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05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8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7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21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51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3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3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393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65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9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FD55-6FE0-4AE1-8F0B-8628C9284F4A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A320-34AC-48DF-813D-3EBD9D861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8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5072"/>
            <a:ext cx="9144000" cy="629107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NewRomanPS-BoldItalicMT"/>
              </a:rPr>
              <a:t>ПРАКТИЧНЕ ЗАНЯТТЯ </a:t>
            </a:r>
            <a:r>
              <a:rPr lang="ru-RU" b="1" i="1" dirty="0" smtClean="0">
                <a:solidFill>
                  <a:srgbClr val="000000"/>
                </a:solidFill>
                <a:latin typeface="TimesNewRomanPS-BoldItalicMT"/>
              </a:rPr>
              <a:t>6</a:t>
            </a:r>
          </a:p>
          <a:p>
            <a:r>
              <a:rPr lang="ru-RU" b="1" i="1" dirty="0">
                <a:solidFill>
                  <a:srgbClr val="000000"/>
                </a:solidFill>
                <a:latin typeface="TimesNewRomanPS-BoldItalicMT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NewRomanPS-BoldItalicMT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NewRomanPS-BoldItalicMT"/>
              </a:rPr>
              <a:t>Тема</a:t>
            </a:r>
            <a:r>
              <a:rPr lang="uk-UA" b="1" i="1" dirty="0" smtClean="0">
                <a:solidFill>
                  <a:srgbClr val="000000"/>
                </a:solidFill>
                <a:latin typeface="TimesNewRomanPS-BoldItalicMT"/>
              </a:rPr>
              <a:t>: </a:t>
            </a:r>
            <a:r>
              <a:rPr lang="uk-U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ItalicMT"/>
              </a:rPr>
              <a:t>Розрахунок діючого значення періодичної складової струму КЗ для сталого режиму ( I</a:t>
            </a:r>
            <a:r>
              <a:rPr lang="uk-U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-Mincho"/>
              </a:rPr>
              <a:t>п </a:t>
            </a:r>
            <a:r>
              <a:rPr lang="uk-U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∞ </a:t>
            </a:r>
            <a:r>
              <a:rPr lang="uk-U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ItalicMT"/>
              </a:rPr>
              <a:t>)</a:t>
            </a:r>
          </a:p>
          <a:p>
            <a:endParaRPr lang="uk-UA" sz="4000" b="1" i="1" dirty="0" smtClean="0">
              <a:solidFill>
                <a:srgbClr val="000000"/>
              </a:solidFill>
              <a:latin typeface="TimesNewRomanPS-BoldItalicMT"/>
            </a:endParaRPr>
          </a:p>
          <a:p>
            <a:endParaRPr lang="uk-UA" b="1" i="1" dirty="0" smtClean="0">
              <a:solidFill>
                <a:srgbClr val="000000"/>
              </a:solidFill>
              <a:latin typeface="TimesNewRomanPS-BoldItalicMT"/>
            </a:endParaRPr>
          </a:p>
          <a:p>
            <a:r>
              <a:rPr lang="uk-UA" b="1" i="1" dirty="0" smtClean="0">
                <a:solidFill>
                  <a:srgbClr val="000000"/>
                </a:solidFill>
                <a:latin typeface="TimesNewRomanPS-BoldItalicMT"/>
              </a:rPr>
              <a:t/>
            </a:r>
            <a:br>
              <a:rPr lang="uk-UA" b="1" i="1" dirty="0" smtClean="0">
                <a:solidFill>
                  <a:srgbClr val="000000"/>
                </a:solidFill>
                <a:latin typeface="TimesNewRomanPS-BoldItalicMT"/>
              </a:rPr>
            </a:br>
            <a:r>
              <a:rPr lang="uk-UA" b="1" i="1" dirty="0" smtClean="0">
                <a:solidFill>
                  <a:srgbClr val="000000"/>
                </a:solidFill>
                <a:latin typeface="TimesNewRomanPS-BoldItalicMT"/>
              </a:rPr>
              <a:t>Мета: </a:t>
            </a:r>
            <a:r>
              <a:rPr lang="uk-UA" i="1" dirty="0" smtClean="0">
                <a:solidFill>
                  <a:srgbClr val="000000"/>
                </a:solidFill>
                <a:latin typeface="TimesNewRomanPS-BoldItalicMT"/>
              </a:rPr>
              <a:t>навчити студентів визначати діюче значення періодичної складової</a:t>
            </a:r>
            <a:br>
              <a:rPr lang="uk-UA" i="1" dirty="0" smtClean="0">
                <a:solidFill>
                  <a:srgbClr val="000000"/>
                </a:solidFill>
                <a:latin typeface="TimesNewRomanPS-BoldItalicMT"/>
              </a:rPr>
            </a:br>
            <a:r>
              <a:rPr lang="uk-UA" i="1" dirty="0" smtClean="0">
                <a:solidFill>
                  <a:srgbClr val="000000"/>
                </a:solidFill>
                <a:latin typeface="TimesNewRomanPS-BoldItalicMT"/>
              </a:rPr>
              <a:t>струму КЗ для сталого режиму ( I</a:t>
            </a:r>
            <a:r>
              <a:rPr lang="uk-UA" sz="1200" i="0" dirty="0" smtClean="0">
                <a:solidFill>
                  <a:srgbClr val="000000"/>
                </a:solidFill>
                <a:effectLst/>
                <a:latin typeface="MS-Mincho"/>
              </a:rPr>
              <a:t>п </a:t>
            </a:r>
            <a:r>
              <a:rPr lang="uk-UA" sz="1400" i="0" dirty="0" smtClean="0">
                <a:solidFill>
                  <a:srgbClr val="000000"/>
                </a:solidFill>
                <a:effectLst/>
                <a:latin typeface="SymbolMT"/>
              </a:rPr>
              <a:t>∞ </a:t>
            </a:r>
            <a:r>
              <a:rPr lang="uk-UA" i="1" dirty="0" smtClean="0">
                <a:solidFill>
                  <a:srgbClr val="000000"/>
                </a:solidFill>
                <a:latin typeface="TimesNewRomanPS-BoldItalicMT"/>
              </a:rPr>
              <a:t>)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556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63" t="23327" r="21252" b="59802"/>
          <a:stretch/>
        </p:blipFill>
        <p:spPr>
          <a:xfrm>
            <a:off x="254000" y="182879"/>
            <a:ext cx="11364976" cy="30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0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2015" r="20227" b="13067"/>
          <a:stretch/>
        </p:blipFill>
        <p:spPr>
          <a:xfrm>
            <a:off x="341376" y="134111"/>
            <a:ext cx="11436096" cy="66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31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685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5488"/>
            <a:ext cx="10515600" cy="57014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i="1" dirty="0" smtClean="0">
                <a:solidFill>
                  <a:srgbClr val="000000"/>
                </a:solidFill>
                <a:latin typeface="TimesNewRomanPS-BoldItalicMT"/>
              </a:rPr>
              <a:t>Теоретичні положення</a:t>
            </a:r>
            <a:br>
              <a:rPr lang="uk-UA" b="1" i="1" dirty="0" smtClean="0">
                <a:solidFill>
                  <a:srgbClr val="000000"/>
                </a:solidFill>
                <a:latin typeface="TimesNewRomanPS-BoldItalicMT"/>
              </a:rPr>
            </a:br>
            <a:r>
              <a:rPr lang="uk-UA" dirty="0" smtClean="0">
                <a:solidFill>
                  <a:srgbClr val="000000"/>
                </a:solidFill>
                <a:latin typeface="TimesNewRomanPSMT"/>
              </a:rPr>
              <a:t>При сталому КЗ генератор, що має регулятор порушення, залежно від його віддаленості від точки КЗ може працювати в режимі граничного порушення чи в режимі нормальної напруги.</a:t>
            </a:r>
            <a:br>
              <a:rPr lang="uk-UA" dirty="0" smtClean="0">
                <a:solidFill>
                  <a:srgbClr val="000000"/>
                </a:solidFill>
                <a:latin typeface="TimesNewRomanPSMT"/>
              </a:rPr>
            </a:br>
            <a:r>
              <a:rPr lang="uk-UA" dirty="0" smtClean="0">
                <a:solidFill>
                  <a:srgbClr val="000000"/>
                </a:solidFill>
                <a:latin typeface="TimesNewRomanPSMT"/>
              </a:rPr>
              <a:t>У табл. 6.1 наведено співвідношення, яким характеризуються режими роботи генератора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з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АРЗ.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383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2" t="32575" r="21487" b="19513"/>
          <a:stretch/>
        </p:blipFill>
        <p:spPr>
          <a:xfrm>
            <a:off x="438912" y="207263"/>
            <a:ext cx="11228832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41621" r="21959" b="8865"/>
          <a:stretch/>
        </p:blipFill>
        <p:spPr>
          <a:xfrm>
            <a:off x="231648" y="231649"/>
            <a:ext cx="11338560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29213" r="20542" b="17831"/>
          <a:stretch/>
        </p:blipFill>
        <p:spPr>
          <a:xfrm>
            <a:off x="377952" y="134111"/>
            <a:ext cx="11387328" cy="67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35657" r="19439" b="9706"/>
          <a:stretch/>
        </p:blipFill>
        <p:spPr>
          <a:xfrm>
            <a:off x="585216" y="207263"/>
            <a:ext cx="11131296" cy="64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47425" r="27946" b="11387"/>
          <a:stretch/>
        </p:blipFill>
        <p:spPr>
          <a:xfrm>
            <a:off x="0" y="316991"/>
            <a:ext cx="11984736" cy="58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8" t="42101" r="24008" b="15590"/>
          <a:stretch/>
        </p:blipFill>
        <p:spPr>
          <a:xfrm>
            <a:off x="0" y="219455"/>
            <a:ext cx="12192000" cy="56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2" t="37058" r="21329" b="13629"/>
          <a:stretch/>
        </p:blipFill>
        <p:spPr>
          <a:xfrm>
            <a:off x="121920" y="146303"/>
            <a:ext cx="11618976" cy="67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MS-Mincho</vt:lpstr>
      <vt:lpstr>SymbolMT</vt:lpstr>
      <vt:lpstr>TimesNewRomanPS-BoldItalicMT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2022-04-17T15:10:57Z</dcterms:created>
  <dcterms:modified xsi:type="dcterms:W3CDTF">2022-04-20T07:51:05Z</dcterms:modified>
</cp:coreProperties>
</file>