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523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776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931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2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069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45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953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669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48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25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01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F4D4-EC61-459D-929F-AAE38EF74819}" type="datetimeFigureOut">
              <a:rPr lang="uk-UA" smtClean="0"/>
              <a:t>12.04.2022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BD3B9-853E-4D50-96E5-382B03BE21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393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5072"/>
            <a:ext cx="9144000" cy="6303264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7 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ШТРИХОВІ КОДИ</a:t>
            </a:r>
          </a:p>
          <a:p>
            <a:endParaRPr lang="uk-UA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Теоретичні  положення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Приклади  розв’язання  задач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Задачі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9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364224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Деякі товари можуть мати короткий номер, що має 7 цифр. Після доповнення його контрольною цифрою, що виконується за наведеним вище алгоритмом для коду EAN-13, одержують 8 цифр, які кодують кодом EAN-8. Кодове слово EAN-8 складається зі знака СТАРТ –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чотирьох знаків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розділового знака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 трьох знаків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знака контрольної цифри у наборі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також знака СТОП –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У коді EAN-8  перша цифра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визначає неявне кодування, а кодується як і наступні цифри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набором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 див. табл.6.1 ).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094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134112"/>
            <a:ext cx="10515600" cy="68884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Штрихові  коди  UPC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використовуються у США та Канаді для ідентифікації товарів і також призначені для кодування 10 цифр та п’яти додаткових знаків. Коди  UPC  сумісні з кодами EAN  з огляду на те, що використовують одну  і  ту ж таблицю наборів знаків ( табл.6.1 ).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 декілька  різновидів ШК  UPC, з яких найбільше поширення  набули коди UPC-А  і  UPC-Е.  Кодове слово ШК  UPC-А має 12 цифр ( 12-а – контрольна ), тобто на одну цифру менше ніж у EAN-13. Це викликано тим, що код країни ( США і Канада ) має тільки дві цифри. Відмінними ознаками коду  UPC-А  від коду EAN-13  є: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старша цифра 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товарного номера у штриховому зображенні кодується явно;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штрихове зображення кодового слова у коді UPC-А  містить знак СТАРТ 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1 ), 6 знаків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розділовий знак 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4 ), 5 знаків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знак контрольної суми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і  знак СТОП 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1 ) ( див. табл.6.1 );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у штриховому зображенні знаки цифр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 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виконуються висотою, однаковою з висотою зображення знаків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 причому значення цифр під цими знаками не позначають;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984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112"/>
            <a:ext cx="10515600" cy="604285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 зліва від штрихового зображення друкують цифру  0, що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ідентифікує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код UPC-А.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Контрольна цифра визначається за тим же алгоритмом, що використовується  і  у  коді EAN-13.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Товарний номер у коді UPC-Е  містить 6 цифр і також поділяється на дві частини по 3 цифри у кожній. Перша частина ( ліва ) кодується набором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друга ( права ) – набором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 у тому числі і контрольний знак ) ( див. табл.6.1 ).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декодуванні ШК EAN  та  UPC  перш за все визначається контрольний знак, який повинен співпадати  з  переданим. Крім того, сума всіх цифр кодового слова, що подається на приймальний пристрій, повинна бути кратною 10. У цьому разі помилки нема. Якщо ж  сума буде не кратною 10,  це вказує на наявність помилки. Помилка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при неправильному прийомі знаків, що не відповідають наборам, встановленим неявним кодуванням по старшому знаку  в ШК EAN-13  цифр лівої половини кодового слова, тому що набори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 див. табл.6.1 ) не збігаються.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850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456"/>
            <a:ext cx="10515600" cy="663854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30000"/>
              </a:lnSpc>
              <a:spcAft>
                <a:spcPts val="600"/>
              </a:spcAft>
              <a:buNone/>
            </a:pPr>
            <a:r>
              <a:rPr lang="uk-UA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 Приклади  розв’язання  задач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6.2.1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Побудувати кодове слово у коді EAN-13, якщо країна товаровиробник – Україна,  код товаровиробника –1229, код товару – 03458.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Розв’язання.</a:t>
            </a: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цифр кодового слова, яке треба закодувати кодом  EAN-13, мають вигляд: 482122903458 ( код країни –  482 ). Необхідно доповнити це кодове слово контрольною цифрою </a:t>
            </a:r>
            <a:r>
              <a:rPr lang="uk-UA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яку визначаємо згідно з алгоритмом для коду  EAN: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визначаємо суму цифр, які розміщені на непарних місцях кодового слова  (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справа наліво ):  8 + 4 + 0 + 2 + 1 + 8 = 23;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помножимо одержану суму на 3:  23 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3 = 69;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визначаємо суму цифр, які розташовані на непарних місцях кодового слова:  5 + 3 + 9 + 2 + 2 + 4 = 25; 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визначаємо суму двох результатів за  п. п.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69 + 25 = 84;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визначаємо контрольну цифру як різницю між числом кратним 10, що є найближчим більшим за одержаний результат у п.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і числом  одержаним у п.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90 – 84 = 6,  тобто  </a:t>
            </a:r>
            <a:r>
              <a:rPr lang="uk-UA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sz="3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sz="3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6.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415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"/>
            <a:ext cx="10515600" cy="660806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коді EAN-13 штрихове зображення має дві частини, по 6 знаків у кожній, які розділені знаком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 і має зліва і справа обмежувальні знаки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( СТАРТ і СТОП ). За першою зліва цифрою визначаємо набори кодових комбінацій, якими кодуються цифри першої частини кодового слова ( табл.6.3 ).  У зв’язку з тим, що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4, згідно  табл. 6.3  маємо: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кодуються набором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набором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Цифри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. . . 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також контрольна цифра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кодуються відповідними знаками набору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 табл.6.1 ). Таким чином, кодове слово EAN-13  у двійковому еквіваленті має такий вигляд: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+mj-lt"/>
              <a:buAutoNum type="arabicPeriod" startAt="101"/>
              <a:tabLst>
                <a:tab pos="41148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0110111  0011011  0011001  0010011  0011011  0010111  01010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1        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8              2              1              2              2            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9       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1110010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1000010  1011100  1001110  1001000  1010000  101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0              3         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4              5              8         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6       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7898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596969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6.2.2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Зчитувальним пристроєм фіксується кодове слово у коді EAN-13: 4821223034586, у якому міститься помилка. Показати процес виявлення помилки.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Розв’язання.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виявлення помилки у кодовому слові коду EAN-13 виконуємо перевірку на відповідність контрольної цифри ( 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6 ) цифрам кодового слова, що надійшло до декодера  зчитувального пристрою. Для цього знаходимо контрольну цифру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прийнятого кодового слова   482122303458  ( без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згідно з алгоритмом для коду  EAN-13  та порівнюємо  її  з  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5192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992" y="374238"/>
            <a:ext cx="10009631" cy="463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037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3296"/>
            <a:ext cx="10515600" cy="5713667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 Задачі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6.3.1.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Побудувати, згідно заданого варіанту (таблиця 6.3.1), кодове слово у коді EAN-13 або UPC-A, якщо задані: країна товаровиробник, код товаровиробника та  код товару. Запис виконати 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двійковому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еквіваленті. Відзначити особливості штрихового зображення одержаного коду.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5283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466" t="27812" r="29679" b="8865"/>
          <a:stretch/>
        </p:blipFill>
        <p:spPr>
          <a:xfrm>
            <a:off x="0" y="0"/>
            <a:ext cx="6425184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33039" t="54125" r="30978" b="30875"/>
          <a:stretch/>
        </p:blipFill>
        <p:spPr>
          <a:xfrm>
            <a:off x="6291072" y="304800"/>
            <a:ext cx="5547360" cy="15483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l="32852" t="51293" r="30791" b="23208"/>
          <a:stretch/>
        </p:blipFill>
        <p:spPr>
          <a:xfrm>
            <a:off x="6291072" y="1853184"/>
            <a:ext cx="5547360" cy="260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78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968557"/>
              </p:ext>
            </p:extLst>
          </p:nvPr>
        </p:nvGraphicFramePr>
        <p:xfrm>
          <a:off x="608964" y="294926"/>
          <a:ext cx="5572379" cy="6410672"/>
        </p:xfrm>
        <a:graphic>
          <a:graphicData uri="http://schemas.openxmlformats.org/drawingml/2006/table">
            <a:tbl>
              <a:tblPr/>
              <a:tblGrid>
                <a:gridCol w="1437550">
                  <a:extLst>
                    <a:ext uri="{9D8B030D-6E8A-4147-A177-3AD203B41FA5}">
                      <a16:colId xmlns:a16="http://schemas.microsoft.com/office/drawing/2014/main" val="1403943766"/>
                    </a:ext>
                  </a:extLst>
                </a:gridCol>
                <a:gridCol w="2024363">
                  <a:extLst>
                    <a:ext uri="{9D8B030D-6E8A-4147-A177-3AD203B41FA5}">
                      <a16:colId xmlns:a16="http://schemas.microsoft.com/office/drawing/2014/main" val="2911957611"/>
                    </a:ext>
                  </a:extLst>
                </a:gridCol>
                <a:gridCol w="2110466">
                  <a:extLst>
                    <a:ext uri="{9D8B030D-6E8A-4147-A177-3AD203B41FA5}">
                      <a16:colId xmlns:a16="http://schemas.microsoft.com/office/drawing/2014/main" val="2936731591"/>
                    </a:ext>
                  </a:extLst>
                </a:gridCol>
              </a:tblGrid>
              <a:tr h="400667">
                <a:tc>
                  <a:txBody>
                    <a:bodyPr/>
                    <a:lstStyle/>
                    <a:p>
                      <a:pPr indent="254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   варіанта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Штриховий код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Кодове слово ШК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750006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5600412100724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45788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4821300223640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765113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8313747410049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853488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4401110022212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66078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4501110021110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844566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4901110022223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124961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4810002344207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509859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6010011003335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614682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4601110022216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40114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EAN-13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7790401110650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678007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UPC-A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001043316088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83763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UPC-A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016630112028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190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UPC-A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030395509184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384392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UPC-A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042236081024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98466"/>
                  </a:ext>
                </a:extLst>
              </a:tr>
              <a:tr h="400667">
                <a:tc>
                  <a:txBody>
                    <a:bodyPr/>
                    <a:lstStyle/>
                    <a:p>
                      <a:pPr indent="-635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UPC-A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068801702446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67893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81344" y="294926"/>
            <a:ext cx="3596640" cy="3253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6.3.2.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Зчитувальним пристроєм фіксується кодове слово у  штриховому коді, у якому міститься помилка. Штриховий код заданий таблицею варіантів  6.3.2.  Показати процес виявлення помилки.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5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3840"/>
            <a:ext cx="10515600" cy="593312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spcAft>
                <a:spcPts val="0"/>
              </a:spcAft>
              <a:buNone/>
            </a:pPr>
            <a:r>
              <a:rPr lang="uk-UA" sz="4000" b="1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Теоретичні  положення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Штрихові коди ( ШК )  широко використовуються в медицині, торгівлі, промисловості тощо. ШК – це послідовність  штрихів і пробілів, що розташовані у напрямку уявленої прямої. Інформацію у ШК можуть нести як штрихи і пробіли різної ширини, так і штрихи різної висоти.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 багато ШК які в основному мають вузькоспеціальне призначення. Найбільш поширеними ШК є коди, що рекомендовані Міжнародною асоціацією EAN. Це коди EAN ( 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European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Article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Numbering )   та  UPC  ( Uniform  Product  Code ) 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4509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968" y="121920"/>
            <a:ext cx="6359599" cy="673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1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073"/>
            <a:ext cx="10515600" cy="226771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Штрихові  коди  EAN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призначені для кодування 10 цифр (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0. . .9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додаткових символів ( СТАРТ, СТОП та розділові знаки ). Код може мати довжину кодового слова  4, 5, 6, 7, 8, 10, 12, 13 і 14 знаків. Але існує два основні різновиди  коду EAN: EAN-13  і  EAN-8, де цифрою позначена довжина  коду ( кількість знаків у кодовому слові ). Так наприклад, код EAN-13 має структуру, яка наведена на рис. 6.1.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35288" t="38958" r="31822" b="31542"/>
          <a:stretch/>
        </p:blipFill>
        <p:spPr>
          <a:xfrm>
            <a:off x="1072896" y="2462785"/>
            <a:ext cx="9217152" cy="42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2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8"/>
            <a:ext cx="10515600" cy="606723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видно з рисунка  6.1, код країни ( див. табл. додатка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) може мати не два, а три знаки. У цьому разі код товаровиробника має не 5, а 4  знаки.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Контрольний символ визначається за таким алгоритмом: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 ий крок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знаходять суму цифр, розташованих на непарних позиціях кодового слова ( перегляд виконується справа наліво ), і помножують одержаний результат на 3;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2 - ий крок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знаходять суму цифр, розташованих на парних позиціях кодового слова;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3 - ій  крок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визначають добуток сум, знайдених при 1-му та 2-му кроках;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4 - ий  крок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обчислюють контрольну цифру, яка дорівнює найменшому числу, що не перевищує 9, яке, якщо його додати до результату, одержаному на 3-му кроці, дає кратне 10 число.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575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072"/>
            <a:ext cx="10515600" cy="5994083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кодування інформації у ШК EAN використовуються чотири набори знаків: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 табл.6.1 ) для кодування десяткових цифр, а також знаків СТАРТ, СТОП  ( 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3 ), та розділових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знаків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5 ). Кожний знак містить у собі два штрихи і два пробіли. Довжина кожного знака для кодування цифр дорівнює 7 модулям     ( 7-ми  елементам зображення ), а допоміжні знаки мають  довжину 3, 5  і  6 модулів. Як знак СТАРТ використовуються набори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а знак СТОП –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 та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 у залежності від символів початку і кінця кодового слова  ( табл.6.2,  де  0 – пробіл,  1 – штрих 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236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162619"/>
              </p:ext>
            </p:extLst>
          </p:nvPr>
        </p:nvGraphicFramePr>
        <p:xfrm>
          <a:off x="463298" y="159004"/>
          <a:ext cx="6986013" cy="654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5758">
                  <a:extLst>
                    <a:ext uri="{9D8B030D-6E8A-4147-A177-3AD203B41FA5}">
                      <a16:colId xmlns:a16="http://schemas.microsoft.com/office/drawing/2014/main" val="2058147037"/>
                    </a:ext>
                  </a:extLst>
                </a:gridCol>
                <a:gridCol w="1425758">
                  <a:extLst>
                    <a:ext uri="{9D8B030D-6E8A-4147-A177-3AD203B41FA5}">
                      <a16:colId xmlns:a16="http://schemas.microsoft.com/office/drawing/2014/main" val="2541670128"/>
                    </a:ext>
                  </a:extLst>
                </a:gridCol>
                <a:gridCol w="1425758">
                  <a:extLst>
                    <a:ext uri="{9D8B030D-6E8A-4147-A177-3AD203B41FA5}">
                      <a16:colId xmlns:a16="http://schemas.microsoft.com/office/drawing/2014/main" val="3413976343"/>
                    </a:ext>
                  </a:extLst>
                </a:gridCol>
                <a:gridCol w="1425758">
                  <a:extLst>
                    <a:ext uri="{9D8B030D-6E8A-4147-A177-3AD203B41FA5}">
                      <a16:colId xmlns:a16="http://schemas.microsoft.com/office/drawing/2014/main" val="4109741776"/>
                    </a:ext>
                  </a:extLst>
                </a:gridCol>
                <a:gridCol w="1282981">
                  <a:extLst>
                    <a:ext uri="{9D8B030D-6E8A-4147-A177-3AD203B41FA5}">
                      <a16:colId xmlns:a16="http://schemas.microsoft.com/office/drawing/2014/main" val="2846656691"/>
                    </a:ext>
                  </a:extLst>
                </a:gridCol>
              </a:tblGrid>
              <a:tr h="348392">
                <a:tc row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Набір  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Набір  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Набір  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Набір  D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26546194"/>
                  </a:ext>
                </a:extLst>
              </a:tr>
              <a:tr h="7291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Двійковий еквівалент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Двійковий еквівалент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Двійковий еквівалент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Двійковий еквівалент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6533584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0100111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1011000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33557497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0011001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0110011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1100110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55529894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0010011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0011011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12327791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1011110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10840608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0100011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0011101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90982257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0110001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1001110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1000110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8496093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0101111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0000101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1010000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1111010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1614472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0111011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0010001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1101110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67027119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0110111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0001001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1001000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1110110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6824045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0001011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0010111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1101000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393820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Обмежувальні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знаки  СТАРТ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     СТОП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77166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677311"/>
                  </a:ext>
                </a:extLst>
              </a:tr>
              <a:tr h="51068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5919"/>
                  </a:ext>
                </a:extLst>
              </a:tr>
              <a:tr h="34839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Розділові   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85458"/>
                  </a:ext>
                </a:extLst>
              </a:tr>
              <a:tr h="4295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10538"/>
                  </a:ext>
                </a:extLst>
              </a:tr>
            </a:tbl>
          </a:graphicData>
        </a:graphic>
      </p:graphicFrame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1079500" y="68263"/>
            <a:ext cx="0" cy="904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299" y="354358"/>
            <a:ext cx="3890842" cy="120621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743601" y="2539094"/>
            <a:ext cx="1697902" cy="452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15900" algn="r">
              <a:lnSpc>
                <a:spcPct val="13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6.1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1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36711"/>
              </p:ext>
            </p:extLst>
          </p:nvPr>
        </p:nvGraphicFramePr>
        <p:xfrm>
          <a:off x="271272" y="151162"/>
          <a:ext cx="8043673" cy="2811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3682">
                  <a:extLst>
                    <a:ext uri="{9D8B030D-6E8A-4147-A177-3AD203B41FA5}">
                      <a16:colId xmlns:a16="http://schemas.microsoft.com/office/drawing/2014/main" val="1845718625"/>
                    </a:ext>
                  </a:extLst>
                </a:gridCol>
                <a:gridCol w="3928152">
                  <a:extLst>
                    <a:ext uri="{9D8B030D-6E8A-4147-A177-3AD203B41FA5}">
                      <a16:colId xmlns:a16="http://schemas.microsoft.com/office/drawing/2014/main" val="2471911510"/>
                    </a:ext>
                  </a:extLst>
                </a:gridCol>
                <a:gridCol w="2431839">
                  <a:extLst>
                    <a:ext uri="{9D8B030D-6E8A-4147-A177-3AD203B41FA5}">
                      <a16:colId xmlns:a16="http://schemas.microsoft.com/office/drawing/2014/main" val="239482503"/>
                    </a:ext>
                  </a:extLst>
                </a:gridCol>
              </a:tblGrid>
              <a:tr h="100720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  СТАРТ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Кодове слово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СТОП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extLst>
                  <a:ext uri="{0D108BD9-81ED-4DB2-BD59-A6C34878D82A}">
                    <a16:rowId xmlns:a16="http://schemas.microsoft.com/office/drawing/2014/main" val="1464672273"/>
                  </a:ext>
                </a:extLst>
              </a:tr>
              <a:tr h="45107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0 . . . . . . . . . .  0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extLst>
                  <a:ext uri="{0D108BD9-81ED-4DB2-BD59-A6C34878D82A}">
                    <a16:rowId xmlns:a16="http://schemas.microsoft.com/office/drawing/2014/main" val="3059017630"/>
                  </a:ext>
                </a:extLst>
              </a:tr>
              <a:tr h="45107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1 . . . . . . . . . . .1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extLst>
                  <a:ext uri="{0D108BD9-81ED-4DB2-BD59-A6C34878D82A}">
                    <a16:rowId xmlns:a16="http://schemas.microsoft.com/office/drawing/2014/main" val="1751776727"/>
                  </a:ext>
                </a:extLst>
              </a:tr>
              <a:tr h="45107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0 . . . . . . . . . . .1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extLst>
                  <a:ext uri="{0D108BD9-81ED-4DB2-BD59-A6C34878D82A}">
                    <a16:rowId xmlns:a16="http://schemas.microsoft.com/office/drawing/2014/main" val="3609631652"/>
                  </a:ext>
                </a:extLst>
              </a:tr>
              <a:tr h="45107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1 . . . . . . . . . . .0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extLst>
                  <a:ext uri="{0D108BD9-81ED-4DB2-BD59-A6C34878D82A}">
                    <a16:rowId xmlns:a16="http://schemas.microsoft.com/office/drawing/2014/main" val="215172051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1104" y="3124045"/>
            <a:ext cx="92171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штрихових кодах EAN довжиною 4, 5, 6, 7 знаків для кодування цифр використовується  набір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 табл.6.1 ),  а  обмежувальних знаків –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( СТАРТ ) та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( СТОП ).   У  ШК  довжиною 8, 10, 12  і  14 знаків кодові слова діляться на дві частини з однаковим числом знаків у кожній, які розділяються розділовим знаком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Для зображення знаків лівої частини кодового слова використовуються набори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і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 правої –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і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 див. табл.6.1 ). Такі кодові слова мають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обмежувальні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знаки СТАРТ  і  СТОП  типу 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53275" y="1187577"/>
            <a:ext cx="1813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6.2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3371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344"/>
            <a:ext cx="10515600" cy="609161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коді EAN-13  штрихове зображення складається з двох частин по шість знаків у кожній, які розділені знаком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  і  має зліва та справа обмежувальні знаки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( СТАРТ і СТОП ). Першу  зліва цифру ( 12-а цифра )  товарного номера не кодують у вигляді штрихів і пробілів, а тільки пишуть зліва внизу. Ця цифра визначає спосіб кодування цифр, які розташовані у лівій частині кодового слова між знаками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та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( табл.6.3 ). Літерами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у табл. 6.3  позначені набори з табл..6.1, якими кодують відповідні знаки лівої частини кодового слова. Цифри, які розташовані у правій частині кодового слова між знаками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 і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  кодують набором 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 див. табл.6.1 ). Обмежувальні і розділовий знаки зображають  більш довшими по висоті штрихами.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95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17019"/>
              </p:ext>
            </p:extLst>
          </p:nvPr>
        </p:nvGraphicFramePr>
        <p:xfrm>
          <a:off x="755904" y="146304"/>
          <a:ext cx="6681216" cy="6339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4300">
                  <a:extLst>
                    <a:ext uri="{9D8B030D-6E8A-4147-A177-3AD203B41FA5}">
                      <a16:colId xmlns:a16="http://schemas.microsoft.com/office/drawing/2014/main" val="495222767"/>
                    </a:ext>
                  </a:extLst>
                </a:gridCol>
                <a:gridCol w="5586916">
                  <a:extLst>
                    <a:ext uri="{9D8B030D-6E8A-4147-A177-3AD203B41FA5}">
                      <a16:colId xmlns:a16="http://schemas.microsoft.com/office/drawing/2014/main" val="995658195"/>
                    </a:ext>
                  </a:extLst>
                </a:gridCol>
              </a:tblGrid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u</a:t>
                      </a:r>
                      <a:r>
                        <a:rPr lang="uk-UA" sz="2000" baseline="-25000" dirty="0">
                          <a:effectLst/>
                        </a:rPr>
                        <a:t>12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u</a:t>
                      </a:r>
                      <a:r>
                        <a:rPr lang="uk-UA" sz="2000" baseline="-25000">
                          <a:effectLst/>
                        </a:rPr>
                        <a:t>11</a:t>
                      </a:r>
                      <a:r>
                        <a:rPr lang="uk-UA" sz="2000">
                          <a:effectLst/>
                        </a:rPr>
                        <a:t>        u</a:t>
                      </a:r>
                      <a:r>
                        <a:rPr lang="uk-UA" sz="2000" baseline="-25000">
                          <a:effectLst/>
                        </a:rPr>
                        <a:t>10</a:t>
                      </a:r>
                      <a:r>
                        <a:rPr lang="uk-UA" sz="2000">
                          <a:effectLst/>
                        </a:rPr>
                        <a:t>         u</a:t>
                      </a:r>
                      <a:r>
                        <a:rPr lang="uk-UA" sz="2000" baseline="-25000">
                          <a:effectLst/>
                        </a:rPr>
                        <a:t>9</a:t>
                      </a:r>
                      <a:r>
                        <a:rPr lang="uk-UA" sz="2000">
                          <a:effectLst/>
                        </a:rPr>
                        <a:t>          u</a:t>
                      </a:r>
                      <a:r>
                        <a:rPr lang="uk-UA" sz="2000" baseline="-25000">
                          <a:effectLst/>
                        </a:rPr>
                        <a:t>8</a:t>
                      </a:r>
                      <a:r>
                        <a:rPr lang="uk-UA" sz="2000">
                          <a:effectLst/>
                        </a:rPr>
                        <a:t>          u</a:t>
                      </a:r>
                      <a:r>
                        <a:rPr lang="uk-UA" sz="2000" baseline="-25000">
                          <a:effectLst/>
                        </a:rPr>
                        <a:t>7</a:t>
                      </a:r>
                      <a:r>
                        <a:rPr lang="uk-UA" sz="2000">
                          <a:effectLst/>
                        </a:rPr>
                        <a:t>          u</a:t>
                      </a:r>
                      <a:r>
                        <a:rPr lang="uk-UA" sz="2000" baseline="-25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366719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634363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В           А           В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413631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В 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 А          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47400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В 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836013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А 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 В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2570347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 А 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r>
                        <a:rPr lang="uk-UA" sz="2000" dirty="0">
                          <a:effectLst/>
                        </a:rPr>
                        <a:t>          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76573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</a:t>
                      </a:r>
                      <a:r>
                        <a:rPr lang="uk-UA" sz="2000" dirty="0" err="1" smtClean="0">
                          <a:effectLst/>
                        </a:rPr>
                        <a:t>В</a:t>
                      </a:r>
                      <a:r>
                        <a:rPr lang="uk-UA" sz="2000" dirty="0" smtClean="0">
                          <a:effectLst/>
                        </a:rPr>
                        <a:t> 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377220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А           В           А          </a:t>
                      </a:r>
                      <a:r>
                        <a:rPr lang="uk-UA" sz="2000" dirty="0" err="1">
                          <a:effectLst/>
                        </a:rPr>
                        <a:t>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871127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А           В 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624599"/>
                  </a:ext>
                </a:extLst>
              </a:tr>
              <a:tr h="576349">
                <a:tc>
                  <a:txBody>
                    <a:bodyPr/>
                    <a:lstStyle/>
                    <a:p>
                      <a:pPr indent="-1968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  А          В          </a:t>
                      </a:r>
                      <a:r>
                        <a:rPr lang="uk-UA" sz="2000" dirty="0" err="1">
                          <a:effectLst/>
                        </a:rPr>
                        <a:t>В</a:t>
                      </a:r>
                      <a:r>
                        <a:rPr lang="uk-UA" sz="2000" dirty="0">
                          <a:effectLst/>
                        </a:rPr>
                        <a:t>           А           В          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76639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56801" y="891278"/>
            <a:ext cx="17370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6.3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617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701</Words>
  <Application>Microsoft Office PowerPoint</Application>
  <PresentationFormat>Широкоэкранный</PresentationFormat>
  <Paragraphs>216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2022-04-10T05:02:09Z</dcterms:created>
  <dcterms:modified xsi:type="dcterms:W3CDTF">2022-04-12T07:47:12Z</dcterms:modified>
</cp:coreProperties>
</file>