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9" d="100"/>
          <a:sy n="79" d="100"/>
        </p:scale>
        <p:origin x="42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uk-UA"/>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18F87FC1-6F7C-44F1-9649-2EAEA443C4A9}" type="datetimeFigureOut">
              <a:rPr lang="uk-UA" smtClean="0"/>
              <a:t>20.04.2022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90358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8F87FC1-6F7C-44F1-9649-2EAEA443C4A9}" type="datetimeFigureOut">
              <a:rPr lang="uk-UA" smtClean="0"/>
              <a:t>20.04.2022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205891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8F87FC1-6F7C-44F1-9649-2EAEA443C4A9}" type="datetimeFigureOut">
              <a:rPr lang="uk-UA" smtClean="0"/>
              <a:t>20.04.2022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2984148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18F87FC1-6F7C-44F1-9649-2EAEA443C4A9}" type="datetimeFigureOut">
              <a:rPr lang="uk-UA" smtClean="0"/>
              <a:t>20.04.2022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3233731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uk-UA"/>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8F87FC1-6F7C-44F1-9649-2EAEA443C4A9}" type="datetimeFigureOut">
              <a:rPr lang="uk-UA" smtClean="0"/>
              <a:t>20.04.2022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205016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18F87FC1-6F7C-44F1-9649-2EAEA443C4A9}" type="datetimeFigureOut">
              <a:rPr lang="uk-UA" smtClean="0"/>
              <a:t>20.04.2022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194795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uk-UA"/>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18F87FC1-6F7C-44F1-9649-2EAEA443C4A9}" type="datetimeFigureOut">
              <a:rPr lang="uk-UA" smtClean="0"/>
              <a:t>20.04.2022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49946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18F87FC1-6F7C-44F1-9649-2EAEA443C4A9}" type="datetimeFigureOut">
              <a:rPr lang="uk-UA" smtClean="0"/>
              <a:t>20.04.2022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4238669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F87FC1-6F7C-44F1-9649-2EAEA443C4A9}" type="datetimeFigureOut">
              <a:rPr lang="uk-UA" smtClean="0"/>
              <a:t>20.04.2022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4130160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F87FC1-6F7C-44F1-9649-2EAEA443C4A9}" type="datetimeFigureOut">
              <a:rPr lang="uk-UA" smtClean="0"/>
              <a:t>20.04.2022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2764548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uk-UA"/>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8F87FC1-6F7C-44F1-9649-2EAEA443C4A9}" type="datetimeFigureOut">
              <a:rPr lang="uk-UA" smtClean="0"/>
              <a:t>20.04.2022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F3DD5575-5CB5-440D-A96B-B3AFA71D6815}" type="slidenum">
              <a:rPr lang="uk-UA" smtClean="0"/>
              <a:t>‹#›</a:t>
            </a:fld>
            <a:endParaRPr lang="uk-UA"/>
          </a:p>
        </p:txBody>
      </p:sp>
    </p:spTree>
    <p:extLst>
      <p:ext uri="{BB962C8B-B14F-4D97-AF65-F5344CB8AC3E}">
        <p14:creationId xmlns:p14="http://schemas.microsoft.com/office/powerpoint/2010/main" val="3098452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F87FC1-6F7C-44F1-9649-2EAEA443C4A9}" type="datetimeFigureOut">
              <a:rPr lang="uk-UA" smtClean="0"/>
              <a:t>20.04.2022</a:t>
            </a:fld>
            <a:endParaRPr lang="uk-UA"/>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DD5575-5CB5-440D-A96B-B3AFA71D6815}" type="slidenum">
              <a:rPr lang="uk-UA" smtClean="0"/>
              <a:t>‹#›</a:t>
            </a:fld>
            <a:endParaRPr lang="uk-UA"/>
          </a:p>
        </p:txBody>
      </p:sp>
    </p:spTree>
    <p:extLst>
      <p:ext uri="{BB962C8B-B14F-4D97-AF65-F5344CB8AC3E}">
        <p14:creationId xmlns:p14="http://schemas.microsoft.com/office/powerpoint/2010/main" val="154756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524000" y="134112"/>
            <a:ext cx="9144000" cy="5123688"/>
          </a:xfrm>
        </p:spPr>
        <p:txBody>
          <a:bodyPr/>
          <a:lstStyle/>
          <a:p>
            <a:r>
              <a:rPr lang="uk-UA" dirty="0" smtClean="0">
                <a:latin typeface="Times New Roman" panose="02020603050405020304" pitchFamily="18" charset="0"/>
                <a:ea typeface="Times New Roman" panose="02020603050405020304" pitchFamily="18" charset="0"/>
                <a:cs typeface="Times New Roman" panose="02020603050405020304" pitchFamily="18" charset="0"/>
              </a:rPr>
              <a:t>ПРАКТИЧНА 8-9</a:t>
            </a:r>
          </a:p>
          <a:p>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r>
              <a:rPr lang="uk-UA" sz="3600" b="1"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ДВІЙКОВІ </a:t>
            </a:r>
            <a:r>
              <a:rPr lang="uk-UA" sz="3600" b="1" dirty="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 КОДИ, ЩО ВИЯВЛЯЮТЬ </a:t>
            </a:r>
            <a:r>
              <a:rPr lang="uk-UA" sz="3600" b="1" dirty="0" smtClean="0">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ПОМИЛКИ</a:t>
            </a:r>
          </a:p>
          <a:p>
            <a:endParaRPr lang="uk-UA" dirty="0">
              <a:latin typeface="Times New Roman" panose="02020603050405020304" pitchFamily="18" charset="0"/>
              <a:ea typeface="Times New Roman" panose="02020603050405020304" pitchFamily="18" charset="0"/>
              <a:cs typeface="Times New Roman" panose="02020603050405020304" pitchFamily="18" charset="0"/>
            </a:endParaRPr>
          </a:p>
          <a:p>
            <a:endParaRPr lang="uk-UA"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spcBef>
                <a:spcPts val="600"/>
              </a:spcBef>
              <a:spcAft>
                <a:spcPts val="600"/>
              </a:spcAft>
            </a:pPr>
            <a:r>
              <a:rPr lang="uk-UA"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smtClean="0">
                <a:latin typeface="Times New Roman" panose="02020603050405020304" pitchFamily="18" charset="0"/>
                <a:ea typeface="Times New Roman" panose="02020603050405020304" pitchFamily="18" charset="0"/>
                <a:cs typeface="Times New Roman" panose="02020603050405020304" pitchFamily="18" charset="0"/>
              </a:rPr>
              <a:t>1.</a:t>
            </a:r>
            <a:r>
              <a:rPr lang="uk-UA" sz="2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uk-UA" sz="2800" dirty="0" smtClean="0">
                <a:latin typeface="Times New Roman" panose="02020603050405020304" pitchFamily="18" charset="0"/>
                <a:ea typeface="Times New Roman" panose="02020603050405020304" pitchFamily="18" charset="0"/>
                <a:cs typeface="Times New Roman" panose="02020603050405020304" pitchFamily="18" charset="0"/>
              </a:rPr>
              <a:t>Теоретичні  положення</a:t>
            </a:r>
          </a:p>
          <a:p>
            <a:pPr>
              <a:lnSpc>
                <a:spcPct val="130000"/>
              </a:lnSpc>
              <a:spcAft>
                <a:spcPts val="0"/>
              </a:spcAft>
            </a:pPr>
            <a:r>
              <a:rPr lang="uk-UA"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2. Приклади  розв’язання  задач</a:t>
            </a:r>
            <a:endPar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marL="270510" indent="89535">
              <a:lnSpc>
                <a:spcPct val="130000"/>
              </a:lnSpc>
              <a:spcAft>
                <a:spcPts val="0"/>
              </a:spcAft>
            </a:pPr>
            <a:r>
              <a:rPr lang="uk-UA"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3. Задачі</a:t>
            </a:r>
            <a:endParaRPr lang="ru-RU" sz="28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30000"/>
              </a:lnSpc>
              <a:spcBef>
                <a:spcPts val="600"/>
              </a:spcBef>
              <a:spcAft>
                <a:spcPts val="600"/>
              </a:spcAft>
            </a:pPr>
            <a:endParaRPr lang="ru-RU" sz="16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uk-UA" dirty="0"/>
          </a:p>
        </p:txBody>
      </p:sp>
    </p:spTree>
    <p:extLst>
      <p:ext uri="{BB962C8B-B14F-4D97-AF65-F5344CB8AC3E}">
        <p14:creationId xmlns:p14="http://schemas.microsoft.com/office/powerpoint/2010/main" val="36670229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1480" y="121920"/>
            <a:ext cx="10515600" cy="5945315"/>
          </a:xfrm>
        </p:spPr>
        <p:txBody>
          <a:bodyPr>
            <a:normAutofit fontScale="92500" lnSpcReduction="10000"/>
          </a:bodyPr>
          <a:lstStyle/>
          <a:p>
            <a:pPr marL="0" indent="0" algn="just">
              <a:lnSpc>
                <a:spcPct val="130000"/>
              </a:lnSpc>
              <a:spcAft>
                <a:spcPts val="0"/>
              </a:spcAft>
              <a:buNone/>
            </a:pPr>
            <a:r>
              <a:rPr lang="uk-UA" dirty="0" smtClean="0">
                <a:latin typeface="Times New Roman" panose="02020603050405020304" pitchFamily="18" charset="0"/>
                <a:ea typeface="Times New Roman" panose="02020603050405020304" pitchFamily="18" charset="0"/>
              </a:rPr>
              <a:t>  Такий </a:t>
            </a:r>
            <a:r>
              <a:rPr lang="uk-UA" dirty="0">
                <a:latin typeface="Times New Roman" panose="02020603050405020304" pitchFamily="18" charset="0"/>
                <a:ea typeface="Times New Roman" panose="02020603050405020304" pitchFamily="18" charset="0"/>
              </a:rPr>
              <a:t>код дозволяє виявляти  помилки будь-якої кратності у кожній парі елементів одного такту, але не здатний виявити так звані "дзеркальні" двократні помилки, коли сусідні елементи одного такту під впливом завад змінюються на протилежні.</a:t>
            </a:r>
            <a:endParaRPr lang="ru-RU" dirty="0">
              <a:latin typeface="Times New Roman" panose="02020603050405020304" pitchFamily="18" charset="0"/>
              <a:ea typeface="Times New Roman" panose="02020603050405020304" pitchFamily="18" charset="0"/>
            </a:endParaRPr>
          </a:p>
          <a:p>
            <a:pPr algn="just">
              <a:lnSpc>
                <a:spcPct val="130000"/>
              </a:lnSpc>
              <a:spcAft>
                <a:spcPts val="0"/>
              </a:spcAft>
            </a:pPr>
            <a:r>
              <a:rPr lang="uk-UA" dirty="0">
                <a:latin typeface="Times New Roman" panose="02020603050405020304" pitchFamily="18" charset="0"/>
                <a:ea typeface="Times New Roman" panose="02020603050405020304" pitchFamily="18" charset="0"/>
              </a:rPr>
              <a:t>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 1 –</a:t>
            </a:r>
            <a:r>
              <a:rPr lang="uk-UA" baseline="30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( 2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 1 </a:t>
            </a:r>
            <a:r>
              <a:rPr lang="uk-UA" i="1"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2.</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 </a:t>
            </a:r>
            <a:r>
              <a:rPr lang="uk-UA" dirty="0" smtClean="0">
                <a:latin typeface="Times New Roman" panose="02020603050405020304" pitchFamily="18" charset="0"/>
                <a:ea typeface="Times New Roman" panose="02020603050405020304" pitchFamily="18" charset="0"/>
              </a:rPr>
              <a:t> До </a:t>
            </a:r>
            <a:r>
              <a:rPr lang="uk-UA" dirty="0">
                <a:latin typeface="Times New Roman" panose="02020603050405020304" pitchFamily="18" charset="0"/>
                <a:ea typeface="Times New Roman" panose="02020603050405020304" pitchFamily="18" charset="0"/>
              </a:rPr>
              <a:t>переваг коду можна віднести, крім відсутності постійної складової у напрузі кодованого сигналу при передачі одиниць та нулів по каналу зв'язку імпульсами постійного струму різної полярності, також можливість самосинхронізації генератора приймача, тому що приймання кожного біта супроводжується фронтом сигналу, який приймається, у центрі біта.</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157687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8496" y="109728"/>
            <a:ext cx="11195304" cy="6608064"/>
          </a:xfrm>
        </p:spPr>
        <p:txBody>
          <a:bodyPr>
            <a:normAutofit fontScale="92500" lnSpcReduction="20000"/>
          </a:bodyPr>
          <a:lstStyle/>
          <a:p>
            <a:pPr algn="just">
              <a:lnSpc>
                <a:spcPct val="130000"/>
              </a:lnSpc>
              <a:spcAft>
                <a:spcPts val="0"/>
              </a:spcAft>
            </a:pPr>
            <a:r>
              <a:rPr lang="uk-UA" b="1" dirty="0">
                <a:latin typeface="Times New Roman" panose="02020603050405020304" pitchFamily="18" charset="0"/>
                <a:ea typeface="Times New Roman" panose="02020603050405020304" pitchFamily="18" charset="0"/>
              </a:rPr>
              <a:t>Код  Бергера </a:t>
            </a:r>
            <a:r>
              <a:rPr lang="uk-UA" dirty="0">
                <a:latin typeface="Times New Roman" panose="02020603050405020304" pitchFamily="18" charset="0"/>
                <a:ea typeface="Times New Roman" panose="02020603050405020304" pitchFamily="18" charset="0"/>
              </a:rPr>
              <a:t> є найбільш поширеним  з  несистематичних кодів. У такому коді перевірочні елементи, які дописуються у кінці первинної кодової комбінації, – це  інвертований запис двійкового </a:t>
            </a:r>
            <a:r>
              <a:rPr lang="uk-UA" dirty="0" smtClean="0">
                <a:latin typeface="Times New Roman" panose="02020603050405020304" pitchFamily="18" charset="0"/>
                <a:ea typeface="Times New Roman" panose="02020603050405020304" pitchFamily="18" charset="0"/>
              </a:rPr>
              <a:t>числа</a:t>
            </a:r>
            <a:r>
              <a:rPr lang="uk-UA" dirty="0">
                <a:latin typeface="Times New Roman" panose="02020603050405020304" pitchFamily="18" charset="0"/>
                <a:ea typeface="Times New Roman" panose="02020603050405020304" pitchFamily="18" charset="0"/>
              </a:rPr>
              <a:t>, яким записується сума одиниць у кодовій комбінації </a:t>
            </a:r>
            <a:r>
              <a:rPr lang="uk-UA" i="1" dirty="0">
                <a:latin typeface="Times New Roman" panose="02020603050405020304" pitchFamily="18" charset="0"/>
                <a:ea typeface="Times New Roman" panose="02020603050405020304" pitchFamily="18" charset="0"/>
              </a:rPr>
              <a:t>k – </a:t>
            </a:r>
            <a:r>
              <a:rPr lang="uk-UA" dirty="0">
                <a:latin typeface="Times New Roman" panose="02020603050405020304" pitchFamily="18" charset="0"/>
                <a:ea typeface="Times New Roman" panose="02020603050405020304" pitchFamily="18" charset="0"/>
              </a:rPr>
              <a:t>елемент-ного первинного коду, що кодується кодом  Бергера. При цьому число </a:t>
            </a:r>
            <a:r>
              <a:rPr lang="uk-UA" i="1" dirty="0">
                <a:latin typeface="Times New Roman" panose="02020603050405020304" pitchFamily="18" charset="0"/>
                <a:ea typeface="Times New Roman" panose="02020603050405020304" pitchFamily="18" charset="0"/>
              </a:rPr>
              <a:t>r</a:t>
            </a:r>
            <a:r>
              <a:rPr lang="uk-UA" dirty="0">
                <a:latin typeface="Times New Roman" panose="02020603050405020304" pitchFamily="18" charset="0"/>
                <a:ea typeface="Times New Roman" panose="02020603050405020304" pitchFamily="18" charset="0"/>
              </a:rPr>
              <a:t>  перевірочних елементів визначається як найменше ціле, для якого виконуються умови  </a:t>
            </a:r>
            <a:r>
              <a:rPr lang="uk-UA" i="1" dirty="0">
                <a:latin typeface="Times New Roman" panose="02020603050405020304" pitchFamily="18" charset="0"/>
                <a:ea typeface="Times New Roman" panose="02020603050405020304" pitchFamily="18" charset="0"/>
              </a:rPr>
              <a:t>r</a:t>
            </a:r>
            <a:r>
              <a:rPr lang="uk-UA"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log</a:t>
            </a:r>
            <a:r>
              <a:rPr lang="uk-UA" baseline="-25000" dirty="0">
                <a:latin typeface="Times New Roman" panose="02020603050405020304" pitchFamily="18" charset="0"/>
                <a:ea typeface="Times New Roman" panose="02020603050405020304" pitchFamily="18" charset="0"/>
              </a:rPr>
              <a:t> 2 </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a:t>
            </a:r>
            <a:r>
              <a:rPr lang="uk-UA" baseline="30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1</a:t>
            </a:r>
            <a:r>
              <a:rPr lang="uk-UA" baseline="30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Так, наприклад,  при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 8, отри-маємо  </a:t>
            </a:r>
            <a:r>
              <a:rPr lang="uk-UA" i="1" dirty="0">
                <a:latin typeface="Times New Roman" panose="02020603050405020304" pitchFamily="18" charset="0"/>
                <a:ea typeface="Times New Roman" panose="02020603050405020304" pitchFamily="18" charset="0"/>
              </a:rPr>
              <a:t>log</a:t>
            </a:r>
            <a:r>
              <a:rPr lang="uk-UA" baseline="-25000" dirty="0">
                <a:latin typeface="Times New Roman" panose="02020603050405020304" pitchFamily="18" charset="0"/>
                <a:ea typeface="Times New Roman" panose="02020603050405020304" pitchFamily="18" charset="0"/>
              </a:rPr>
              <a:t> 2 </a:t>
            </a:r>
            <a:r>
              <a:rPr lang="uk-UA" dirty="0">
                <a:latin typeface="Times New Roman" panose="02020603050405020304" pitchFamily="18" charset="0"/>
                <a:ea typeface="Times New Roman" panose="02020603050405020304" pitchFamily="18" charset="0"/>
              </a:rPr>
              <a:t>( 8 + 1 )  =  </a:t>
            </a:r>
            <a:r>
              <a:rPr lang="uk-UA" i="1" dirty="0">
                <a:latin typeface="Times New Roman" panose="02020603050405020304" pitchFamily="18" charset="0"/>
                <a:ea typeface="Times New Roman" panose="02020603050405020304" pitchFamily="18" charset="0"/>
              </a:rPr>
              <a:t>log</a:t>
            </a:r>
            <a:r>
              <a:rPr lang="uk-UA" baseline="-25000" dirty="0">
                <a:latin typeface="Times New Roman" panose="02020603050405020304" pitchFamily="18" charset="0"/>
                <a:ea typeface="Times New Roman" panose="02020603050405020304" pitchFamily="18" charset="0"/>
              </a:rPr>
              <a:t> 2 </a:t>
            </a:r>
            <a:r>
              <a:rPr lang="uk-UA" dirty="0">
                <a:latin typeface="Times New Roman" panose="02020603050405020304" pitchFamily="18" charset="0"/>
                <a:ea typeface="Times New Roman" panose="02020603050405020304" pitchFamily="18" charset="0"/>
              </a:rPr>
              <a:t>9  =  3,16993,   тобто   </a:t>
            </a:r>
            <a:r>
              <a:rPr lang="uk-UA" i="1" dirty="0">
                <a:latin typeface="Times New Roman" panose="02020603050405020304" pitchFamily="18" charset="0"/>
                <a:ea typeface="Times New Roman" panose="02020603050405020304" pitchFamily="18" charset="0"/>
              </a:rPr>
              <a:t>r  </a:t>
            </a:r>
            <a:r>
              <a:rPr lang="uk-UA" dirty="0">
                <a:latin typeface="Times New Roman" panose="02020603050405020304" pitchFamily="18" charset="0"/>
                <a:ea typeface="Times New Roman" panose="02020603050405020304" pitchFamily="18" charset="0"/>
              </a:rPr>
              <a:t>=  4.</a:t>
            </a:r>
            <a:endParaRPr lang="ru-RU" dirty="0">
              <a:latin typeface="Times New Roman" panose="02020603050405020304" pitchFamily="18" charset="0"/>
              <a:ea typeface="Times New Roman" panose="02020603050405020304" pitchFamily="18" charset="0"/>
            </a:endParaRPr>
          </a:p>
          <a:p>
            <a:pPr indent="0" algn="just">
              <a:lnSpc>
                <a:spcPct val="130000"/>
              </a:lnSpc>
              <a:spcAft>
                <a:spcPts val="0"/>
              </a:spcAft>
              <a:buNone/>
            </a:pPr>
            <a:r>
              <a:rPr lang="uk-UA" dirty="0" smtClean="0">
                <a:latin typeface="Times New Roman" panose="02020603050405020304" pitchFamily="18" charset="0"/>
                <a:ea typeface="Times New Roman" panose="02020603050405020304" pitchFamily="18" charset="0"/>
              </a:rPr>
              <a:t>Для виявлення помилки у декодері виконується операція підрахунку числа одиниць в інформаційній частині прийнятої кодової комбінації.  Це число записується у двійковій формі,  інвертується  і  порівнюється  з  перевірочною частиною прийнятої кодової комбінації.  Їх незбіг вказує на наявність  помилки. </a:t>
            </a:r>
          </a:p>
          <a:p>
            <a:pPr algn="just">
              <a:lnSpc>
                <a:spcPct val="130000"/>
              </a:lnSpc>
              <a:spcAft>
                <a:spcPts val="0"/>
              </a:spcAft>
            </a:pPr>
            <a:r>
              <a:rPr lang="uk-UA" dirty="0" smtClean="0">
                <a:latin typeface="Times New Roman" panose="02020603050405020304" pitchFamily="18" charset="0"/>
                <a:ea typeface="Times New Roman" panose="02020603050405020304" pitchFamily="18" charset="0"/>
              </a:rPr>
              <a:t>Надмірність</a:t>
            </a:r>
            <a:r>
              <a:rPr lang="uk-UA" dirty="0">
                <a:latin typeface="Times New Roman" panose="02020603050405020304" pitchFamily="18" charset="0"/>
                <a:ea typeface="Times New Roman" panose="02020603050405020304" pitchFamily="18" charset="0"/>
              </a:rPr>
              <a:t>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 1 –  </a:t>
            </a:r>
            <a:r>
              <a:rPr lang="uk-UA" i="1" dirty="0">
                <a:latin typeface="Times New Roman" panose="02020603050405020304" pitchFamily="18" charset="0"/>
                <a:ea typeface="Times New Roman" panose="02020603050405020304" pitchFamily="18" charset="0"/>
              </a:rPr>
              <a:t>r /</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n</a:t>
            </a:r>
            <a:r>
              <a:rPr lang="uk-UA" dirty="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1337005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663666" y="158496"/>
            <a:ext cx="9528845" cy="6327648"/>
          </a:xfrm>
          <a:prstGeom prst="rect">
            <a:avLst/>
          </a:prstGeom>
        </p:spPr>
      </p:pic>
    </p:spTree>
    <p:extLst>
      <p:ext uri="{BB962C8B-B14F-4D97-AF65-F5344CB8AC3E}">
        <p14:creationId xmlns:p14="http://schemas.microsoft.com/office/powerpoint/2010/main" val="36993041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322290" y="129664"/>
            <a:ext cx="10540782" cy="6612512"/>
          </a:xfrm>
          <a:prstGeom prst="rect">
            <a:avLst/>
          </a:prstGeom>
        </p:spPr>
      </p:pic>
    </p:spTree>
    <p:extLst>
      <p:ext uri="{BB962C8B-B14F-4D97-AF65-F5344CB8AC3E}">
        <p14:creationId xmlns:p14="http://schemas.microsoft.com/office/powerpoint/2010/main" val="2674286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529554" y="134112"/>
            <a:ext cx="10260366" cy="6376416"/>
          </a:xfrm>
          <a:prstGeom prst="rect">
            <a:avLst/>
          </a:prstGeom>
        </p:spPr>
      </p:pic>
    </p:spTree>
    <p:extLst>
      <p:ext uri="{BB962C8B-B14F-4D97-AF65-F5344CB8AC3E}">
        <p14:creationId xmlns:p14="http://schemas.microsoft.com/office/powerpoint/2010/main" val="153312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121920"/>
            <a:ext cx="10515600" cy="6055043"/>
          </a:xfrm>
        </p:spPr>
        <p:txBody>
          <a:bodyPr/>
          <a:lstStyle/>
          <a:p>
            <a:pPr marL="0" lvl="0" indent="0" algn="ctr">
              <a:lnSpc>
                <a:spcPct val="130000"/>
              </a:lnSpc>
              <a:buNone/>
            </a:pPr>
            <a:r>
              <a:rPr lang="uk-UA"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rPr>
              <a:t>2. Приклади  розв’язання  задач</a:t>
            </a:r>
            <a:endParaRPr lang="ru-RU" b="1" dirty="0">
              <a:solidFill>
                <a:prstClr val="black"/>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uk-UA" dirty="0"/>
          </a:p>
        </p:txBody>
      </p:sp>
      <p:sp>
        <p:nvSpPr>
          <p:cNvPr id="4" name="Прямоугольник 3"/>
          <p:cNvSpPr/>
          <p:nvPr/>
        </p:nvSpPr>
        <p:spPr>
          <a:xfrm>
            <a:off x="1194816" y="1323311"/>
            <a:ext cx="9753600" cy="2763834"/>
          </a:xfrm>
          <a:prstGeom prst="rect">
            <a:avLst/>
          </a:prstGeom>
        </p:spPr>
        <p:txBody>
          <a:bodyPr wrap="square">
            <a:spAutoFit/>
          </a:bodyPr>
          <a:lstStyle/>
          <a:p>
            <a:pPr algn="ctr">
              <a:spcAft>
                <a:spcPts val="0"/>
              </a:spcAft>
            </a:pPr>
            <a:r>
              <a:rPr lang="ru-RU" sz="2800" b="1" dirty="0" smtClean="0">
                <a:effectLst/>
                <a:latin typeface="Times New Roman" panose="02020603050405020304" pitchFamily="18" charset="0"/>
                <a:ea typeface="Times New Roman" panose="02020603050405020304" pitchFamily="18" charset="0"/>
              </a:rPr>
              <a:t>Задача  1</a:t>
            </a:r>
            <a:endParaRPr lang="ru-RU" sz="2800" dirty="0" smtClean="0">
              <a:effectLst/>
              <a:latin typeface="Times New Roman" panose="02020603050405020304" pitchFamily="18" charset="0"/>
              <a:ea typeface="Times New Roman" panose="02020603050405020304" pitchFamily="18" charset="0"/>
            </a:endParaRPr>
          </a:p>
          <a:p>
            <a:pPr algn="just">
              <a:lnSpc>
                <a:spcPct val="130000"/>
              </a:lnSpc>
              <a:spcAft>
                <a:spcPts val="0"/>
              </a:spcAft>
            </a:pPr>
            <a:r>
              <a:rPr lang="uk-UA" sz="2800" dirty="0" smtClean="0">
                <a:effectLst/>
                <a:latin typeface="Times New Roman" panose="02020603050405020304" pitchFamily="18" charset="0"/>
                <a:ea typeface="Times New Roman" panose="02020603050405020304" pitchFamily="18" charset="0"/>
              </a:rPr>
              <a:t>Закодувати комбінацію 1110101 двійкового простого коду   ( </a:t>
            </a:r>
            <a:r>
              <a:rPr lang="uk-UA" sz="2800" i="1" dirty="0" smtClean="0">
                <a:effectLst/>
                <a:latin typeface="Times New Roman" panose="02020603050405020304" pitchFamily="18" charset="0"/>
                <a:ea typeface="Times New Roman" panose="02020603050405020304" pitchFamily="18" charset="0"/>
              </a:rPr>
              <a:t>k </a:t>
            </a:r>
            <a:r>
              <a:rPr lang="uk-UA" sz="2800" dirty="0" smtClean="0">
                <a:effectLst/>
                <a:latin typeface="Times New Roman" panose="02020603050405020304" pitchFamily="18" charset="0"/>
                <a:ea typeface="Times New Roman" panose="02020603050405020304" pitchFamily="18" charset="0"/>
              </a:rPr>
              <a:t>= 7 )  двійковими кодами, що виявляють помилки:  з перевіркою на парність і простим повторенням. Виявити однократну помилку та порівняти надмірності цих кодів.</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8908236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7264" y="121920"/>
            <a:ext cx="11146536" cy="6278880"/>
          </a:xfrm>
        </p:spPr>
        <p:txBody>
          <a:bodyPr>
            <a:normAutofit fontScale="85000" lnSpcReduction="10000"/>
          </a:bodyPr>
          <a:lstStyle/>
          <a:p>
            <a:pPr algn="just">
              <a:lnSpc>
                <a:spcPct val="130000"/>
              </a:lnSpc>
              <a:spcAft>
                <a:spcPts val="0"/>
              </a:spcAft>
            </a:pPr>
            <a:r>
              <a:rPr lang="uk-UA" b="1" i="1" dirty="0">
                <a:latin typeface="Times New Roman" panose="02020603050405020304" pitchFamily="18" charset="0"/>
                <a:ea typeface="Times New Roman" panose="02020603050405020304" pitchFamily="18" charset="0"/>
              </a:rPr>
              <a:t>Розв’язання.</a:t>
            </a:r>
            <a:r>
              <a:rPr lang="uk-UA" dirty="0">
                <a:latin typeface="Times New Roman" panose="02020603050405020304" pitchFamily="18" charset="0"/>
                <a:ea typeface="Times New Roman" panose="02020603050405020304" pitchFamily="18" charset="0"/>
              </a:rPr>
              <a:t>  Кодова комбінація коду з перевіркою на парність буде мати вигляд:   </a:t>
            </a:r>
            <a:r>
              <a:rPr lang="uk-UA" i="1" dirty="0">
                <a:latin typeface="Times New Roman" panose="02020603050405020304" pitchFamily="18" charset="0"/>
                <a:ea typeface="Times New Roman" panose="02020603050405020304" pitchFamily="18" charset="0"/>
              </a:rPr>
              <a:t>A</a:t>
            </a:r>
            <a:r>
              <a:rPr lang="uk-UA" baseline="30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 = 11101011,  а  коду з простим повторенням –  </a:t>
            </a:r>
            <a:r>
              <a:rPr lang="uk-UA" i="1" dirty="0">
                <a:latin typeface="Times New Roman" panose="02020603050405020304" pitchFamily="18" charset="0"/>
                <a:ea typeface="Times New Roman" panose="02020603050405020304" pitchFamily="18" charset="0"/>
              </a:rPr>
              <a:t>А</a:t>
            </a:r>
            <a:r>
              <a:rPr lang="uk-UA" i="1" baseline="30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a:t>
            </a:r>
            <a:r>
              <a:rPr lang="uk-UA" dirty="0">
                <a:latin typeface="Times New Roman" panose="02020603050405020304" pitchFamily="18" charset="0"/>
                <a:ea typeface="Times New Roman" panose="02020603050405020304" pitchFamily="18" charset="0"/>
              </a:rPr>
              <a:t> = 11101011110101.</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коду з перевіркою на парність  виникла однократна помилка,  вектор якої  </a:t>
            </a:r>
            <a:r>
              <a:rPr lang="uk-UA" i="1" dirty="0">
                <a:latin typeface="Times New Roman" panose="02020603050405020304" pitchFamily="18" charset="0"/>
                <a:ea typeface="Times New Roman" panose="02020603050405020304" pitchFamily="18" charset="0"/>
              </a:rPr>
              <a:t>Е</a:t>
            </a:r>
            <a:r>
              <a:rPr lang="uk-UA" baseline="-25000" dirty="0">
                <a:latin typeface="Times New Roman" panose="02020603050405020304" pitchFamily="18" charset="0"/>
                <a:ea typeface="Times New Roman" panose="02020603050405020304" pitchFamily="18" charset="0"/>
              </a:rPr>
              <a:t> 1</a:t>
            </a:r>
            <a:r>
              <a:rPr lang="uk-UA" dirty="0">
                <a:latin typeface="Times New Roman" panose="02020603050405020304" pitchFamily="18" charset="0"/>
                <a:ea typeface="Times New Roman" panose="02020603050405020304" pitchFamily="18" charset="0"/>
              </a:rPr>
              <a:t> = 00000100.  Тоді сума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 = 11101111.</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smtClean="0">
                <a:latin typeface="Times New Roman" panose="02020603050405020304" pitchFamily="18" charset="0"/>
                <a:ea typeface="Times New Roman" panose="02020603050405020304" pitchFamily="18" charset="0"/>
              </a:rPr>
              <a:t>У </a:t>
            </a:r>
            <a:r>
              <a:rPr lang="uk-UA" dirty="0">
                <a:latin typeface="Times New Roman" panose="02020603050405020304" pitchFamily="18" charset="0"/>
                <a:ea typeface="Times New Roman" panose="02020603050405020304" pitchFamily="18" charset="0"/>
              </a:rPr>
              <a:t>цьому разі сума за модулем 2 елементів одержаної на </a:t>
            </a:r>
            <a:r>
              <a:rPr lang="uk-UA" dirty="0" smtClean="0">
                <a:latin typeface="Times New Roman" panose="02020603050405020304" pitchFamily="18" charset="0"/>
                <a:ea typeface="Times New Roman" panose="02020603050405020304" pitchFamily="18" charset="0"/>
              </a:rPr>
              <a:t>приймальному </a:t>
            </a:r>
            <a:r>
              <a:rPr lang="uk-UA" dirty="0">
                <a:latin typeface="Times New Roman" panose="02020603050405020304" pitchFamily="18" charset="0"/>
                <a:ea typeface="Times New Roman" panose="02020603050405020304" pitchFamily="18" charset="0"/>
              </a:rPr>
              <a:t>боці кодової комбінації дорівнює 1, тобто непарна, що </a:t>
            </a:r>
            <a:r>
              <a:rPr lang="uk-UA" dirty="0" smtClean="0">
                <a:latin typeface="Times New Roman" panose="02020603050405020304" pitchFamily="18" charset="0"/>
                <a:ea typeface="Times New Roman" panose="02020603050405020304" pitchFamily="18" charset="0"/>
              </a:rPr>
              <a:t>вказує </a:t>
            </a:r>
            <a:r>
              <a:rPr lang="uk-UA" dirty="0">
                <a:latin typeface="Times New Roman" panose="02020603050405020304" pitchFamily="18" charset="0"/>
                <a:ea typeface="Times New Roman" panose="02020603050405020304" pitchFamily="18" charset="0"/>
              </a:rPr>
              <a:t>на наявність у ній помилки.</a:t>
            </a:r>
            <a:r>
              <a:rPr lang="uk-UA" baseline="-25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 = 1 – 7 / 8 = 0,125.</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в комбінації коду з простим повторенням вектор однократної помилки буде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a:t>
            </a:r>
            <a:r>
              <a:rPr lang="uk-UA" dirty="0">
                <a:latin typeface="Times New Roman" panose="02020603050405020304" pitchFamily="18" charset="0"/>
                <a:ea typeface="Times New Roman" panose="02020603050405020304" pitchFamily="18" charset="0"/>
              </a:rPr>
              <a:t> = 00000100000000. Тоді сума  </a:t>
            </a:r>
            <a:r>
              <a:rPr lang="uk-UA" i="1" dirty="0">
                <a:latin typeface="Times New Roman" panose="02020603050405020304" pitchFamily="18" charset="0"/>
                <a:ea typeface="Times New Roman" panose="02020603050405020304" pitchFamily="18" charset="0"/>
              </a:rPr>
              <a:t>А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baseline="-25000"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11101111110101.  Порівнюючи першу  і  другу частини кодової комбінації ( одержуючи їх суму за модулем 2 ), отримаємо остачу, яка не буде дорівнювати нулю ( 1110111</a:t>
            </a:r>
            <a:r>
              <a:rPr lang="uk-UA" baseline="-25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baseline="-25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1110101 = 0000010 ), що  вказує на наявність помилки у прийнятій кодовій комбінації. Надмірність</a:t>
            </a:r>
            <a:r>
              <a:rPr lang="uk-UA" u="sng"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a:t>
            </a:r>
            <a:r>
              <a:rPr lang="uk-UA" dirty="0">
                <a:latin typeface="Times New Roman" panose="02020603050405020304" pitchFamily="18" charset="0"/>
                <a:ea typeface="Times New Roman" panose="02020603050405020304" pitchFamily="18" charset="0"/>
              </a:rPr>
              <a:t> = 0,5. Таким чином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&gt;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3551008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24256"/>
            <a:ext cx="10515600" cy="5652707"/>
          </a:xfrm>
        </p:spPr>
        <p:txBody>
          <a:bodyPr/>
          <a:lstStyle/>
          <a:p>
            <a:pPr algn="just">
              <a:lnSpc>
                <a:spcPct val="130000"/>
              </a:lnSpc>
              <a:spcBef>
                <a:spcPts val="600"/>
              </a:spcBef>
              <a:spcAft>
                <a:spcPts val="0"/>
              </a:spcAft>
            </a:pPr>
            <a:r>
              <a:rPr lang="uk-UA" b="1" dirty="0">
                <a:latin typeface="Times New Roman" panose="02020603050405020304" pitchFamily="18" charset="0"/>
                <a:ea typeface="Times New Roman" panose="02020603050405020304" pitchFamily="18" charset="0"/>
              </a:rPr>
              <a:t>Задача  </a:t>
            </a:r>
            <a:r>
              <a:rPr lang="uk-UA" b="1" dirty="0" smtClean="0">
                <a:latin typeface="Times New Roman" panose="02020603050405020304" pitchFamily="18" charset="0"/>
                <a:ea typeface="Times New Roman" panose="02020603050405020304" pitchFamily="18" charset="0"/>
              </a:rPr>
              <a:t>2</a:t>
            </a:r>
            <a:endParaRPr lang="ru-RU" dirty="0">
              <a:latin typeface="Times New Roman" panose="02020603050405020304" pitchFamily="18" charset="0"/>
              <a:ea typeface="Times New Roman" panose="02020603050405020304" pitchFamily="18" charset="0"/>
            </a:endParaRPr>
          </a:p>
          <a:p>
            <a:pPr marL="0" indent="0" algn="just">
              <a:lnSpc>
                <a:spcPct val="130000"/>
              </a:lnSpc>
              <a:spcBef>
                <a:spcPts val="600"/>
              </a:spcBef>
              <a:spcAft>
                <a:spcPts val="0"/>
              </a:spcAft>
              <a:buNone/>
            </a:pPr>
            <a:r>
              <a:rPr lang="uk-UA" dirty="0">
                <a:latin typeface="Times New Roman" panose="02020603050405020304" pitchFamily="18" charset="0"/>
                <a:ea typeface="Times New Roman" panose="02020603050405020304" pitchFamily="18" charset="0"/>
              </a:rPr>
              <a:t>Закодувати комбінацію 01000 двійкового простого коду   (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5 )  двійковими кодами, що виявляють помилки: з числом оди-ниць у комбінації, кратним трьом,  та інверсним ( Бауера ).  Виявити однократну помилку  і  порівняти надмірності цих кодів.</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1886162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1920" y="121920"/>
            <a:ext cx="11231880" cy="6559296"/>
          </a:xfrm>
        </p:spPr>
        <p:txBody>
          <a:bodyPr>
            <a:normAutofit fontScale="85000" lnSpcReduction="20000"/>
          </a:bodyPr>
          <a:lstStyle/>
          <a:p>
            <a:pPr algn="just">
              <a:lnSpc>
                <a:spcPct val="130000"/>
              </a:lnSpc>
              <a:spcAft>
                <a:spcPts val="0"/>
              </a:spcAft>
            </a:pPr>
            <a:r>
              <a:rPr lang="uk-UA" b="1" i="1" dirty="0">
                <a:latin typeface="Times New Roman" panose="02020603050405020304" pitchFamily="18" charset="0"/>
                <a:ea typeface="Times New Roman" panose="02020603050405020304" pitchFamily="18" charset="0"/>
              </a:rPr>
              <a:t>Розв’язання.</a:t>
            </a:r>
            <a:r>
              <a:rPr lang="uk-UA" dirty="0">
                <a:latin typeface="Times New Roman" panose="02020603050405020304" pitchFamily="18" charset="0"/>
                <a:ea typeface="Times New Roman" panose="02020603050405020304" pitchFamily="18" charset="0"/>
              </a:rPr>
              <a:t>  Кодова комбінація коду  з  числом одиниць, </a:t>
            </a:r>
            <a:r>
              <a:rPr lang="uk-UA" dirty="0" err="1">
                <a:latin typeface="Times New Roman" panose="02020603050405020304" pitchFamily="18" charset="0"/>
                <a:ea typeface="Times New Roman" panose="02020603050405020304" pitchFamily="18" charset="0"/>
              </a:rPr>
              <a:t>крат</a:t>
            </a:r>
            <a:r>
              <a:rPr lang="uk-UA" dirty="0">
                <a:latin typeface="Times New Roman" panose="02020603050405020304" pitchFamily="18" charset="0"/>
                <a:ea typeface="Times New Roman" panose="02020603050405020304" pitchFamily="18" charset="0"/>
              </a:rPr>
              <a:t>-ним трьом, буде мати вигляд: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0100011, а  інверсного коду –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0100010111.</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коду з числом одиниць, кратним трьом, виникла однократна  помилка, вектор  якої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0000100. Тоді сума</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baseline="-25000" dirty="0">
                <a:latin typeface="Times New Roman" panose="02020603050405020304" pitchFamily="18" charset="0"/>
                <a:ea typeface="Times New Roman" panose="02020603050405020304" pitchFamily="18" charset="0"/>
              </a:rPr>
              <a:t> 1 </a:t>
            </a:r>
            <a:r>
              <a:rPr lang="uk-UA" dirty="0">
                <a:latin typeface="Times New Roman" panose="02020603050405020304" pitchFamily="18" charset="0"/>
                <a:ea typeface="Times New Roman" panose="02020603050405020304" pitchFamily="18" charset="0"/>
              </a:rPr>
              <a:t>= 0100111. У цьому разі вага одержаної кодової комбінації  </a:t>
            </a:r>
            <a:r>
              <a:rPr lang="uk-UA" i="1" dirty="0">
                <a:latin typeface="Times New Roman" panose="02020603050405020304" pitchFamily="18" charset="0"/>
                <a:ea typeface="Times New Roman" panose="02020603050405020304" pitchFamily="18" charset="0"/>
              </a:rPr>
              <a:t>w</a:t>
            </a:r>
            <a:r>
              <a:rPr lang="uk-UA" baseline="30000" dirty="0">
                <a:latin typeface="Times New Roman" panose="02020603050405020304" pitchFamily="18" charset="0"/>
                <a:ea typeface="Times New Roman" panose="02020603050405020304" pitchFamily="18" charset="0"/>
              </a:rPr>
              <a:t>*</a:t>
            </a:r>
            <a:r>
              <a:rPr lang="uk-UA" i="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4, тобто відрізняється від  </a:t>
            </a:r>
            <a:r>
              <a:rPr lang="uk-UA" i="1" dirty="0">
                <a:latin typeface="Times New Roman" panose="02020603050405020304" pitchFamily="18" charset="0"/>
                <a:ea typeface="Times New Roman" panose="02020603050405020304" pitchFamily="18" charset="0"/>
              </a:rPr>
              <a:t>w</a:t>
            </a:r>
            <a:r>
              <a:rPr lang="uk-UA" dirty="0">
                <a:latin typeface="Times New Roman" panose="02020603050405020304" pitchFamily="18" charset="0"/>
                <a:ea typeface="Times New Roman" panose="02020603050405020304" pitchFamily="18" charset="0"/>
              </a:rPr>
              <a:t> = 3, що вказує на наявність у ній помилки.  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 = 1 –  5 </a:t>
            </a:r>
            <a:r>
              <a:rPr lang="uk-UA" i="1"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7 = 2 </a:t>
            </a:r>
            <a:r>
              <a:rPr lang="uk-UA" i="1"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7.</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інверсного коду виникла однократна помилка, вектор якої </a:t>
            </a:r>
            <a:r>
              <a:rPr lang="uk-UA" i="1" dirty="0">
                <a:latin typeface="Times New Roman" panose="02020603050405020304" pitchFamily="18" charset="0"/>
                <a:ea typeface="Times New Roman" panose="02020603050405020304" pitchFamily="18" charset="0"/>
              </a:rPr>
              <a:t>E</a:t>
            </a:r>
            <a:r>
              <a:rPr lang="uk-UA" baseline="-25000" dirty="0">
                <a:latin typeface="Times New Roman" panose="02020603050405020304" pitchFamily="18" charset="0"/>
                <a:ea typeface="Times New Roman" panose="02020603050405020304" pitchFamily="18" charset="0"/>
              </a:rPr>
              <a:t> 2 </a:t>
            </a:r>
            <a:r>
              <a:rPr lang="uk-UA" dirty="0">
                <a:latin typeface="Times New Roman" panose="02020603050405020304" pitchFamily="18" charset="0"/>
                <a:ea typeface="Times New Roman" panose="02020603050405020304" pitchFamily="18" charset="0"/>
              </a:rPr>
              <a:t>= 0000100000. Тоді сума </a:t>
            </a:r>
            <a:r>
              <a:rPr lang="uk-UA" i="1" dirty="0">
                <a:latin typeface="Times New Roman" panose="02020603050405020304" pitchFamily="18" charset="0"/>
                <a:ea typeface="Times New Roman" panose="02020603050405020304" pitchFamily="18" charset="0"/>
              </a:rPr>
              <a:t>А</a:t>
            </a:r>
            <a:r>
              <a:rPr lang="uk-UA" baseline="-25000" dirty="0">
                <a:latin typeface="Times New Roman" panose="02020603050405020304" pitchFamily="18" charset="0"/>
                <a:ea typeface="Times New Roman" panose="02020603050405020304" pitchFamily="18" charset="0"/>
              </a:rPr>
              <a:t> 2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0100110111. У декодері виконується перевірка кількості одиниць у першій половині кодової комбінації,  яка дорівнює 2. Це означає, що друга половина комбінації повинна прийматися у позитиві ( без інверсії ). Порівнюючи першу і другу ( неінвертовану ) частини прийнятої кодової комбінації одержимо незбіг у чотирьох розрядах, що вказує на наявність у ній помилки.  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0,5. Таким чином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&gt;</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486145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1480" y="438912"/>
            <a:ext cx="10515600" cy="5701475"/>
          </a:xfrm>
        </p:spPr>
        <p:txBody>
          <a:bodyPr/>
          <a:lstStyle/>
          <a:p>
            <a:pPr algn="ctr">
              <a:spcAft>
                <a:spcPts val="0"/>
              </a:spcAft>
            </a:pPr>
            <a:r>
              <a:rPr lang="ru-RU" b="1" dirty="0">
                <a:latin typeface="Times New Roman" panose="02020603050405020304" pitchFamily="18" charset="0"/>
                <a:ea typeface="Times New Roman" panose="02020603050405020304" pitchFamily="18" charset="0"/>
              </a:rPr>
              <a:t>Задача  </a:t>
            </a:r>
            <a:r>
              <a:rPr lang="ru-RU" b="1" dirty="0" smtClean="0">
                <a:latin typeface="Times New Roman" panose="02020603050405020304" pitchFamily="18" charset="0"/>
                <a:ea typeface="Times New Roman" panose="02020603050405020304" pitchFamily="18" charset="0"/>
              </a:rPr>
              <a:t>3</a:t>
            </a:r>
            <a:endParaRPr lang="ru-RU" dirty="0">
              <a:latin typeface="Times New Roman" panose="02020603050405020304" pitchFamily="18" charset="0"/>
              <a:ea typeface="Times New Roman" panose="02020603050405020304" pitchFamily="18" charset="0"/>
            </a:endParaRPr>
          </a:p>
          <a:p>
            <a:pPr marL="0" indent="0" algn="just">
              <a:lnSpc>
                <a:spcPct val="130000"/>
              </a:lnSpc>
              <a:spcBef>
                <a:spcPts val="600"/>
              </a:spcBef>
              <a:spcAft>
                <a:spcPts val="0"/>
              </a:spcAft>
              <a:buNone/>
            </a:pPr>
            <a:r>
              <a:rPr lang="uk-UA" dirty="0">
                <a:latin typeface="Times New Roman" panose="02020603050405020304" pitchFamily="18" charset="0"/>
                <a:ea typeface="Times New Roman" panose="02020603050405020304" pitchFamily="18" charset="0"/>
              </a:rPr>
              <a:t>Закодувати комбінацію 010101 двійкового простого коду   (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6 ) двійковими кодами, що виявляють помилки:  з перевіркою на непарність  і  кореляційним. Виявити однократну помилку та порівняти надмірності цих кодів.</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4079790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890016" y="97536"/>
            <a:ext cx="9936480" cy="6510528"/>
          </a:xfrm>
          <a:prstGeom prst="rect">
            <a:avLst/>
          </a:prstGeom>
        </p:spPr>
      </p:pic>
    </p:spTree>
    <p:extLst>
      <p:ext uri="{BB962C8B-B14F-4D97-AF65-F5344CB8AC3E}">
        <p14:creationId xmlns:p14="http://schemas.microsoft.com/office/powerpoint/2010/main" val="230745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3840" y="146304"/>
            <a:ext cx="11109960" cy="6595872"/>
          </a:xfrm>
        </p:spPr>
        <p:txBody>
          <a:bodyPr>
            <a:normAutofit fontScale="85000" lnSpcReduction="10000"/>
          </a:bodyPr>
          <a:lstStyle/>
          <a:p>
            <a:pPr algn="just">
              <a:lnSpc>
                <a:spcPct val="130000"/>
              </a:lnSpc>
              <a:spcAft>
                <a:spcPts val="0"/>
              </a:spcAft>
            </a:pPr>
            <a:r>
              <a:rPr lang="uk-UA" b="1" i="1" dirty="0">
                <a:latin typeface="Times New Roman" panose="02020603050405020304" pitchFamily="18" charset="0"/>
                <a:ea typeface="Times New Roman" panose="02020603050405020304" pitchFamily="18" charset="0"/>
              </a:rPr>
              <a:t>Розв’язання.</a:t>
            </a:r>
            <a:r>
              <a:rPr lang="uk-UA" dirty="0">
                <a:latin typeface="Times New Roman" panose="02020603050405020304" pitchFamily="18" charset="0"/>
                <a:ea typeface="Times New Roman" panose="02020603050405020304" pitchFamily="18" charset="0"/>
              </a:rPr>
              <a:t> Кодова комбінація коду з перевіркою на непарність буде мати вигляд: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0101010, а  кореляційного – </a:t>
            </a:r>
            <a:r>
              <a:rPr lang="uk-UA" i="1" dirty="0">
                <a:latin typeface="Times New Roman" panose="02020603050405020304" pitchFamily="18" charset="0"/>
                <a:ea typeface="Times New Roman" panose="02020603050405020304" pitchFamily="18" charset="0"/>
              </a:rPr>
              <a:t> A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011001100110.</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коду з перевіркою на непарність виникла однократна помилка, вектор якої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0000100. Тоді сума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baseline="-25000"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0101110. У декодері перевіряється за модулем 2 сума елементів одержаної кодової комбінації. У цьому разі вона буде дорівнювати 0, тобто парна, що вказує на наявність в комбінації помилки. 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 = 1 – 6 </a:t>
            </a:r>
            <a:r>
              <a:rPr lang="uk-UA" i="1"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7  = 1 </a:t>
            </a:r>
            <a:r>
              <a:rPr lang="uk-UA" i="1"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7.</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кореляційного коду виникла однократна помилка, вектор якої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000010000000.  Тоді сума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011011100110. Як відомо,  декодування кодової комбінації у декодері ведуть тактами по два елементи у кожному такті. При цьому два елементи одного такту не повинні мати однакове значення, тобто не повинно бути сполучень 00 та 11. У даному разі у третьому такті ( парі елементів ) буде отримано сполучення 11, що вказує на наявність помилки у прийнятій комбінації. 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a:t>
            </a:r>
            <a:r>
              <a:rPr lang="uk-UA" dirty="0">
                <a:latin typeface="Times New Roman" panose="02020603050405020304" pitchFamily="18" charset="0"/>
                <a:ea typeface="Times New Roman" panose="02020603050405020304" pitchFamily="18" charset="0"/>
              </a:rPr>
              <a:t> =  0,5. Таким  чином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&gt;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a:t>
            </a:r>
            <a:r>
              <a:rPr lang="uk-UA" dirty="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8263292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62712" y="365760"/>
            <a:ext cx="10515600" cy="5750243"/>
          </a:xfrm>
        </p:spPr>
        <p:txBody>
          <a:bodyPr/>
          <a:lstStyle/>
          <a:p>
            <a:pPr algn="ctr">
              <a:spcAft>
                <a:spcPts val="0"/>
              </a:spcAft>
            </a:pPr>
            <a:r>
              <a:rPr lang="ru-RU" b="1" dirty="0">
                <a:latin typeface="Times New Roman" panose="02020603050405020304" pitchFamily="18" charset="0"/>
                <a:ea typeface="Times New Roman" panose="02020603050405020304" pitchFamily="18" charset="0"/>
              </a:rPr>
              <a:t>Задача  </a:t>
            </a:r>
            <a:r>
              <a:rPr lang="ru-RU" b="1" dirty="0" smtClean="0">
                <a:latin typeface="Times New Roman" panose="02020603050405020304" pitchFamily="18" charset="0"/>
                <a:ea typeface="Times New Roman" panose="02020603050405020304" pitchFamily="18" charset="0"/>
              </a:rPr>
              <a:t>4</a:t>
            </a:r>
            <a:endParaRPr lang="ru-RU" dirty="0">
              <a:latin typeface="Times New Roman" panose="02020603050405020304" pitchFamily="18" charset="0"/>
              <a:ea typeface="Times New Roman" panose="02020603050405020304" pitchFamily="18" charset="0"/>
            </a:endParaRPr>
          </a:p>
          <a:p>
            <a:pPr marL="0" indent="0" algn="just">
              <a:lnSpc>
                <a:spcPct val="130000"/>
              </a:lnSpc>
              <a:spcBef>
                <a:spcPts val="600"/>
              </a:spcBef>
              <a:spcAft>
                <a:spcPts val="0"/>
              </a:spcAft>
              <a:buNone/>
            </a:pPr>
            <a:r>
              <a:rPr lang="uk-UA" dirty="0">
                <a:latin typeface="Times New Roman" panose="02020603050405020304" pitchFamily="18" charset="0"/>
                <a:ea typeface="Times New Roman" panose="02020603050405020304" pitchFamily="18" charset="0"/>
              </a:rPr>
              <a:t>Закодувати комбінацію 1001111 двійкового простого коду   (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7 ) двійковими кодами, що виявляють помилки: інверсним ( </a:t>
            </a:r>
            <a:r>
              <a:rPr lang="uk-UA" dirty="0" smtClean="0">
                <a:latin typeface="Times New Roman" panose="02020603050405020304" pitchFamily="18" charset="0"/>
                <a:ea typeface="Times New Roman" panose="02020603050405020304" pitchFamily="18" charset="0"/>
              </a:rPr>
              <a:t>Бауера</a:t>
            </a:r>
            <a:r>
              <a:rPr lang="uk-UA" dirty="0">
                <a:latin typeface="Times New Roman" panose="02020603050405020304" pitchFamily="18" charset="0"/>
                <a:ea typeface="Times New Roman" panose="02020603050405020304" pitchFamily="18" charset="0"/>
              </a:rPr>
              <a:t> ) та  Бергера. Виявити однократну помилку  і  порівняти надмірності  цих  кодів.</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40503072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0144" y="243840"/>
            <a:ext cx="10963656" cy="6473952"/>
          </a:xfrm>
        </p:spPr>
        <p:txBody>
          <a:bodyPr>
            <a:normAutofit fontScale="92500"/>
          </a:bodyPr>
          <a:lstStyle/>
          <a:p>
            <a:pPr algn="just">
              <a:lnSpc>
                <a:spcPct val="130000"/>
              </a:lnSpc>
              <a:spcAft>
                <a:spcPts val="0"/>
              </a:spcAft>
            </a:pPr>
            <a:r>
              <a:rPr lang="uk-UA" b="1" i="1" dirty="0">
                <a:latin typeface="Times New Roman" panose="02020603050405020304" pitchFamily="18" charset="0"/>
                <a:ea typeface="Times New Roman" panose="02020603050405020304" pitchFamily="18" charset="0"/>
              </a:rPr>
              <a:t>Розв’язання.</a:t>
            </a:r>
            <a:r>
              <a:rPr lang="uk-UA" dirty="0">
                <a:latin typeface="Times New Roman" panose="02020603050405020304" pitchFamily="18" charset="0"/>
                <a:ea typeface="Times New Roman" panose="02020603050405020304" pitchFamily="18" charset="0"/>
              </a:rPr>
              <a:t>  Кодова комбінація інверсного коду, з огляду на непарну кількість одиниць у первинній комбінації, буде мати вигляд: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10011110110000, а коду Бергера –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1001111010 (тому що, </a:t>
            </a:r>
            <a:r>
              <a:rPr lang="uk-UA" i="1" dirty="0">
                <a:latin typeface="Times New Roman" panose="02020603050405020304" pitchFamily="18" charset="0"/>
                <a:ea typeface="Times New Roman" panose="02020603050405020304" pitchFamily="18" charset="0"/>
              </a:rPr>
              <a:t>r = log</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( 7 + 1 ) = </a:t>
            </a:r>
            <a:r>
              <a:rPr lang="uk-UA" i="1" dirty="0">
                <a:latin typeface="Times New Roman" panose="02020603050405020304" pitchFamily="18" charset="0"/>
                <a:ea typeface="Times New Roman" panose="02020603050405020304" pitchFamily="18" charset="0"/>
              </a:rPr>
              <a:t>log</a:t>
            </a:r>
            <a:r>
              <a:rPr lang="uk-UA" baseline="-25000" dirty="0">
                <a:latin typeface="Times New Roman" panose="02020603050405020304" pitchFamily="18" charset="0"/>
                <a:ea typeface="Times New Roman" panose="02020603050405020304" pitchFamily="18" charset="0"/>
              </a:rPr>
              <a:t> 2 </a:t>
            </a:r>
            <a:r>
              <a:rPr lang="uk-UA" dirty="0">
                <a:latin typeface="Times New Roman" panose="02020603050405020304" pitchFamily="18" charset="0"/>
                <a:ea typeface="Times New Roman" panose="02020603050405020304" pitchFamily="18" charset="0"/>
              </a:rPr>
              <a:t>8 = 3, </a:t>
            </a:r>
            <a:r>
              <a:rPr lang="uk-UA" i="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5</a:t>
            </a:r>
            <a:r>
              <a:rPr lang="uk-UA" baseline="-25000" dirty="0">
                <a:latin typeface="Times New Roman" panose="02020603050405020304" pitchFamily="18" charset="0"/>
                <a:ea typeface="Times New Roman" panose="02020603050405020304" pitchFamily="18" charset="0"/>
              </a:rPr>
              <a:t>10 </a:t>
            </a:r>
            <a:r>
              <a:rPr lang="uk-UA" dirty="0">
                <a:latin typeface="Times New Roman" panose="02020603050405020304" pitchFamily="18" charset="0"/>
                <a:ea typeface="Times New Roman" panose="02020603050405020304" pitchFamily="18" charset="0"/>
              </a:rPr>
              <a:t>= 101</a:t>
            </a:r>
            <a:r>
              <a:rPr lang="uk-UA" baseline="-25000" dirty="0">
                <a:latin typeface="Times New Roman" panose="02020603050405020304" pitchFamily="18" charset="0"/>
                <a:ea typeface="Times New Roman" panose="02020603050405020304" pitchFamily="18" charset="0"/>
              </a:rPr>
              <a:t>2</a:t>
            </a:r>
            <a:r>
              <a:rPr lang="uk-UA" dirty="0">
                <a:latin typeface="Times New Roman" panose="02020603050405020304" pitchFamily="18" charset="0"/>
                <a:ea typeface="Times New Roman" panose="02020603050405020304" pitchFamily="18" charset="0"/>
              </a:rPr>
              <a:t>,  інверсія  101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010 ).</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інверсного коду виникла однократна помилка, вектор якої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00000100000000.Тоді сума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baseline="-25000"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10011010110000. У декодері підраховується кількість одиниць у першій половині кодової комбінації, яка у даному разі дорівнює 4. Це означає, що друга половина комбінації повинна прийматися у позитиві.  Порівнюючи  першу та другу  (</a:t>
            </a:r>
            <a:r>
              <a:rPr lang="uk-UA" baseline="30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неінвертовану</a:t>
            </a:r>
            <a:r>
              <a:rPr lang="uk-UA" baseline="30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частини </a:t>
            </a:r>
            <a:r>
              <a:rPr lang="uk-UA" dirty="0" smtClean="0">
                <a:latin typeface="Times New Roman" panose="02020603050405020304" pitchFamily="18" charset="0"/>
                <a:ea typeface="Times New Roman" panose="02020603050405020304" pitchFamily="18" charset="0"/>
              </a:rPr>
              <a:t>прийнятої </a:t>
            </a:r>
            <a:r>
              <a:rPr lang="uk-UA" dirty="0">
                <a:latin typeface="Times New Roman" panose="02020603050405020304" pitchFamily="18" charset="0"/>
                <a:ea typeface="Times New Roman" panose="02020603050405020304" pitchFamily="18" charset="0"/>
              </a:rPr>
              <a:t>кодової комбінації, одержимо незбіг у шести розрядах, що вказує на наявність у ній помилки. 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  0,5.</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40057049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14528" y="256032"/>
            <a:ext cx="10939272" cy="5920931"/>
          </a:xfrm>
        </p:spPr>
        <p:txBody>
          <a:bodyPr>
            <a:normAutofit/>
          </a:bodyPr>
          <a:lstStyle/>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Нехай у комбінації коду Бергера виникла однократна помилка, вектор якої  </a:t>
            </a:r>
            <a:r>
              <a:rPr lang="uk-UA" i="1" dirty="0">
                <a:latin typeface="Times New Roman" panose="02020603050405020304" pitchFamily="18" charset="0"/>
                <a:ea typeface="Times New Roman" panose="02020603050405020304" pitchFamily="18" charset="0"/>
              </a:rPr>
              <a:t>Е</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0010000000. Тоді  сума   </a:t>
            </a:r>
            <a:r>
              <a:rPr lang="uk-UA" i="1" dirty="0">
                <a:latin typeface="Times New Roman" panose="02020603050405020304" pitchFamily="18" charset="0"/>
                <a:ea typeface="Times New Roman" panose="02020603050405020304" pitchFamily="18" charset="0"/>
              </a:rPr>
              <a:t>А</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Е</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1011111010.</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a:latin typeface="Times New Roman" panose="02020603050405020304" pitchFamily="18" charset="0"/>
                <a:ea typeface="Times New Roman" panose="02020603050405020304" pitchFamily="18" charset="0"/>
              </a:rPr>
              <a:t>При прийманні у декодері підраховується кількість одиниць в інформаційній частині кодової комбінації, яка дорівнює шести. У двійковій формі запису це буде 110, інвертуючи яку одержуємо – 001. Порівнюємо перевірочні елементи прийнятої кодової комбінації та одержані у декодері шляхом обчислення кількості одиниць в інформаційній частині  прийнятої комбінації. Їх незбіг ( 010 – 001 ) вказує на наявність помилки у прийнятій кодовій комбінації. Надмірність  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 </a:t>
            </a:r>
            <a:r>
              <a:rPr lang="uk-UA" dirty="0">
                <a:latin typeface="Times New Roman" panose="02020603050405020304" pitchFamily="18" charset="0"/>
                <a:ea typeface="Times New Roman" panose="02020603050405020304" pitchFamily="18" charset="0"/>
              </a:rPr>
              <a:t>= 0,3.  Таким чином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1 </a:t>
            </a:r>
            <a:r>
              <a:rPr lang="uk-UA" dirty="0">
                <a:latin typeface="Times New Roman" panose="02020603050405020304" pitchFamily="18" charset="0"/>
                <a:ea typeface="Times New Roman" panose="02020603050405020304" pitchFamily="18" charset="0"/>
              </a:rPr>
              <a:t>&gt;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baseline="-25000" dirty="0">
                <a:latin typeface="Times New Roman" panose="02020603050405020304" pitchFamily="18" charset="0"/>
                <a:ea typeface="Times New Roman" panose="02020603050405020304" pitchFamily="18" charset="0"/>
              </a:rPr>
              <a:t>2</a:t>
            </a:r>
            <a:r>
              <a:rPr lang="uk-UA" dirty="0">
                <a:latin typeface="Times New Roman" panose="02020603050405020304" pitchFamily="18" charset="0"/>
                <a:ea typeface="Times New Roman" panose="02020603050405020304" pitchFamily="18" charset="0"/>
              </a:rPr>
              <a:t>.</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3701399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7512" y="326009"/>
            <a:ext cx="10515600" cy="4351338"/>
          </a:xfrm>
        </p:spPr>
        <p:txBody>
          <a:bodyPr>
            <a:normAutofit lnSpcReduction="10000"/>
          </a:bodyPr>
          <a:lstStyle/>
          <a:p>
            <a:pPr marL="270510" indent="0" algn="just">
              <a:lnSpc>
                <a:spcPct val="130000"/>
              </a:lnSpc>
              <a:spcAft>
                <a:spcPts val="0"/>
              </a:spcAft>
              <a:buNone/>
            </a:pPr>
            <a:r>
              <a:rPr lang="uk-UA" sz="4000" b="1" dirty="0" smtClean="0">
                <a:effectLst/>
                <a:latin typeface="Times New Roman" panose="02020603050405020304" pitchFamily="18" charset="0"/>
                <a:ea typeface="Times New Roman" panose="02020603050405020304" pitchFamily="18" charset="0"/>
              </a:rPr>
              <a:t>3.  Задачі</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b="1" dirty="0" smtClean="0">
                <a:latin typeface="Times New Roman" panose="02020603050405020304" pitchFamily="18" charset="0"/>
                <a:ea typeface="Times New Roman" panose="02020603050405020304" pitchFamily="18" charset="0"/>
              </a:rPr>
              <a:t>1</a:t>
            </a:r>
            <a:r>
              <a:rPr lang="uk-UA" b="1" dirty="0">
                <a:latin typeface="Times New Roman" panose="02020603050405020304" pitchFamily="18" charset="0"/>
                <a:ea typeface="Times New Roman" panose="02020603050405020304" pitchFamily="18" charset="0"/>
              </a:rPr>
              <a:t>.</a:t>
            </a:r>
            <a:r>
              <a:rPr lang="uk-UA" dirty="0">
                <a:latin typeface="Times New Roman" panose="02020603050405020304" pitchFamily="18" charset="0"/>
                <a:ea typeface="Times New Roman" panose="02020603050405020304" pitchFamily="18" charset="0"/>
              </a:rPr>
              <a:t> Закодувати комбінацію </a:t>
            </a:r>
            <a:r>
              <a:rPr lang="uk-UA" i="1" dirty="0">
                <a:latin typeface="Times New Roman" panose="02020603050405020304" pitchFamily="18" charset="0"/>
                <a:ea typeface="Times New Roman" panose="02020603050405020304" pitchFamily="18" charset="0"/>
              </a:rPr>
              <a:t>А</a:t>
            </a:r>
            <a:r>
              <a:rPr lang="uk-UA" dirty="0">
                <a:latin typeface="Times New Roman" panose="02020603050405020304" pitchFamily="18" charset="0"/>
                <a:ea typeface="Times New Roman" panose="02020603050405020304" pitchFamily="18" charset="0"/>
              </a:rPr>
              <a:t> двійкового простого коду двійковими  кодами, що виявляють помилки, згідно варіанта, поданого в </a:t>
            </a:r>
            <a:r>
              <a:rPr lang="uk-UA" dirty="0" smtClean="0">
                <a:latin typeface="Times New Roman" panose="02020603050405020304" pitchFamily="18" charset="0"/>
                <a:ea typeface="Times New Roman" panose="02020603050405020304" pitchFamily="18" charset="0"/>
              </a:rPr>
              <a:t>таблиці.  </a:t>
            </a:r>
            <a:r>
              <a:rPr lang="uk-UA" dirty="0">
                <a:latin typeface="Times New Roman" panose="02020603050405020304" pitchFamily="18" charset="0"/>
                <a:ea typeface="Times New Roman" panose="02020603050405020304" pitchFamily="18" charset="0"/>
              </a:rPr>
              <a:t>Показати на прикладі виявлення  помилок, кількість яких визначається заданим варіантом,  та порівняти надмірності цих кодів. </a:t>
            </a:r>
            <a:endParaRPr lang="ru-RU" dirty="0">
              <a:latin typeface="Times New Roman" panose="02020603050405020304" pitchFamily="18" charset="0"/>
              <a:ea typeface="Times New Roman" panose="02020603050405020304" pitchFamily="18" charset="0"/>
            </a:endParaRPr>
          </a:p>
          <a:p>
            <a:pPr marL="0" indent="0">
              <a:buNone/>
            </a:pPr>
            <a:r>
              <a:rPr lang="uk-UA" dirty="0">
                <a:latin typeface="Times New Roman" panose="02020603050405020304" pitchFamily="18" charset="0"/>
                <a:ea typeface="Times New Roman" panose="02020603050405020304" pitchFamily="18" charset="0"/>
              </a:rPr>
              <a:t/>
            </a:r>
            <a:br>
              <a:rPr lang="uk-UA" dirty="0">
                <a:latin typeface="Times New Roman" panose="02020603050405020304" pitchFamily="18" charset="0"/>
                <a:ea typeface="Times New Roman" panose="02020603050405020304" pitchFamily="18" charset="0"/>
              </a:rPr>
            </a:br>
            <a:endParaRPr lang="uk-UA" dirty="0"/>
          </a:p>
        </p:txBody>
      </p:sp>
    </p:spTree>
    <p:extLst>
      <p:ext uri="{BB962C8B-B14F-4D97-AF65-F5344CB8AC3E}">
        <p14:creationId xmlns:p14="http://schemas.microsoft.com/office/powerpoint/2010/main" val="1814648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613592529"/>
              </p:ext>
            </p:extLst>
          </p:nvPr>
        </p:nvGraphicFramePr>
        <p:xfrm>
          <a:off x="332232" y="119195"/>
          <a:ext cx="6007610" cy="6738805"/>
        </p:xfrm>
        <a:graphic>
          <a:graphicData uri="http://schemas.openxmlformats.org/drawingml/2006/table">
            <a:tbl>
              <a:tblPr/>
              <a:tblGrid>
                <a:gridCol w="698720">
                  <a:extLst>
                    <a:ext uri="{9D8B030D-6E8A-4147-A177-3AD203B41FA5}">
                      <a16:colId xmlns:a16="http://schemas.microsoft.com/office/drawing/2014/main" val="734004133"/>
                    </a:ext>
                  </a:extLst>
                </a:gridCol>
                <a:gridCol w="1816277">
                  <a:extLst>
                    <a:ext uri="{9D8B030D-6E8A-4147-A177-3AD203B41FA5}">
                      <a16:colId xmlns:a16="http://schemas.microsoft.com/office/drawing/2014/main" val="3236089073"/>
                    </a:ext>
                  </a:extLst>
                </a:gridCol>
                <a:gridCol w="1536395">
                  <a:extLst>
                    <a:ext uri="{9D8B030D-6E8A-4147-A177-3AD203B41FA5}">
                      <a16:colId xmlns:a16="http://schemas.microsoft.com/office/drawing/2014/main" val="4233849507"/>
                    </a:ext>
                  </a:extLst>
                </a:gridCol>
                <a:gridCol w="1956218">
                  <a:extLst>
                    <a:ext uri="{9D8B030D-6E8A-4147-A177-3AD203B41FA5}">
                      <a16:colId xmlns:a16="http://schemas.microsoft.com/office/drawing/2014/main" val="1671712262"/>
                    </a:ext>
                  </a:extLst>
                </a:gridCol>
              </a:tblGrid>
              <a:tr h="1404805">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a:t>
                      </a:r>
                      <a:endParaRPr lang="ru-RU" sz="1400" dirty="0">
                        <a:effectLst/>
                        <a:latin typeface="Times New Roman" panose="02020603050405020304" pitchFamily="18" charset="0"/>
                        <a:ea typeface="Times New Roman" panose="02020603050405020304" pitchFamily="18" charset="0"/>
                      </a:endParaRPr>
                    </a:p>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варі-анта</a:t>
                      </a:r>
                      <a:endParaRPr lang="ru-RU"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Первинна  кодова           комбінація  </a:t>
                      </a:r>
                      <a:r>
                        <a:rPr lang="uk-UA" sz="1400" i="1" dirty="0">
                          <a:effectLst/>
                          <a:latin typeface="Times New Roman" panose="02020603050405020304" pitchFamily="18" charset="0"/>
                          <a:ea typeface="Times New Roman" panose="02020603050405020304" pitchFamily="18" charset="0"/>
                        </a:rPr>
                        <a:t>А</a:t>
                      </a:r>
                      <a:r>
                        <a:rPr lang="uk-UA" sz="1400" dirty="0">
                          <a:effectLst/>
                          <a:latin typeface="Times New Roman" panose="02020603050405020304" pitchFamily="18" charset="0"/>
                          <a:ea typeface="Times New Roman" panose="02020603050405020304" pitchFamily="18" charset="0"/>
                        </a:rPr>
                        <a:t>       двійкового </a:t>
                      </a:r>
                      <a:endParaRPr lang="ru-RU" sz="1400" dirty="0">
                        <a:effectLst/>
                        <a:latin typeface="Times New Roman" panose="02020603050405020304" pitchFamily="18" charset="0"/>
                        <a:ea typeface="Times New Roman" panose="02020603050405020304" pitchFamily="18" charset="0"/>
                      </a:endParaRPr>
                    </a:p>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простого  коду</a:t>
                      </a:r>
                      <a:endParaRPr lang="ru-RU"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Двійковий код, що виявляє</a:t>
                      </a:r>
                      <a:endParaRPr lang="ru-RU" sz="1400" dirty="0">
                        <a:effectLst/>
                        <a:latin typeface="Times New Roman" panose="02020603050405020304" pitchFamily="18" charset="0"/>
                        <a:ea typeface="Times New Roman" panose="02020603050405020304" pitchFamily="18" charset="0"/>
                      </a:endParaRPr>
                    </a:p>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  помилки</a:t>
                      </a:r>
                      <a:endParaRPr lang="ru-RU" sz="1400" dirty="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Кількість помилок,</a:t>
                      </a:r>
                      <a:endParaRPr lang="ru-RU" sz="1400">
                        <a:effectLst/>
                        <a:latin typeface="Times New Roman" panose="02020603050405020304" pitchFamily="18" charset="0"/>
                        <a:ea typeface="Times New Roman" panose="02020603050405020304" pitchFamily="18" charset="0"/>
                      </a:endParaRPr>
                    </a:p>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яка виявляється  першим / другим кодом</a:t>
                      </a:r>
                      <a:endParaRPr lang="ru-RU" sz="1400">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26796827"/>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100101010100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ПРП, КБ</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7754344"/>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11101101101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ПРН, ПП</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8566034"/>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3</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11011010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КК, КБ</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793475"/>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4</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0000011100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ПВ(4), ПП</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86565030"/>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5</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0000011000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ПВ(3), ОК3</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0374605"/>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6</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10111101011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ІК, КБ</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3/1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1334667"/>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7</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11101010101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ІК, ПП</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8346929"/>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8</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0011101100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ІК,  КК</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568746"/>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9</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11000010100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ІК, ПВ(5)</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9321954"/>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00101010100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ПВ(6), ПРП</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597803"/>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100101010100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ПВ(5), ПРН</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31314845"/>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12</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101111010</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КК, ПП</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2472214"/>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13</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1110010111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КК, КБ</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6809219"/>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14</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100101011110</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ПРП, ПП</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8649538"/>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15</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100101010100</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ПРН, ОК3</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9436183"/>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16</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110000101011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ІК, КБ</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607998"/>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17</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010101010101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ІК, ПП</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0619345"/>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18</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1011101101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ІК, КБ</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1526987"/>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19</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1100001011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ІК, ПВ(5)</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3/1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6229967"/>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20</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1000000101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dirty="0">
                          <a:effectLst/>
                          <a:latin typeface="Times New Roman" panose="02020603050405020304" pitchFamily="18" charset="0"/>
                          <a:ea typeface="Times New Roman" panose="02020603050405020304" pitchFamily="18" charset="0"/>
                        </a:rPr>
                        <a:t>ПВ(4), ПРП</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8828044"/>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1001010101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ПВ(7), ПРН</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8125270"/>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22</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10111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КК, ПП</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1249890"/>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23</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11100101</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КК, ОК3</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1373548"/>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24</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100101011110</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ПРП, ПП</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0634998"/>
                  </a:ext>
                </a:extLst>
              </a:tr>
              <a:tr h="207479">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25</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a:effectLst/>
                          <a:latin typeface="Times New Roman" panose="02020603050405020304" pitchFamily="18" charset="0"/>
                          <a:ea typeface="Times New Roman" panose="02020603050405020304" pitchFamily="18" charset="0"/>
                        </a:rPr>
                        <a:t>100101010100</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spc="100">
                          <a:effectLst/>
                          <a:latin typeface="Times New Roman" panose="02020603050405020304" pitchFamily="18" charset="0"/>
                          <a:ea typeface="Times New Roman" panose="02020603050405020304" pitchFamily="18" charset="0"/>
                        </a:rPr>
                        <a:t>ПРН, ОК3</a:t>
                      </a:r>
                      <a:endParaRPr lang="ru-RU" sz="140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uk-UA" sz="1400" dirty="0">
                          <a:effectLst/>
                          <a:latin typeface="Times New Roman" panose="02020603050405020304" pitchFamily="18" charset="0"/>
                          <a:ea typeface="Times New Roman" panose="02020603050405020304" pitchFamily="18" charset="0"/>
                        </a:rPr>
                        <a:t>1/1</a:t>
                      </a:r>
                      <a:endParaRPr lang="ru-RU" sz="14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0331866"/>
                  </a:ext>
                </a:extLst>
              </a:tr>
            </a:tbl>
          </a:graphicData>
        </a:graphic>
      </p:graphicFrame>
      <p:sp>
        <p:nvSpPr>
          <p:cNvPr id="5" name="Прямоугольник 4"/>
          <p:cNvSpPr/>
          <p:nvPr/>
        </p:nvSpPr>
        <p:spPr>
          <a:xfrm>
            <a:off x="6608064" y="363936"/>
            <a:ext cx="4413504" cy="3653372"/>
          </a:xfrm>
          <a:prstGeom prst="rect">
            <a:avLst/>
          </a:prstGeom>
        </p:spPr>
        <p:txBody>
          <a:bodyPr wrap="square">
            <a:spAutoFit/>
          </a:bodyPr>
          <a:lstStyle/>
          <a:p>
            <a:pPr algn="just">
              <a:lnSpc>
                <a:spcPct val="130000"/>
              </a:lnSpc>
              <a:spcAft>
                <a:spcPts val="0"/>
              </a:spcAft>
            </a:pPr>
            <a:r>
              <a:rPr lang="uk-UA" sz="2000" dirty="0" smtClean="0">
                <a:effectLst/>
                <a:latin typeface="Times New Roman" panose="02020603050405020304" pitchFamily="18" charset="0"/>
                <a:ea typeface="Times New Roman" panose="02020603050405020304" pitchFamily="18" charset="0"/>
              </a:rPr>
              <a:t>Умовні  позначення  двійкових кодів,  що виявляють помилки: </a:t>
            </a:r>
            <a:r>
              <a:rPr lang="uk-UA" sz="2000" spc="100" dirty="0" smtClean="0">
                <a:effectLst/>
                <a:latin typeface="Times New Roman" panose="02020603050405020304" pitchFamily="18" charset="0"/>
                <a:ea typeface="Times New Roman" panose="02020603050405020304" pitchFamily="18" charset="0"/>
              </a:rPr>
              <a:t>ПРП</a:t>
            </a:r>
            <a:r>
              <a:rPr lang="uk-UA" sz="2000" dirty="0" smtClean="0">
                <a:effectLst/>
                <a:latin typeface="Times New Roman" panose="02020603050405020304" pitchFamily="18" charset="0"/>
                <a:ea typeface="Times New Roman" panose="02020603050405020304" pitchFamily="18" charset="0"/>
              </a:rPr>
              <a:t> – з  перевіркою на парність;  </a:t>
            </a:r>
            <a:r>
              <a:rPr lang="uk-UA" sz="2000" spc="100" dirty="0" smtClean="0">
                <a:effectLst/>
                <a:latin typeface="Times New Roman" panose="02020603050405020304" pitchFamily="18" charset="0"/>
                <a:ea typeface="Times New Roman" panose="02020603050405020304" pitchFamily="18" charset="0"/>
              </a:rPr>
              <a:t>ПРН</a:t>
            </a:r>
            <a:r>
              <a:rPr lang="uk-UA" sz="2000" dirty="0" smtClean="0">
                <a:effectLst/>
                <a:latin typeface="Times New Roman" panose="02020603050405020304" pitchFamily="18" charset="0"/>
                <a:ea typeface="Times New Roman" panose="02020603050405020304" pitchFamily="18" charset="0"/>
              </a:rPr>
              <a:t> – з  перевіркою на непарність; </a:t>
            </a:r>
            <a:r>
              <a:rPr lang="uk-UA" sz="2000" spc="100" dirty="0" smtClean="0">
                <a:effectLst/>
                <a:latin typeface="Times New Roman" panose="02020603050405020304" pitchFamily="18" charset="0"/>
                <a:ea typeface="Times New Roman" panose="02020603050405020304" pitchFamily="18" charset="0"/>
              </a:rPr>
              <a:t>ПП</a:t>
            </a:r>
            <a:r>
              <a:rPr lang="uk-UA" sz="2000" dirty="0" smtClean="0">
                <a:effectLst/>
                <a:latin typeface="Times New Roman" panose="02020603050405020304" pitchFamily="18" charset="0"/>
                <a:ea typeface="Times New Roman" panose="02020603050405020304" pitchFamily="18" charset="0"/>
              </a:rPr>
              <a:t> – з  простим  повторенням;  </a:t>
            </a:r>
            <a:r>
              <a:rPr lang="uk-UA" sz="2000" spc="100" dirty="0" smtClean="0">
                <a:effectLst/>
                <a:latin typeface="Times New Roman" panose="02020603050405020304" pitchFamily="18" charset="0"/>
                <a:ea typeface="Times New Roman" panose="02020603050405020304" pitchFamily="18" charset="0"/>
              </a:rPr>
              <a:t>ІК</a:t>
            </a:r>
            <a:r>
              <a:rPr lang="uk-UA" sz="2000" dirty="0" smtClean="0">
                <a:effectLst/>
                <a:latin typeface="Times New Roman" panose="02020603050405020304" pitchFamily="18" charset="0"/>
                <a:ea typeface="Times New Roman" panose="02020603050405020304" pitchFamily="18" charset="0"/>
              </a:rPr>
              <a:t> – інверсний;  </a:t>
            </a:r>
            <a:r>
              <a:rPr lang="uk-UA" sz="2000" spc="100" dirty="0" smtClean="0">
                <a:effectLst/>
                <a:latin typeface="Times New Roman" panose="02020603050405020304" pitchFamily="18" charset="0"/>
                <a:ea typeface="Times New Roman" panose="02020603050405020304" pitchFamily="18" charset="0"/>
              </a:rPr>
              <a:t>КК</a:t>
            </a:r>
            <a:r>
              <a:rPr lang="uk-UA" sz="2000" dirty="0" smtClean="0">
                <a:effectLst/>
                <a:latin typeface="Times New Roman" panose="02020603050405020304" pitchFamily="18" charset="0"/>
                <a:ea typeface="Times New Roman" panose="02020603050405020304" pitchFamily="18" charset="0"/>
              </a:rPr>
              <a:t> – кореляційний; </a:t>
            </a:r>
            <a:r>
              <a:rPr lang="uk-UA" sz="2000" spc="100" dirty="0" smtClean="0">
                <a:effectLst/>
                <a:latin typeface="Times New Roman" panose="02020603050405020304" pitchFamily="18" charset="0"/>
                <a:ea typeface="Times New Roman" panose="02020603050405020304" pitchFamily="18" charset="0"/>
              </a:rPr>
              <a:t>КБ</a:t>
            </a:r>
            <a:r>
              <a:rPr lang="uk-UA" sz="2000" dirty="0" smtClean="0">
                <a:effectLst/>
                <a:latin typeface="Times New Roman" panose="02020603050405020304" pitchFamily="18" charset="0"/>
                <a:ea typeface="Times New Roman" panose="02020603050405020304" pitchFamily="18" charset="0"/>
              </a:rPr>
              <a:t> – Бергера; </a:t>
            </a:r>
            <a:r>
              <a:rPr lang="uk-UA" sz="2000" spc="100" dirty="0" smtClean="0">
                <a:effectLst/>
                <a:latin typeface="Times New Roman" panose="02020603050405020304" pitchFamily="18" charset="0"/>
                <a:ea typeface="Times New Roman" panose="02020603050405020304" pitchFamily="18" charset="0"/>
              </a:rPr>
              <a:t>ОК3</a:t>
            </a:r>
            <a:r>
              <a:rPr lang="uk-UA" sz="2000" dirty="0" smtClean="0">
                <a:effectLst/>
                <a:latin typeface="Times New Roman" panose="02020603050405020304" pitchFamily="18" charset="0"/>
                <a:ea typeface="Times New Roman" panose="02020603050405020304" pitchFamily="18" charset="0"/>
              </a:rPr>
              <a:t> – з числом одиниць, кратним трьом; </a:t>
            </a:r>
            <a:r>
              <a:rPr lang="uk-UA" sz="2000" spc="100" dirty="0" smtClean="0">
                <a:effectLst/>
                <a:latin typeface="Times New Roman" panose="02020603050405020304" pitchFamily="18" charset="0"/>
                <a:ea typeface="Times New Roman" panose="02020603050405020304" pitchFamily="18" charset="0"/>
              </a:rPr>
              <a:t>ПВ(</a:t>
            </a:r>
            <a:r>
              <a:rPr lang="uk-UA" sz="2000" i="1" spc="100" dirty="0" smtClean="0">
                <a:effectLst/>
                <a:latin typeface="Times New Roman" panose="02020603050405020304" pitchFamily="18" charset="0"/>
                <a:ea typeface="Times New Roman" panose="02020603050405020304" pitchFamily="18" charset="0"/>
              </a:rPr>
              <a:t>w</a:t>
            </a:r>
            <a:r>
              <a:rPr lang="uk-UA" sz="2000" spc="100" dirty="0" smtClean="0">
                <a:effectLst/>
                <a:latin typeface="Times New Roman" panose="02020603050405020304" pitchFamily="18" charset="0"/>
                <a:ea typeface="Times New Roman" panose="02020603050405020304" pitchFamily="18" charset="0"/>
              </a:rPr>
              <a:t>)</a:t>
            </a:r>
            <a:r>
              <a:rPr lang="uk-UA" sz="2000" dirty="0" smtClean="0">
                <a:effectLst/>
                <a:latin typeface="Times New Roman" panose="02020603050405020304" pitchFamily="18" charset="0"/>
                <a:ea typeface="Times New Roman" panose="02020603050405020304" pitchFamily="18" charset="0"/>
              </a:rPr>
              <a:t> – з постійною вагою   </a:t>
            </a:r>
            <a:r>
              <a:rPr lang="uk-UA" sz="2000" i="1" dirty="0" smtClean="0">
                <a:effectLst/>
                <a:latin typeface="Times New Roman" panose="02020603050405020304" pitchFamily="18" charset="0"/>
                <a:ea typeface="Times New Roman" panose="02020603050405020304" pitchFamily="18" charset="0"/>
              </a:rPr>
              <a:t>w</a:t>
            </a:r>
            <a:r>
              <a:rPr lang="uk-UA" sz="2000" dirty="0" smtClean="0">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86235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p:txBody>
          <a:bodyPr/>
          <a:lstStyle/>
          <a:p>
            <a:endParaRPr lang="uk-UA"/>
          </a:p>
        </p:txBody>
      </p:sp>
    </p:spTree>
    <p:extLst>
      <p:ext uri="{BB962C8B-B14F-4D97-AF65-F5344CB8AC3E}">
        <p14:creationId xmlns:p14="http://schemas.microsoft.com/office/powerpoint/2010/main" val="1140662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Объект 6"/>
          <p:cNvPicPr>
            <a:picLocks noGrp="1" noChangeAspect="1"/>
          </p:cNvPicPr>
          <p:nvPr>
            <p:ph idx="1"/>
          </p:nvPr>
        </p:nvPicPr>
        <p:blipFill>
          <a:blip r:embed="rId2"/>
          <a:stretch>
            <a:fillRect/>
          </a:stretch>
        </p:blipFill>
        <p:spPr>
          <a:xfrm>
            <a:off x="536448" y="256906"/>
            <a:ext cx="11216640" cy="6278006"/>
          </a:xfrm>
          <a:prstGeom prst="rect">
            <a:avLst/>
          </a:prstGeom>
        </p:spPr>
      </p:pic>
    </p:spTree>
    <p:extLst>
      <p:ext uri="{BB962C8B-B14F-4D97-AF65-F5344CB8AC3E}">
        <p14:creationId xmlns:p14="http://schemas.microsoft.com/office/powerpoint/2010/main" val="53255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a:stretch>
            <a:fillRect/>
          </a:stretch>
        </p:blipFill>
        <p:spPr>
          <a:xfrm>
            <a:off x="512064" y="349094"/>
            <a:ext cx="10863072" cy="5295802"/>
          </a:xfrm>
          <a:prstGeom prst="rect">
            <a:avLst/>
          </a:prstGeom>
        </p:spPr>
      </p:pic>
    </p:spTree>
    <p:extLst>
      <p:ext uri="{BB962C8B-B14F-4D97-AF65-F5344CB8AC3E}">
        <p14:creationId xmlns:p14="http://schemas.microsoft.com/office/powerpoint/2010/main" val="1521059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16992"/>
            <a:ext cx="10515600" cy="5859971"/>
          </a:xfrm>
        </p:spPr>
        <p:txBody>
          <a:bodyPr>
            <a:normAutofit lnSpcReduction="10000"/>
          </a:bodyPr>
          <a:lstStyle/>
          <a:p>
            <a:pPr marL="0" indent="0" algn="just">
              <a:lnSpc>
                <a:spcPct val="130000"/>
              </a:lnSpc>
              <a:spcAft>
                <a:spcPts val="0"/>
              </a:spcAft>
              <a:buNone/>
            </a:pPr>
            <a:r>
              <a:rPr lang="uk-UA" b="1" dirty="0" smtClean="0">
                <a:latin typeface="Times New Roman" panose="02020603050405020304" pitchFamily="18" charset="0"/>
                <a:ea typeface="Times New Roman" panose="02020603050405020304" pitchFamily="18" charset="0"/>
              </a:rPr>
              <a:t>     Код  </a:t>
            </a:r>
            <a:r>
              <a:rPr lang="uk-UA" b="1" dirty="0">
                <a:latin typeface="Times New Roman" panose="02020603050405020304" pitchFamily="18" charset="0"/>
                <a:ea typeface="Times New Roman" panose="02020603050405020304" pitchFamily="18" charset="0"/>
              </a:rPr>
              <a:t>з  перевіркою  на  непарність  </a:t>
            </a:r>
            <a:r>
              <a:rPr lang="uk-UA" dirty="0">
                <a:latin typeface="Times New Roman" panose="02020603050405020304" pitchFamily="18" charset="0"/>
                <a:ea typeface="Times New Roman" panose="02020603050405020304" pitchFamily="18" charset="0"/>
              </a:rPr>
              <a:t>відрізняється від  коду з перевіркою на парність тим, що кожна його кодова комбінація має непарне число одиниць,  тобто додатковий перевірочний елемент  формують виходячи  з  числа одиниць у первинній кодовій комбінації:  при парному числі одиниць перевірочний елемент дорівнює одиниці,  при  непарному – нулю.  Для виявлення помилки в кодовій комбінації на приймальному боці виконується перевірка на непарність. Код є роздільним нелінійним кодом довжини  </a:t>
            </a:r>
            <a:r>
              <a:rPr lang="uk-UA" i="1" dirty="0">
                <a:latin typeface="Times New Roman" panose="02020603050405020304" pitchFamily="18" charset="0"/>
                <a:ea typeface="Times New Roman" panose="02020603050405020304" pitchFamily="18" charset="0"/>
              </a:rPr>
              <a:t>n</a:t>
            </a:r>
            <a:r>
              <a:rPr lang="uk-UA" dirty="0">
                <a:latin typeface="Times New Roman" panose="02020603050405020304" pitchFamily="18" charset="0"/>
                <a:ea typeface="Times New Roman" panose="02020603050405020304" pitchFamily="18" charset="0"/>
              </a:rPr>
              <a:t>  з  </a:t>
            </a:r>
            <a:r>
              <a:rPr lang="uk-UA" i="1" dirty="0">
                <a:latin typeface="Times New Roman" panose="02020603050405020304" pitchFamily="18" charset="0"/>
                <a:ea typeface="Times New Roman" panose="02020603050405020304" pitchFamily="18" charset="0"/>
              </a:rPr>
              <a:t>n</a:t>
            </a:r>
            <a:r>
              <a:rPr lang="uk-UA" dirty="0">
                <a:latin typeface="Times New Roman" panose="02020603050405020304" pitchFamily="18" charset="0"/>
                <a:ea typeface="Times New Roman" panose="02020603050405020304" pitchFamily="18" charset="0"/>
              </a:rPr>
              <a:t> – 1  інформаційними та одним перевірочним елементами  і  має таку ж спроможність </a:t>
            </a:r>
            <a:r>
              <a:rPr lang="uk-UA" dirty="0" smtClean="0">
                <a:latin typeface="Times New Roman" panose="02020603050405020304" pitchFamily="18" charset="0"/>
                <a:ea typeface="Times New Roman" panose="02020603050405020304" pitchFamily="18" charset="0"/>
              </a:rPr>
              <a:t>виявлення </a:t>
            </a:r>
            <a:r>
              <a:rPr lang="uk-UA" dirty="0">
                <a:latin typeface="Times New Roman" panose="02020603050405020304" pitchFamily="18" charset="0"/>
                <a:ea typeface="Times New Roman" panose="02020603050405020304" pitchFamily="18" charset="0"/>
              </a:rPr>
              <a:t>помилки та надмірність,  як  і  код  з  перевіркою на парність.</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17428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87096" y="243840"/>
            <a:ext cx="10515600" cy="5872163"/>
          </a:xfrm>
        </p:spPr>
        <p:txBody>
          <a:bodyPr>
            <a:normAutofit fontScale="85000" lnSpcReduction="20000"/>
          </a:bodyPr>
          <a:lstStyle/>
          <a:p>
            <a:pPr algn="just">
              <a:lnSpc>
                <a:spcPct val="130000"/>
              </a:lnSpc>
              <a:spcAft>
                <a:spcPts val="0"/>
              </a:spcAft>
            </a:pPr>
            <a:r>
              <a:rPr lang="uk-UA" b="1" dirty="0">
                <a:latin typeface="Times New Roman" panose="02020603050405020304" pitchFamily="18" charset="0"/>
                <a:ea typeface="Times New Roman" panose="02020603050405020304" pitchFamily="18" charset="0"/>
              </a:rPr>
              <a:t>Код  з  простим  повторенням</a:t>
            </a:r>
            <a:r>
              <a:rPr lang="uk-UA" dirty="0">
                <a:latin typeface="Times New Roman" panose="02020603050405020304" pitchFamily="18" charset="0"/>
                <a:ea typeface="Times New Roman" panose="02020603050405020304" pitchFamily="18" charset="0"/>
              </a:rPr>
              <a:t>   ( з  повторенням без інверсії )  є  роздільним лінійним кодом.  Код містить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інформаційних та  </a:t>
            </a:r>
            <a:r>
              <a:rPr lang="uk-UA" i="1" dirty="0">
                <a:latin typeface="Times New Roman" panose="02020603050405020304" pitchFamily="18" charset="0"/>
                <a:ea typeface="Times New Roman" panose="02020603050405020304" pitchFamily="18" charset="0"/>
              </a:rPr>
              <a:t>r</a:t>
            </a:r>
            <a:r>
              <a:rPr lang="uk-UA" dirty="0">
                <a:latin typeface="Times New Roman" panose="02020603050405020304" pitchFamily="18" charset="0"/>
                <a:ea typeface="Times New Roman" panose="02020603050405020304" pitchFamily="18" charset="0"/>
              </a:rPr>
              <a:t> =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перевірочних елементів. У цьому коді  </a:t>
            </a:r>
            <a:r>
              <a:rPr lang="uk-UA" i="1" dirty="0">
                <a:latin typeface="Times New Roman" panose="02020603050405020304" pitchFamily="18" charset="0"/>
                <a:ea typeface="Times New Roman" panose="02020603050405020304" pitchFamily="18" charset="0"/>
              </a:rPr>
              <a:t>r</a:t>
            </a:r>
            <a:r>
              <a:rPr lang="uk-UA" dirty="0">
                <a:latin typeface="Times New Roman" panose="02020603050405020304" pitchFamily="18" charset="0"/>
                <a:ea typeface="Times New Roman" panose="02020603050405020304" pitchFamily="18" charset="0"/>
              </a:rPr>
              <a:t>  перевірочних елементів  є  простим повторенням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інформаційних  елементів  первинної  кодової  комбінації:  </a:t>
            </a:r>
            <a:r>
              <a:rPr lang="uk-UA" i="1" dirty="0">
                <a:latin typeface="Times New Roman" panose="02020603050405020304" pitchFamily="18" charset="0"/>
                <a:ea typeface="Times New Roman" panose="02020603050405020304" pitchFamily="18" charset="0"/>
              </a:rPr>
              <a:t>b</a:t>
            </a:r>
            <a:r>
              <a:rPr lang="uk-UA" i="1" baseline="-25000" dirty="0">
                <a:latin typeface="Times New Roman" panose="02020603050405020304" pitchFamily="18" charset="0"/>
                <a:ea typeface="Times New Roman" panose="02020603050405020304" pitchFamily="18" charset="0"/>
              </a:rPr>
              <a:t> i  </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a</a:t>
            </a:r>
            <a:r>
              <a:rPr lang="uk-UA" i="1" baseline="30000" dirty="0">
                <a:latin typeface="Times New Roman" panose="02020603050405020304" pitchFamily="18" charset="0"/>
                <a:ea typeface="Times New Roman" panose="02020603050405020304" pitchFamily="18" charset="0"/>
              </a:rPr>
              <a:t> </a:t>
            </a:r>
            <a:r>
              <a:rPr lang="uk-UA" i="1" baseline="-25000" dirty="0">
                <a:latin typeface="Times New Roman" panose="02020603050405020304" pitchFamily="18" charset="0"/>
                <a:ea typeface="Times New Roman" panose="02020603050405020304" pitchFamily="18" charset="0"/>
              </a:rPr>
              <a:t>i</a:t>
            </a:r>
            <a:r>
              <a:rPr lang="uk-UA" dirty="0">
                <a:latin typeface="Times New Roman" panose="02020603050405020304" pitchFamily="18" charset="0"/>
                <a:ea typeface="Times New Roman" panose="02020603050405020304" pitchFamily="18" charset="0"/>
              </a:rPr>
              <a:t> ,  де    </a:t>
            </a:r>
            <a:r>
              <a:rPr lang="uk-UA" i="1" dirty="0">
                <a:latin typeface="Times New Roman" panose="02020603050405020304" pitchFamily="18" charset="0"/>
                <a:ea typeface="Times New Roman" panose="02020603050405020304" pitchFamily="18" charset="0"/>
              </a:rPr>
              <a:t>i </a:t>
            </a:r>
            <a:r>
              <a:rPr lang="uk-UA" dirty="0">
                <a:latin typeface="Times New Roman" panose="02020603050405020304" pitchFamily="18" charset="0"/>
                <a:ea typeface="Times New Roman" panose="02020603050405020304" pitchFamily="18" charset="0"/>
              </a:rPr>
              <a:t> =  1 . . .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 Через те, що код має  </a:t>
            </a:r>
            <a:r>
              <a:rPr lang="uk-UA" i="1" dirty="0">
                <a:latin typeface="Times New Roman" panose="02020603050405020304" pitchFamily="18" charset="0"/>
                <a:ea typeface="Times New Roman" panose="02020603050405020304" pitchFamily="18" charset="0"/>
              </a:rPr>
              <a:t>d</a:t>
            </a:r>
            <a:r>
              <a:rPr lang="uk-UA" baseline="-25000" dirty="0">
                <a:latin typeface="Times New Roman" panose="02020603050405020304" pitchFamily="18" charset="0"/>
                <a:ea typeface="Times New Roman" panose="02020603050405020304" pitchFamily="18" charset="0"/>
              </a:rPr>
              <a:t> </a:t>
            </a:r>
            <a:r>
              <a:rPr lang="uk-UA" i="1" baseline="-25000" dirty="0">
                <a:latin typeface="Times New Roman" panose="02020603050405020304" pitchFamily="18" charset="0"/>
                <a:ea typeface="Times New Roman" panose="02020603050405020304" pitchFamily="18" charset="0"/>
              </a:rPr>
              <a:t>min</a:t>
            </a:r>
            <a:r>
              <a:rPr lang="uk-UA" dirty="0">
                <a:latin typeface="Times New Roman" panose="02020603050405020304" pitchFamily="18" charset="0"/>
                <a:ea typeface="Times New Roman" panose="02020603050405020304" pitchFamily="18" charset="0"/>
              </a:rPr>
              <a:t> = 2,  він може бути використаний для виявлення поодиноких помилок.  Процедура виявлення помилок у прийнятій кодовій комбінації полягає у порівнянні однойменних інформаційних  і  перевірочних елементів.  Їх  незбіг говорить про наявність помилок у прийнятій комбінації.  Код дозволяє виявити не тільки однократні помилки, а  й  деякі помилки більшої кратності,  за винятком   так званих “дзеркальних” помилок,  коли в інформаційній і перевірочній послідовностях кодової комбінації в результаті дії завад спотворюються елементи,  які знаходяться на однакових за номером розрядах.</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smtClean="0">
                <a:latin typeface="Times New Roman" panose="02020603050405020304" pitchFamily="18" charset="0"/>
                <a:ea typeface="Times New Roman" panose="02020603050405020304" pitchFamily="18" charset="0"/>
              </a:rPr>
              <a:t>   Надмірність  </a:t>
            </a:r>
            <a:r>
              <a:rPr lang="uk-UA" dirty="0">
                <a:latin typeface="Times New Roman" panose="02020603050405020304" pitchFamily="18" charset="0"/>
                <a:ea typeface="Times New Roman" panose="02020603050405020304" pitchFamily="18" charset="0"/>
              </a:rPr>
              <a:t>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1 –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( 2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  = 1 / 2.</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412571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Объект 14"/>
          <p:cNvPicPr>
            <a:picLocks noGrp="1" noChangeAspect="1"/>
          </p:cNvPicPr>
          <p:nvPr>
            <p:ph idx="1"/>
          </p:nvPr>
        </p:nvPicPr>
        <p:blipFill>
          <a:blip r:embed="rId2"/>
          <a:stretch>
            <a:fillRect/>
          </a:stretch>
        </p:blipFill>
        <p:spPr>
          <a:xfrm>
            <a:off x="451104" y="202060"/>
            <a:ext cx="10436352" cy="6552308"/>
          </a:xfrm>
          <a:prstGeom prst="rect">
            <a:avLst/>
          </a:prstGeom>
        </p:spPr>
      </p:pic>
    </p:spTree>
    <p:extLst>
      <p:ext uri="{BB962C8B-B14F-4D97-AF65-F5344CB8AC3E}">
        <p14:creationId xmlns:p14="http://schemas.microsoft.com/office/powerpoint/2010/main" val="3272120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48056" y="170688"/>
            <a:ext cx="10515600" cy="5981891"/>
          </a:xfrm>
        </p:spPr>
        <p:txBody>
          <a:bodyPr>
            <a:normAutofit fontScale="92500" lnSpcReduction="20000"/>
          </a:bodyPr>
          <a:lstStyle/>
          <a:p>
            <a:pPr algn="just">
              <a:lnSpc>
                <a:spcPct val="130000"/>
              </a:lnSpc>
              <a:spcAft>
                <a:spcPts val="0"/>
              </a:spcAft>
            </a:pPr>
            <a:r>
              <a:rPr lang="uk-UA" dirty="0">
                <a:latin typeface="Times New Roman" panose="02020603050405020304" pitchFamily="18" charset="0"/>
                <a:ea typeface="Times New Roman" panose="02020603050405020304" pitchFamily="18" charset="0"/>
              </a:rPr>
              <a:t>Для виявлення помилок декодером  у послідовності, що складається  з  2</a:t>
            </a:r>
            <a:r>
              <a:rPr lang="uk-UA" baseline="-25000"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елементів,  спочатку підсумовують одиниці,  які знаходяться у перших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елементах.  Якщо їх кількість парна,  решта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елементів приймається у позитиві. Обидві зареєстровані частини  кодової комбінації поелементно порівнюються ( перший елемент з першим, другий – з другим  і т.д.).  При наявності хоча б одного незбігу  вся послідовність  елементів бракується.  Якщо кількість одиниць серед перших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елементів прийнятої комбінації непарна,  решта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елементів  приймається у негативі ( інвертуються ).  Після чого виконується поелементне порівняння.  Наявність незбігу призводить до відбракування кодової комбінації.  Така побудова коду дозволяє виявити  дуже багато варіантів спотворення елементів.  </a:t>
            </a:r>
            <a:endParaRPr lang="ru-RU" dirty="0">
              <a:latin typeface="Times New Roman" panose="02020603050405020304" pitchFamily="18" charset="0"/>
              <a:ea typeface="Times New Roman" panose="02020603050405020304" pitchFamily="18" charset="0"/>
            </a:endParaRPr>
          </a:p>
          <a:p>
            <a:pPr marL="0" indent="0" algn="just">
              <a:lnSpc>
                <a:spcPct val="130000"/>
              </a:lnSpc>
              <a:spcAft>
                <a:spcPts val="0"/>
              </a:spcAft>
              <a:buNone/>
            </a:pPr>
            <a:r>
              <a:rPr lang="uk-UA" dirty="0" smtClean="0">
                <a:latin typeface="Times New Roman" panose="02020603050405020304" pitchFamily="18" charset="0"/>
                <a:ea typeface="Times New Roman" panose="02020603050405020304" pitchFamily="18" charset="0"/>
              </a:rPr>
              <a:t>   Надмірність  </a:t>
            </a:r>
            <a:r>
              <a:rPr lang="uk-UA" dirty="0">
                <a:latin typeface="Times New Roman" panose="02020603050405020304" pitchFamily="18" charset="0"/>
                <a:ea typeface="Times New Roman" panose="02020603050405020304" pitchFamily="18" charset="0"/>
              </a:rPr>
              <a:t>коду  </a:t>
            </a:r>
            <a:r>
              <a:rPr lang="uk-UA" i="1" dirty="0">
                <a:latin typeface="Times New Roman" panose="02020603050405020304" pitchFamily="18" charset="0"/>
                <a:ea typeface="Times New Roman" panose="02020603050405020304" pitchFamily="18" charset="0"/>
              </a:rPr>
              <a:t>R</a:t>
            </a:r>
            <a:r>
              <a:rPr lang="uk-UA" i="1" baseline="-25000"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1 –</a:t>
            </a:r>
            <a:r>
              <a:rPr lang="uk-UA" baseline="30000" dirty="0">
                <a:latin typeface="Times New Roman" panose="02020603050405020304" pitchFamily="18" charset="0"/>
                <a:ea typeface="Times New Roman" panose="02020603050405020304" pitchFamily="18" charset="0"/>
              </a:rPr>
              <a:t> </a:t>
            </a:r>
            <a:r>
              <a:rPr lang="uk-UA" dirty="0">
                <a:latin typeface="Times New Roman" panose="02020603050405020304" pitchFamily="18" charset="0"/>
                <a:ea typeface="Times New Roman" panose="02020603050405020304" pitchFamily="18" charset="0"/>
              </a:rPr>
              <a:t> </a:t>
            </a:r>
            <a:r>
              <a:rPr lang="uk-UA" i="1" dirty="0">
                <a:latin typeface="Times New Roman" panose="02020603050405020304" pitchFamily="18" charset="0"/>
                <a:ea typeface="Times New Roman" panose="02020603050405020304" pitchFamily="18" charset="0"/>
              </a:rPr>
              <a:t>k </a:t>
            </a:r>
            <a:r>
              <a:rPr lang="uk-UA" dirty="0">
                <a:latin typeface="Times New Roman" panose="02020603050405020304" pitchFamily="18" charset="0"/>
                <a:ea typeface="Times New Roman" panose="02020603050405020304" pitchFamily="18" charset="0"/>
              </a:rPr>
              <a:t>/ ( 2 </a:t>
            </a:r>
            <a:r>
              <a:rPr lang="uk-UA" i="1" dirty="0">
                <a:latin typeface="Times New Roman" panose="02020603050405020304" pitchFamily="18" charset="0"/>
                <a:ea typeface="Times New Roman" panose="02020603050405020304" pitchFamily="18" charset="0"/>
              </a:rPr>
              <a:t>k</a:t>
            </a:r>
            <a:r>
              <a:rPr lang="uk-UA" dirty="0">
                <a:latin typeface="Times New Roman" panose="02020603050405020304" pitchFamily="18" charset="0"/>
                <a:ea typeface="Times New Roman" panose="02020603050405020304" pitchFamily="18" charset="0"/>
              </a:rPr>
              <a:t> )  = 1 / 2.</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2058762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4256" y="0"/>
            <a:ext cx="10829544" cy="6595872"/>
          </a:xfrm>
        </p:spPr>
        <p:txBody>
          <a:bodyPr>
            <a:normAutofit/>
          </a:bodyPr>
          <a:lstStyle/>
          <a:p>
            <a:pPr algn="just">
              <a:lnSpc>
                <a:spcPct val="130000"/>
              </a:lnSpc>
              <a:spcAft>
                <a:spcPts val="0"/>
              </a:spcAft>
            </a:pPr>
            <a:r>
              <a:rPr lang="uk-UA" b="1" dirty="0">
                <a:latin typeface="Times New Roman" panose="02020603050405020304" pitchFamily="18" charset="0"/>
                <a:ea typeface="Times New Roman" panose="02020603050405020304" pitchFamily="18" charset="0"/>
              </a:rPr>
              <a:t>Кореляційний  код</a:t>
            </a:r>
            <a:r>
              <a:rPr lang="uk-UA" dirty="0">
                <a:latin typeface="Times New Roman" panose="02020603050405020304" pitchFamily="18" charset="0"/>
                <a:ea typeface="Times New Roman" panose="02020603050405020304" pitchFamily="18" charset="0"/>
              </a:rPr>
              <a:t>  передбачає кодування кожного елемента первинної кодової комбінації. При цьому "0"  записується як  "01",  а  "1" – як  "10".  Так, наприклад, первинній кодовій комбінації  100101  буде відповідати комбінація  100101100110  кореляційного коду.  В технічній літературі такий двійковий запис дуже часто називають  Манчестер - код.  Приймальний пристрій на кожному такті,  який складається  з  двох сусідніх елементів кореляційного коду,  повинен зафіксувати перехід  0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1  або  1 </a:t>
            </a:r>
            <a:r>
              <a:rPr lang="uk-UA" dirty="0">
                <a:latin typeface="Times New Roman" panose="02020603050405020304" pitchFamily="18" charset="0"/>
                <a:ea typeface="Times New Roman" panose="02020603050405020304" pitchFamily="18" charset="0"/>
                <a:sym typeface="Symbol" panose="05050102010706020507" pitchFamily="18" charset="2"/>
              </a:rPr>
              <a:t></a:t>
            </a:r>
            <a:r>
              <a:rPr lang="uk-UA" dirty="0">
                <a:latin typeface="Times New Roman" panose="02020603050405020304" pitchFamily="18" charset="0"/>
                <a:ea typeface="Times New Roman" panose="02020603050405020304" pitchFamily="18" charset="0"/>
              </a:rPr>
              <a:t> 0. У разі  прийняття двох нулів або двох одиниць приймальний пристрій фіксує наявність помилки.</a:t>
            </a:r>
            <a:endParaRPr lang="ru-RU" dirty="0">
              <a:latin typeface="Times New Roman" panose="02020603050405020304" pitchFamily="18" charset="0"/>
              <a:ea typeface="Times New Roman" panose="02020603050405020304" pitchFamily="18" charset="0"/>
            </a:endParaRPr>
          </a:p>
          <a:p>
            <a:pPr marL="0" indent="0">
              <a:buNone/>
            </a:pPr>
            <a:endParaRPr lang="uk-UA" dirty="0"/>
          </a:p>
        </p:txBody>
      </p:sp>
    </p:spTree>
    <p:extLst>
      <p:ext uri="{BB962C8B-B14F-4D97-AF65-F5344CB8AC3E}">
        <p14:creationId xmlns:p14="http://schemas.microsoft.com/office/powerpoint/2010/main" val="44927820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454</Words>
  <Application>Microsoft Office PowerPoint</Application>
  <PresentationFormat>Широкоэкранный</PresentationFormat>
  <Paragraphs>156</Paragraphs>
  <Slides>26</Slides>
  <Notes>0</Notes>
  <HiddenSlides>0</HiddenSlides>
  <MMClips>0</MMClips>
  <ScaleCrop>false</ScaleCrop>
  <HeadingPairs>
    <vt:vector size="8" baseType="variant">
      <vt:variant>
        <vt:lpstr>Использованные шрифты</vt:lpstr>
      </vt:variant>
      <vt:variant>
        <vt:i4>5</vt:i4>
      </vt:variant>
      <vt:variant>
        <vt:lpstr>Тема</vt:lpstr>
      </vt:variant>
      <vt:variant>
        <vt:i4>1</vt:i4>
      </vt:variant>
      <vt:variant>
        <vt:lpstr>Внедренные серверы OLE</vt:lpstr>
      </vt:variant>
      <vt:variant>
        <vt:i4>1</vt:i4>
      </vt:variant>
      <vt:variant>
        <vt:lpstr>Заголовки слайдов</vt:lpstr>
      </vt:variant>
      <vt:variant>
        <vt:i4>26</vt:i4>
      </vt:variant>
    </vt:vector>
  </HeadingPairs>
  <TitlesOfParts>
    <vt:vector size="33" baseType="lpstr">
      <vt:lpstr>Arial</vt:lpstr>
      <vt:lpstr>Calibri</vt:lpstr>
      <vt:lpstr>Calibri Light</vt:lpstr>
      <vt:lpstr>Symbol</vt:lpstr>
      <vt:lpstr>Times New Roman</vt:lpstr>
      <vt:lpstr>Тема Office</vt:lpstr>
      <vt:lpstr>Microsoft Equation 3.0</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dc:creator>
  <cp:lastModifiedBy>Пользователь</cp:lastModifiedBy>
  <cp:revision>6</cp:revision>
  <dcterms:created xsi:type="dcterms:W3CDTF">2022-04-20T11:01:49Z</dcterms:created>
  <dcterms:modified xsi:type="dcterms:W3CDTF">2022-04-20T11:38:05Z</dcterms:modified>
</cp:coreProperties>
</file>