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90" r:id="rId32"/>
    <p:sldId id="286" r:id="rId33"/>
    <p:sldId id="287" r:id="rId34"/>
    <p:sldId id="288" r:id="rId35"/>
    <p:sldId id="289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9372-2C05-4E4B-8BC4-3A1492CEBF05}" type="datetimeFigureOut">
              <a:rPr lang="uk-UA" smtClean="0"/>
              <a:t>05.05.2022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76C8-7510-43F7-AD92-3457312D28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5775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9372-2C05-4E4B-8BC4-3A1492CEBF05}" type="datetimeFigureOut">
              <a:rPr lang="uk-UA" smtClean="0"/>
              <a:t>05.05.2022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76C8-7510-43F7-AD92-3457312D28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1826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9372-2C05-4E4B-8BC4-3A1492CEBF05}" type="datetimeFigureOut">
              <a:rPr lang="uk-UA" smtClean="0"/>
              <a:t>05.05.2022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76C8-7510-43F7-AD92-3457312D28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6730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9372-2C05-4E4B-8BC4-3A1492CEBF05}" type="datetimeFigureOut">
              <a:rPr lang="uk-UA" smtClean="0"/>
              <a:t>05.05.2022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76C8-7510-43F7-AD92-3457312D28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3837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9372-2C05-4E4B-8BC4-3A1492CEBF05}" type="datetimeFigureOut">
              <a:rPr lang="uk-UA" smtClean="0"/>
              <a:t>05.05.2022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76C8-7510-43F7-AD92-3457312D28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0290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9372-2C05-4E4B-8BC4-3A1492CEBF05}" type="datetimeFigureOut">
              <a:rPr lang="uk-UA" smtClean="0"/>
              <a:t>05.05.2022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76C8-7510-43F7-AD92-3457312D28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4064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9372-2C05-4E4B-8BC4-3A1492CEBF05}" type="datetimeFigureOut">
              <a:rPr lang="uk-UA" smtClean="0"/>
              <a:t>05.05.2022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76C8-7510-43F7-AD92-3457312D28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62261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9372-2C05-4E4B-8BC4-3A1492CEBF05}" type="datetimeFigureOut">
              <a:rPr lang="uk-UA" smtClean="0"/>
              <a:t>05.05.2022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76C8-7510-43F7-AD92-3457312D28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6983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9372-2C05-4E4B-8BC4-3A1492CEBF05}" type="datetimeFigureOut">
              <a:rPr lang="uk-UA" smtClean="0"/>
              <a:t>05.05.2022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76C8-7510-43F7-AD92-3457312D28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674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9372-2C05-4E4B-8BC4-3A1492CEBF05}" type="datetimeFigureOut">
              <a:rPr lang="uk-UA" smtClean="0"/>
              <a:t>05.05.2022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76C8-7510-43F7-AD92-3457312D28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2578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9372-2C05-4E4B-8BC4-3A1492CEBF05}" type="datetimeFigureOut">
              <a:rPr lang="uk-UA" smtClean="0"/>
              <a:t>05.05.2022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76C8-7510-43F7-AD92-3457312D28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5414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29372-2C05-4E4B-8BC4-3A1492CEBF05}" type="datetimeFigureOut">
              <a:rPr lang="uk-UA" smtClean="0"/>
              <a:t>05.05.2022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B76C8-7510-43F7-AD92-3457312D28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4137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63296"/>
            <a:ext cx="9144000" cy="4794504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uk-UA" sz="2000" kern="0" dirty="0" smtClean="0">
                <a:latin typeface="Times New Roman" panose="02020603050405020304" pitchFamily="18" charset="0"/>
              </a:rPr>
              <a:t>ПРАКТИКА 10-12</a:t>
            </a:r>
          </a:p>
          <a:p>
            <a:pPr>
              <a:lnSpc>
                <a:spcPct val="130000"/>
              </a:lnSpc>
            </a:pPr>
            <a:r>
              <a:rPr lang="uk-UA" sz="32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ДВІЙКОВІ  </a:t>
            </a:r>
            <a:r>
              <a:rPr lang="uk-UA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КОДИ,  ЩО  ВИПРАВЛЯЮТЬ </a:t>
            </a:r>
            <a:endParaRPr lang="ru-RU" sz="32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uk-UA" sz="32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     ОДНОКРАТНІ  ПОМИЛКИ</a:t>
            </a:r>
            <a:endParaRPr lang="ru-RU" sz="32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 Теоретичні  положення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 Приклади  розв’язання  задач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Bef>
                <a:spcPts val="1800"/>
              </a:spcBef>
              <a:spcAft>
                <a:spcPts val="600"/>
              </a:spcAft>
            </a:pP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 Задачі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9308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442" y="198222"/>
            <a:ext cx="10930926" cy="6007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233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0514" y="302602"/>
            <a:ext cx="10382285" cy="487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595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674" y="161647"/>
            <a:ext cx="10370093" cy="606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492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1202" y="100736"/>
            <a:ext cx="9406926" cy="660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041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8322" y="130418"/>
            <a:ext cx="10053102" cy="619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675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2850" y="289613"/>
            <a:ext cx="9431309" cy="14050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1346" y="1694688"/>
            <a:ext cx="9028974" cy="424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269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368" y="0"/>
            <a:ext cx="10515600" cy="68580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Код з багатократним повторенням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 з повторенням без інверсії )  є роздільним лінійним кодом. Код містить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інформаційних  та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mk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перевірочних елементів, де 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число повторень первинної кодової комбінації. У цьому коді кожні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перевірочних елементів є просто повтореннями інформаційних елементів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ctr">
              <a:lnSpc>
                <a:spcPct val="130000"/>
              </a:lnSpc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j 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 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 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 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j 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+ 2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 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 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+ ( 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 1 )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 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 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1 ...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Кодова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відстань коду з багатократним  повторенням    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min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1, тому при  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2 код здатен не тільки виявляти, але і виправляти помилки. Процедура виявлення помилок у прийнятій кодовій комбінації полягає у порівнянні однойменних інформаційних і перевірочних розрядів. Їх незбіг говорить про наявність помилок у прийнятій комбінації. При виправленні помилок у комбінації застосовується мажоритарний принцип виправлення для кожного інформаційного елемента, тобто “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голосування за більшістю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”, коли за істинне значення приймається те, яке частіше зустрічається у цьому інформаційному і відповідних йому перевірочних елементах. Код дозволяє виправляти всі помилки кратності від 1 до цілої частини числа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/ 2  та деякі помилки більш високої кратності у залежності від розміщення помилок у комбінації.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Надмірність коду 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=  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/ ( 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+ 1 ).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03615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344" y="280416"/>
            <a:ext cx="11268456" cy="647395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Ітеративні коди (коди Елайеса)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якщо вони орієнтовані на виправлення однократних помилок, являють собою, як правило, двомірні лінійні коди з кодуванням  рядків і стовпців завадостійкими кодами з перевіркою на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парність.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Такі ітеративні коди мають мінімальну кодову відстань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min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 4  і у режимі виправлення  помилок дозволяють виправити будь-які однократні помилки і деякі помилки більшої кратності.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Рекомендується на практиці використовувати коди з числом перевірочних елементів  8, 9 та 16. Для коду з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8 використовують блок  інформаційних  елементів  розмірами  3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4 ( з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3  рядками  та 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 4 стовпцями  ). При  цьому число інформаційних елементів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 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2 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 3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4  = 12,  число перевірочних  –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 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8,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20. Для коду з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9  беруть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= 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2  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4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4 = 16,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 25;  для коду з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16:   або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 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1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2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8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7 = 56,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72   або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1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2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7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8 = 56,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72.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6573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5072"/>
            <a:ext cx="10515600" cy="5981891"/>
          </a:xfrm>
        </p:spPr>
        <p:txBody>
          <a:bodyPr>
            <a:normAutofit/>
          </a:bodyPr>
          <a:lstStyle/>
          <a:p>
            <a:pPr indent="215900" algn="just">
              <a:lnSpc>
                <a:spcPct val="13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виправленні помилки у декодері визначають рядок і стовпець, для яких не виконуються умови парності. Спотворений інформаційний елемент, розташований на місці перетину рядка і стовпця, для яких не виконується перевірка на парність, інвертується.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Надмірність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двомірних ітеративних кодів: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 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8   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  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 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 / n 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 2 / 5;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 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 9  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 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9 / 25;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 = 16 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 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2 / 9.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35977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866" y="207378"/>
            <a:ext cx="10077485" cy="6449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574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37"/>
            <a:ext cx="10515600" cy="512064"/>
          </a:xfrm>
        </p:spPr>
        <p:txBody>
          <a:bodyPr/>
          <a:lstStyle/>
          <a:p>
            <a:pPr marL="0" indent="0">
              <a:buNone/>
            </a:pPr>
            <a:r>
              <a:rPr lang="uk-UA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 Теоретичні  положення</a:t>
            </a:r>
            <a:endParaRPr lang="uk-UA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768096"/>
            <a:ext cx="9985248" cy="542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319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6130" y="173108"/>
            <a:ext cx="9614189" cy="6495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0816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4112"/>
            <a:ext cx="10515600" cy="6388607"/>
          </a:xfrm>
        </p:spPr>
        <p:txBody>
          <a:bodyPr/>
          <a:lstStyle/>
          <a:p>
            <a:pPr marL="0" lvl="0" indent="0" algn="ctr">
              <a:lnSpc>
                <a:spcPct val="130000"/>
              </a:lnSpc>
              <a:buNone/>
            </a:pPr>
            <a:r>
              <a:rPr lang="uk-UA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 Приклади  розв’язання  задач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872" y="432815"/>
            <a:ext cx="10853928" cy="579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0118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4354" y="107598"/>
            <a:ext cx="9711726" cy="6750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514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627888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Задача  8.2.2</a:t>
            </a:r>
            <a:endParaRPr lang="ru-RU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Побудувати  перевірочну матрицю двійкового систематичного коду, здатного виправляти однократні помилки з  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min 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3 . Закодувати за допомогою одержаної перевірочної матриці комбінації первинного двійкового коду  111 та  011.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Розв’язання.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Для побудови перевірочної матриці систематичного коду, здатного виправляти однократні помилки, скористуємось твірною матрицею, побудованою для одержання 8 комбінацій систематичного  коду  в  задачі   8.2.1.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Перевірочна матриця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 повинна мати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 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 3  рядки  та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 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 6  стовпців. Вона утворюється  з  двох підматриць: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3,3 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 яка містить три стовпці і три рядки, кожний рядок якої відповідає стовпцю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перевірочної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підматриці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3,3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твірної матриці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6,3 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та одиничної під-матриці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40642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0514" y="218074"/>
            <a:ext cx="9150893" cy="643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1301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3250" y="0"/>
            <a:ext cx="10760238" cy="624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4044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482" y="199785"/>
            <a:ext cx="10028717" cy="6396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2598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906" y="96144"/>
            <a:ext cx="10345710" cy="659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8425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9826" y="0"/>
            <a:ext cx="9809261" cy="6766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7708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3250" y="192925"/>
            <a:ext cx="10357901" cy="646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84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760" y="280416"/>
            <a:ext cx="10168128" cy="5583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7676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058" y="234814"/>
            <a:ext cx="9711725" cy="6178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0255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14" y="0"/>
            <a:ext cx="10528590" cy="625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7208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674" y="253116"/>
            <a:ext cx="10662701" cy="620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3837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9826" y="0"/>
            <a:ext cx="9906797" cy="641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3307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7634" y="235547"/>
            <a:ext cx="11284494" cy="4397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0029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0242" y="167029"/>
            <a:ext cx="9565421" cy="6416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0534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4354" y="-98134"/>
            <a:ext cx="9114317" cy="679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8754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9827" y="103030"/>
            <a:ext cx="9138702" cy="660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4967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9729"/>
            <a:ext cx="10515600" cy="682751"/>
          </a:xfrm>
        </p:spPr>
        <p:txBody>
          <a:bodyPr>
            <a:normAutofit lnSpcReduction="10000"/>
          </a:bodyPr>
          <a:lstStyle/>
          <a:p>
            <a:pPr marL="0" lvl="0" indent="0" algn="ctr">
              <a:lnSpc>
                <a:spcPct val="130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lang="uk-UA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 Задачі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44796"/>
            <a:ext cx="8598408" cy="4953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303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290" y="87805"/>
            <a:ext cx="8968013" cy="6544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962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0016" y="256032"/>
            <a:ext cx="8705088" cy="6601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5181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6818" y="252305"/>
            <a:ext cx="8614445" cy="323460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401" y="3486913"/>
            <a:ext cx="9175278" cy="346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865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3522" y="241642"/>
            <a:ext cx="10406670" cy="467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3459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6546" y="279782"/>
            <a:ext cx="10138445" cy="596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8537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3938" y="270577"/>
            <a:ext cx="9285005" cy="166795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282" y="2097120"/>
            <a:ext cx="8090189" cy="458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0822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1746" y="112951"/>
            <a:ext cx="10345709" cy="662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7108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482" y="125148"/>
            <a:ext cx="10492013" cy="6629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424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3522" y="153310"/>
            <a:ext cx="10674894" cy="6564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159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443" y="0"/>
            <a:ext cx="98336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072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5858" y="146424"/>
            <a:ext cx="10235982" cy="6449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53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330" y="170048"/>
            <a:ext cx="10406670" cy="657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242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7634" y="193724"/>
            <a:ext cx="8602254" cy="666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1787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122</Words>
  <Application>Microsoft Office PowerPoint</Application>
  <PresentationFormat>Широкоэкранный</PresentationFormat>
  <Paragraphs>24</Paragraphs>
  <Slides>45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52" baseType="lpstr">
      <vt:lpstr>Arial</vt:lpstr>
      <vt:lpstr>Calibri</vt:lpstr>
      <vt:lpstr>Calibri Light</vt:lpstr>
      <vt:lpstr>Symbol</vt:lpstr>
      <vt:lpstr>Times New Roman</vt:lpstr>
      <vt:lpstr>Тема Office</vt:lpstr>
      <vt:lpstr>Microsoft Equation 3.0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8</cp:revision>
  <dcterms:created xsi:type="dcterms:W3CDTF">2022-05-05T11:40:14Z</dcterms:created>
  <dcterms:modified xsi:type="dcterms:W3CDTF">2022-05-05T12:44:00Z</dcterms:modified>
</cp:coreProperties>
</file>