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86" r:id="rId33"/>
    <p:sldId id="287" r:id="rId34"/>
    <p:sldId id="288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577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182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673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383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029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0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2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698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674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25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541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9372-2C05-4E4B-8BC4-3A1492CEBF05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76C8-7510-43F7-AD92-3457312D28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1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3296"/>
            <a:ext cx="9144000" cy="479450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uk-UA" sz="2000" kern="0" dirty="0" smtClean="0">
                <a:latin typeface="Times New Roman" panose="02020603050405020304" pitchFamily="18" charset="0"/>
              </a:rPr>
              <a:t>ПРАКТИКА 10-12</a:t>
            </a:r>
          </a:p>
          <a:p>
            <a:pPr>
              <a:lnSpc>
                <a:spcPct val="130000"/>
              </a:lnSpc>
            </a:pPr>
            <a:r>
              <a:rPr lang="uk-UA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ДВІЙКОВІ  </a:t>
            </a:r>
            <a:r>
              <a:rPr lang="uk-UA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КОДИ,  ЩО  ВИПРАВЛЯЮТЬ </a:t>
            </a:r>
            <a:endParaRPr lang="ru-RU" sz="32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uk-UA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    ОДНОКРАТНІ  ПОМИЛКИ</a:t>
            </a:r>
            <a:endParaRPr lang="ru-RU" sz="32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 Теоретичні  положення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 Приклади  розв’язання  задач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1800"/>
              </a:spcBef>
              <a:spcAft>
                <a:spcPts val="60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 Задачі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30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442" y="198222"/>
            <a:ext cx="10930926" cy="60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3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514" y="302602"/>
            <a:ext cx="10382285" cy="487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95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74" y="161647"/>
            <a:ext cx="10370093" cy="60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9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202" y="100736"/>
            <a:ext cx="9406926" cy="66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4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322" y="130418"/>
            <a:ext cx="10053102" cy="619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7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850" y="289613"/>
            <a:ext cx="9431309" cy="1405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46" y="1694688"/>
            <a:ext cx="9028974" cy="42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6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368" y="0"/>
            <a:ext cx="10515600" cy="6858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 з багатократним повторенням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 з повторенням без інверсії )  є роздільним лінійним кодом. Код містить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інформаційних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перевірочних елементів, де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повторень первинної кодової комбінації. У цьому коді кожні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перевірочних елементів є просто повтореннями інформаційних елементів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ctr">
              <a:lnSpc>
                <a:spcPct val="13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j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j 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+ 2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 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+ (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 1 )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 ...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Кодова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відстань коду з багатократним  повторенням   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min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 тому при 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 код здатен не тільки виявляти, але і виправляти помилки. Процедура виявлення помилок у прийнятій кодовій комбінації полягає у порівнянні однойменних інформаційних і перевірочних розрядів. Їх незбіг говорить про наявність помилок у прийнятій комбінації. При виправленні помилок у комбінації застосовується мажоритарний принцип виправлення для кожного інформаційного елемента, тобто “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голосування за більшістю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”, коли за істинне значення приймається те, яке частіше зустрічається у цьому інформаційному і відповідних йому перевірочних елементах. Код дозволяє виправляти всі помилки кратності від 1 до цілої частини числа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/ 2  та деякі помилки більш високої кратності у залежності від розміщення помилок у комбінації.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Надмірність коду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= 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/ 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+ 1 ).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361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44" y="280416"/>
            <a:ext cx="11268456" cy="64739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Ітеративні коди (коди Елайеса)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якщо вони орієнтовані на виправлення однократних помилок, являють собою, як правило, двомірні лінійні коди з кодуванням  рядків і стовпців завадостійкими кодами з перевіркою на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парність.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Такі ітеративні коди мають мінімальну кодову відстань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min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 4  і у режимі виправлення  помилок дозволяють виправити будь-які однократні помилки і деякі помилки більшої кратності.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Рекомендується на практиці використовувати коди з числом перевірочних елементів  8, 9 та 16. Для коду з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8 використовують блок  інформаційних  елементів  розмірами  3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4 ( з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3  рядками  та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 4 стовпцями  ). При  цьому число інформаційних елементів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3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4  = 12,  число перевірочних  –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8,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20. Для коду з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9  беруть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4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4 = 16,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25;  для коду з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16:   або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8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7 = 56,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72   або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7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8 = 56,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72.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657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5981891"/>
          </a:xfrm>
        </p:spPr>
        <p:txBody>
          <a:bodyPr>
            <a:normAutofit/>
          </a:bodyPr>
          <a:lstStyle/>
          <a:p>
            <a:pPr indent="215900"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виправленні помилки у декодері визначають рядок і стовпець, для яких не виконуються умови парності. Спотворений інформаційний елемент, розташований на місці перетину рядка і стовпця, для яких не виконується перевірка на парність, інвертується.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Надмірність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двомірних ітеративних кодів: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8   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/ n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2 / 5;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9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9 / 25;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= 16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2 / 9.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5977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866" y="207378"/>
            <a:ext cx="10077485" cy="644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7"/>
            <a:ext cx="10515600" cy="512064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 Теоретичні  положення</a:t>
            </a:r>
            <a:endParaRPr lang="uk-UA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8096"/>
            <a:ext cx="9985248" cy="542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19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130" y="173108"/>
            <a:ext cx="9614189" cy="649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81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112"/>
            <a:ext cx="10515600" cy="6388607"/>
          </a:xfrm>
        </p:spPr>
        <p:txBody>
          <a:bodyPr/>
          <a:lstStyle/>
          <a:p>
            <a:pPr marL="0" lvl="0" indent="0" algn="ctr">
              <a:lnSpc>
                <a:spcPct val="130000"/>
              </a:lnSpc>
              <a:buNone/>
            </a:pP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 Приклади  розв’язання  задач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2" y="432815"/>
            <a:ext cx="10853928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11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54" y="107598"/>
            <a:ext cx="9711726" cy="675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1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62788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  8.2.2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Побудувати  перевірочну матрицю двійкового систематичного коду, здатного виправляти однократні помилки з 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min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3 . Закодувати за допомогою одержаної перевірочної матриці комбінації первинного двійкового коду  111 та  011.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Для побудови перевірочної матриці систематичного коду, здатного виправляти однократні помилки, скористуємось твірною матрицею, побудованою для одержання 8 комбінацій систематичного  коду  в  задачі   8.2.1.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Перевірочна матриця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повинна мати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3  рядки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 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 6  стовпців. Вона утворюється  з  двох підматриць: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3,3 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 яка містить три стовпці і три рядки, кожний рядок якої відповідає стовпцю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перевірочної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підматриці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твірної матриці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6,3 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 одиничної під-матриці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064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514" y="218074"/>
            <a:ext cx="9150893" cy="643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30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50" y="0"/>
            <a:ext cx="10760238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04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82" y="199785"/>
            <a:ext cx="10028717" cy="63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59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906" y="96144"/>
            <a:ext cx="10345710" cy="659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42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826" y="0"/>
            <a:ext cx="9809261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70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50" y="192925"/>
            <a:ext cx="10357901" cy="646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4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280416"/>
            <a:ext cx="10168128" cy="558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67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058" y="234814"/>
            <a:ext cx="9711725" cy="617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25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14" y="0"/>
            <a:ext cx="10528590" cy="6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208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74" y="253116"/>
            <a:ext cx="10662701" cy="62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83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826" y="0"/>
            <a:ext cx="9906797" cy="641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30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634" y="235547"/>
            <a:ext cx="11284494" cy="43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02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242" y="167029"/>
            <a:ext cx="9565421" cy="641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53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54" y="-98134"/>
            <a:ext cx="9114317" cy="679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75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827" y="103030"/>
            <a:ext cx="9138702" cy="66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96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9"/>
            <a:ext cx="10515600" cy="682751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3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Задачі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44796"/>
            <a:ext cx="8598408" cy="495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0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290" y="87805"/>
            <a:ext cx="8968013" cy="654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6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016" y="256032"/>
            <a:ext cx="8705088" cy="660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18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818" y="252305"/>
            <a:ext cx="8614445" cy="32346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01" y="3486913"/>
            <a:ext cx="9175278" cy="346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6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522" y="241642"/>
            <a:ext cx="10406670" cy="467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45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546" y="279782"/>
            <a:ext cx="10138445" cy="596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37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938" y="270577"/>
            <a:ext cx="9285005" cy="16679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82" y="2097120"/>
            <a:ext cx="8090189" cy="458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822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746" y="112951"/>
            <a:ext cx="10345709" cy="66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0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82" y="125148"/>
            <a:ext cx="10492013" cy="662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2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522" y="153310"/>
            <a:ext cx="10674894" cy="656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5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443" y="0"/>
            <a:ext cx="98336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7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858" y="146424"/>
            <a:ext cx="10235982" cy="644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330" y="170048"/>
            <a:ext cx="10406670" cy="657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4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634" y="193724"/>
            <a:ext cx="8602254" cy="66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78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122</Words>
  <Application>Microsoft Office PowerPoint</Application>
  <PresentationFormat>Широкоэкранный</PresentationFormat>
  <Paragraphs>24</Paragraphs>
  <Slides>45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Arial</vt:lpstr>
      <vt:lpstr>Calibri</vt:lpstr>
      <vt:lpstr>Calibri Light</vt:lpstr>
      <vt:lpstr>Symbol</vt:lpstr>
      <vt:lpstr>Times New Roman</vt:lpstr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2022-05-05T11:40:14Z</dcterms:created>
  <dcterms:modified xsi:type="dcterms:W3CDTF">2022-05-05T12:44:00Z</dcterms:modified>
</cp:coreProperties>
</file>