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6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37" autoAdjust="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FD45-4928-4468-A8FC-B4C48C5DC121}" type="datetimeFigureOut">
              <a:rPr lang="uk-UA" smtClean="0"/>
              <a:t>11.04.2022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51F6-EA1B-4229-BD86-84F1660544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769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FD45-4928-4468-A8FC-B4C48C5DC121}" type="datetimeFigureOut">
              <a:rPr lang="uk-UA" smtClean="0"/>
              <a:t>11.04.2022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51F6-EA1B-4229-BD86-84F1660544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6593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FD45-4928-4468-A8FC-B4C48C5DC121}" type="datetimeFigureOut">
              <a:rPr lang="uk-UA" smtClean="0"/>
              <a:t>11.04.2022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51F6-EA1B-4229-BD86-84F1660544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5016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FD45-4928-4468-A8FC-B4C48C5DC121}" type="datetimeFigureOut">
              <a:rPr lang="uk-UA" smtClean="0"/>
              <a:t>11.04.2022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51F6-EA1B-4229-BD86-84F1660544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3856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FD45-4928-4468-A8FC-B4C48C5DC121}" type="datetimeFigureOut">
              <a:rPr lang="uk-UA" smtClean="0"/>
              <a:t>11.04.2022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51F6-EA1B-4229-BD86-84F1660544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0060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FD45-4928-4468-A8FC-B4C48C5DC121}" type="datetimeFigureOut">
              <a:rPr lang="uk-UA" smtClean="0"/>
              <a:t>11.04.2022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51F6-EA1B-4229-BD86-84F1660544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8275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FD45-4928-4468-A8FC-B4C48C5DC121}" type="datetimeFigureOut">
              <a:rPr lang="uk-UA" smtClean="0"/>
              <a:t>11.04.2022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51F6-EA1B-4229-BD86-84F1660544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9553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FD45-4928-4468-A8FC-B4C48C5DC121}" type="datetimeFigureOut">
              <a:rPr lang="uk-UA" smtClean="0"/>
              <a:t>11.04.2022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51F6-EA1B-4229-BD86-84F1660544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1858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FD45-4928-4468-A8FC-B4C48C5DC121}" type="datetimeFigureOut">
              <a:rPr lang="uk-UA" smtClean="0"/>
              <a:t>11.04.2022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51F6-EA1B-4229-BD86-84F1660544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7623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FD45-4928-4468-A8FC-B4C48C5DC121}" type="datetimeFigureOut">
              <a:rPr lang="uk-UA" smtClean="0"/>
              <a:t>11.04.2022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51F6-EA1B-4229-BD86-84F1660544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5685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FD45-4928-4468-A8FC-B4C48C5DC121}" type="datetimeFigureOut">
              <a:rPr lang="uk-UA" smtClean="0"/>
              <a:t>11.04.2022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F51F6-EA1B-4229-BD86-84F1660544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5431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BFD45-4928-4468-A8FC-B4C48C5DC121}" type="datetimeFigureOut">
              <a:rPr lang="uk-UA" smtClean="0"/>
              <a:t>11.04.2022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F51F6-EA1B-4229-BD86-84F1660544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7127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456" y="158496"/>
            <a:ext cx="9144000" cy="6327648"/>
          </a:xfrm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7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 відомості про інтерфейси</a:t>
            </a:r>
          </a:p>
          <a:p>
            <a:endParaRPr lang="uk-UA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Сумісність інтерфейсів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Загальна характеристика рівнів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Зовнішні послідовні інтерфейси</a:t>
            </a:r>
          </a:p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26702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8496"/>
            <a:ext cx="10515600" cy="6699504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Мережний рівень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 функції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маршрутування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адресації, ор- ганізації та підтримки віртуальних з’єднань, формування, розформування та адресування пакетів, управляє потоками пакетів та пріоритетом їх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Мережний рівень забезпечує незалежність розташованих вище рівнів від методів передавання, функцій трансляції та маршрутування 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маскує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транспортного рівня всі особливості реальних засобів зв’язку. З цією метою у внутрішній організації цього рівня визначені три підрівня, кожен з яких має власний протокол: протокол доступу до системи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даних; протокол, який залежить від особливостей системи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 протокол, який не залежить від особливостей системи.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Транспортний рівень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 функції адресування кінцевих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нентів, встановлення відповідності між адресами та мережними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іменами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абонентів, розбирання та збирання повідомлень сеансового рівня та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доставляння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даних від пристрою-джерела до пристрою-приймача. Цей рівень звільняє вищі рівні від необхідності врахування усіх дрібниць передавання даних.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39950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90144"/>
            <a:ext cx="10515600" cy="6315456"/>
          </a:xfrm>
        </p:spPr>
        <p:txBody>
          <a:bodyPr>
            <a:normAutofit/>
          </a:bodyPr>
          <a:lstStyle/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Сеансовий рівень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вміщує механізми організації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 взаємодії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 прикладними процесами. Ці механізми дозволяють реалізувати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двонаправлений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обмін даними одночасно або по черзі,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підтримувати синхронізацію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управляти взаємодією. Рівень забезпечує структуру управління взаємодією, визначає початок та кінець завдань (нормальний чи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час, тривалість ї режим ведення діалогу, відновлення зв’язку під час сеансу після помилок без втрати даних.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 відображення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 функції перетворення синтаксису і форматів даних, кодів, символьних рядків, зображень текстових та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графічних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даних, функції організації файлів, типів даних, форматування та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компонування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даних. Основне призначення цього рівня полягає в тому, щоб забезпечити незалежність прикладних процесів від різниці у формі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синтаксису даних.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31941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9560" y="103632"/>
            <a:ext cx="10515600" cy="6754368"/>
          </a:xfrm>
        </p:spPr>
        <p:txBody>
          <a:bodyPr>
            <a:normAutofit/>
          </a:bodyPr>
          <a:lstStyle/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Прикладний рівень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вміщує прикладні процеси, які забезпечують оброблювання інформації. Його головне призначення - врахування та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змістовного наповнення (семантики) усіх процесів. До складу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реальної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входить лише частина прикладного рівня. Ця частина, яка охоплює загальні протоколи прикладного рівня для звернення до послуг системи, а також протоколи використання взаємодії та управління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системою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розроблюється в межах елементів послуг загального використання, віртуальних файлів, віртуальних терміналів, передавання завдань. Однак більша частина протоколів прикладного рівня має бути розроблена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користувачами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Загальні послуги прикладного рівня - це тільки засоби, за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яких користувачі системи звертаються один до одного.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 час проходження кожного блоку даних крізь рівні, до нього на кожному рівні у вигляді заголовка та кінцевика додається протокольна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</a:p>
        </p:txBody>
      </p:sp>
    </p:spTree>
    <p:extLst>
      <p:ext uri="{BB962C8B-B14F-4D97-AF65-F5344CB8AC3E}">
        <p14:creationId xmlns:p14="http://schemas.microsoft.com/office/powerpoint/2010/main" val="293369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7264"/>
            <a:ext cx="10515600" cy="6412992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/>
              <a:t> </a:t>
            </a:r>
            <a:r>
              <a:rPr lang="uk-UA" dirty="0" smtClean="0"/>
              <a:t>     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	Зовнішні послідовні інтерфейси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Послідовний зв’язок передбачає послідовне (бітами) передавання даних. Такий зв’язок може здійснюватись між комп’ютерами або між комп’ютерами та іншими пристроями.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 розповсюдженими інтерфейсами мікропроцесорних сис- тем є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RS-232 (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стик С2, ИРПС та інші його модифікації),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RS-422, RS-423.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основі інтерфейсів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RS-232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RS-423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лежить однодротова неузгоджена лінія зв’язку, якою інформація передається двополярними посиланнями. Інтерфейс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RS-422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розрахований на роботу з диференціальною узгодженою лінією. Порівняльні характеристики інтерфейсів наведені у таблиці 12.1.</a:t>
            </a:r>
          </a:p>
          <a:p>
            <a:pPr algn="just"/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48648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9146688"/>
              </p:ext>
            </p:extLst>
          </p:nvPr>
        </p:nvGraphicFramePr>
        <p:xfrm>
          <a:off x="1267967" y="158495"/>
          <a:ext cx="6879044" cy="671249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987126">
                  <a:extLst>
                    <a:ext uri="{9D8B030D-6E8A-4147-A177-3AD203B41FA5}">
                      <a16:colId xmlns:a16="http://schemas.microsoft.com/office/drawing/2014/main" val="3666883353"/>
                    </a:ext>
                  </a:extLst>
                </a:gridCol>
                <a:gridCol w="1246910">
                  <a:extLst>
                    <a:ext uri="{9D8B030D-6E8A-4147-A177-3AD203B41FA5}">
                      <a16:colId xmlns:a16="http://schemas.microsoft.com/office/drawing/2014/main" val="963552827"/>
                    </a:ext>
                  </a:extLst>
                </a:gridCol>
                <a:gridCol w="1322504">
                  <a:extLst>
                    <a:ext uri="{9D8B030D-6E8A-4147-A177-3AD203B41FA5}">
                      <a16:colId xmlns:a16="http://schemas.microsoft.com/office/drawing/2014/main" val="2263834772"/>
                    </a:ext>
                  </a:extLst>
                </a:gridCol>
                <a:gridCol w="1322504">
                  <a:extLst>
                    <a:ext uri="{9D8B030D-6E8A-4147-A177-3AD203B41FA5}">
                      <a16:colId xmlns:a16="http://schemas.microsoft.com/office/drawing/2014/main" val="2149923853"/>
                    </a:ext>
                  </a:extLst>
                </a:gridCol>
              </a:tblGrid>
              <a:tr h="461953">
                <a:tc rowSpan="2">
                  <a:txBody>
                    <a:bodyPr/>
                    <a:lstStyle/>
                    <a:p>
                      <a:pPr marL="317500">
                        <a:spcBef>
                          <a:spcPts val="1155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Технічні</a:t>
                      </a:r>
                      <a:r>
                        <a:rPr lang="uk-UA" sz="1600" spc="4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1134745" marR="1136015" algn="ctr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Інтерфейси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655995"/>
                  </a:ext>
                </a:extLst>
              </a:tr>
              <a:tr h="30408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6685" marR="144780" algn="ctr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RS-232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8760" marR="236220" algn="ctr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RS-423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4610" marR="55245" algn="ctr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RS-422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1586033"/>
                  </a:ext>
                </a:extLst>
              </a:tr>
              <a:tr h="970101">
                <a:tc>
                  <a:txBody>
                    <a:bodyPr/>
                    <a:lstStyle/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2230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uk-UA" sz="16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Тип</a:t>
                      </a:r>
                      <a:r>
                        <a:rPr lang="uk-UA" sz="16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лінії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685" indent="-66040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Однодрото-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4480" marR="139700" indent="-137795">
                        <a:lnSpc>
                          <a:spcPts val="155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ва неузго-</a:t>
                      </a:r>
                      <a:r>
                        <a:rPr lang="uk-UA" sz="1600" spc="-3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джена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685" indent="-66040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Однодрото-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3845" marR="139065" indent="-137795">
                        <a:lnSpc>
                          <a:spcPts val="155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ва неузго-</a:t>
                      </a:r>
                      <a:r>
                        <a:rPr lang="uk-UA" sz="1600" spc="-3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джена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4625" indent="-92075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Диференціа-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14960" marR="167640" indent="-140970">
                        <a:lnSpc>
                          <a:spcPts val="155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льна узго-</a:t>
                      </a:r>
                      <a:r>
                        <a:rPr lang="uk-UA" sz="1600" spc="-3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джена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740210"/>
                  </a:ext>
                </a:extLst>
              </a:tr>
              <a:tr h="221754">
                <a:tc rowSpan="4">
                  <a:txBody>
                    <a:bodyPr/>
                    <a:lstStyle/>
                    <a:p>
                      <a:pPr marL="62230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uk-UA" sz="16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Співвідношення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69315" marR="334645" indent="-469265">
                        <a:lnSpc>
                          <a:spcPct val="103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6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швидкість</a:t>
                      </a:r>
                      <a:r>
                        <a:rPr lang="uk-UA" sz="1600" i="1" spc="8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передавання</a:t>
                      </a:r>
                      <a:r>
                        <a:rPr lang="uk-UA" sz="1600" i="1" spc="-3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відстань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70280">
                        <a:lnSpc>
                          <a:spcPts val="1055"/>
                        </a:lnSpc>
                        <a:spcBef>
                          <a:spcPts val="105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Symbol" panose="05050102010706020507" pitchFamily="18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æ</a:t>
                      </a:r>
                      <a:r>
                        <a:rPr lang="uk-UA" sz="16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Кбод</a:t>
                      </a:r>
                      <a:r>
                        <a:rPr lang="uk-UA" sz="1600" i="1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Symbol" panose="05050102010706020507" pitchFamily="18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70280">
                        <a:lnSpc>
                          <a:spcPts val="800"/>
                        </a:lnSpc>
                        <a:spcAft>
                          <a:spcPts val="0"/>
                        </a:spcAft>
                        <a:tabLst>
                          <a:tab pos="1395095" algn="l"/>
                        </a:tabLst>
                      </a:pPr>
                      <a:r>
                        <a:rPr lang="uk-UA" sz="1600" dirty="0">
                          <a:effectLst/>
                          <a:latin typeface="Symbol" panose="05050102010706020507" pitchFamily="18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ç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1600" dirty="0">
                          <a:effectLst/>
                          <a:latin typeface="Symbol" panose="05050102010706020507" pitchFamily="18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÷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70280">
                        <a:lnSpc>
                          <a:spcPts val="1110"/>
                        </a:lnSpc>
                        <a:spcAft>
                          <a:spcPts val="0"/>
                        </a:spcAft>
                        <a:tabLst>
                          <a:tab pos="1170305" algn="l"/>
                          <a:tab pos="1395095" algn="l"/>
                        </a:tabLst>
                      </a:pPr>
                      <a:r>
                        <a:rPr lang="uk-UA" sz="1600" dirty="0">
                          <a:effectLst/>
                          <a:latin typeface="Symbol" panose="05050102010706020507" pitchFamily="18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è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16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	</a:t>
                      </a:r>
                      <a:r>
                        <a:rPr lang="uk-UA" sz="1600" dirty="0">
                          <a:effectLst/>
                          <a:latin typeface="Symbol" panose="05050102010706020507" pitchFamily="18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31775" marR="236220"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1435" marR="58420" algn="ct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636804"/>
                  </a:ext>
                </a:extLst>
              </a:tr>
              <a:tr h="23370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6685" marR="146685" algn="ctr">
                        <a:spcBef>
                          <a:spcPts val="34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17830"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36220" marR="236220" algn="ctr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9255"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2070" marR="58420" algn="ctr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148195"/>
                  </a:ext>
                </a:extLst>
              </a:tr>
              <a:tr h="23569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19100"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34620" marR="147320" algn="ctr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7625" marR="58420" algn="ctr">
                        <a:spcBef>
                          <a:spcPts val="36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990485"/>
                  </a:ext>
                </a:extLst>
              </a:tr>
              <a:tr h="66059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9870" marR="23622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9255"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9530" marR="5842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5273115"/>
                  </a:ext>
                </a:extLst>
              </a:tr>
              <a:tr h="692930">
                <a:tc>
                  <a:txBody>
                    <a:bodyPr/>
                    <a:lstStyle/>
                    <a:p>
                      <a:pPr marL="62230">
                        <a:lnSpc>
                          <a:spcPts val="1490"/>
                        </a:lnSpc>
                        <a:spcAft>
                          <a:spcPts val="0"/>
                        </a:spcAft>
                        <a:tabLst>
                          <a:tab pos="420370" algn="l"/>
                          <a:tab pos="1616710" algn="l"/>
                        </a:tabLs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	Максимальна	швидкість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31140">
                        <a:lnSpc>
                          <a:spcPts val="142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передавання,</a:t>
                      </a:r>
                      <a:r>
                        <a:rPr lang="uk-UA" sz="16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Кбіт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685" marR="145415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8760" marR="236220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4610" marR="54610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7122058"/>
                  </a:ext>
                </a:extLst>
              </a:tr>
              <a:tr h="461953">
                <a:tc>
                  <a:txBody>
                    <a:bodyPr/>
                    <a:lstStyle/>
                    <a:p>
                      <a:pPr marL="62230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uk-UA" sz="1600" spc="29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</a:t>
                      </a:r>
                      <a:r>
                        <a:rPr lang="uk-UA" sz="1600" spc="29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довжина</a:t>
                      </a:r>
                      <a:r>
                        <a:rPr lang="uk-UA" sz="1600" spc="29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лінії,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31140">
                        <a:lnSpc>
                          <a:spcPts val="142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685" marR="145415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8760" marR="235585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4610" marR="54610" algn="ctr"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0708419"/>
                  </a:ext>
                </a:extLst>
              </a:tr>
              <a:tr h="696009">
                <a:tc>
                  <a:txBody>
                    <a:bodyPr/>
                    <a:lstStyle/>
                    <a:p>
                      <a:pPr marL="231140" marR="71755" indent="-169545">
                        <a:lnSpc>
                          <a:spcPct val="102000"/>
                        </a:lnSpc>
                        <a:spcBef>
                          <a:spcPts val="81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uk-UA" sz="1600" spc="20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Вихідна</a:t>
                      </a:r>
                      <a:r>
                        <a:rPr lang="uk-UA" sz="1600" spc="2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напруга</a:t>
                      </a:r>
                      <a:r>
                        <a:rPr lang="uk-UA" sz="1600" spc="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передавача,</a:t>
                      </a:r>
                      <a:r>
                        <a:rPr lang="uk-UA" sz="1600" spc="-3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0810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Symbol" panose="05050102010706020507" pitchFamily="18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uk-UA" sz="16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(5</a:t>
                      </a:r>
                      <a:r>
                        <a:rPr lang="uk-UA" sz="16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uk-UA" sz="16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08610" marR="92710" indent="-209550"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600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uk-UA" sz="1600" baseline="-25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= 3 … 7</a:t>
                      </a:r>
                      <a:r>
                        <a:rPr lang="uk-UA" sz="1600" spc="-3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37490" marR="23622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Symbol" panose="05050102010706020507" pitchFamily="18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uk-UA" sz="1600" spc="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4610" marR="5461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0460353"/>
                  </a:ext>
                </a:extLst>
              </a:tr>
              <a:tr h="837599">
                <a:tc>
                  <a:txBody>
                    <a:bodyPr/>
                    <a:lstStyle/>
                    <a:p>
                      <a:pPr marL="231140" marR="56515" indent="-169545" algn="just">
                        <a:lnSpc>
                          <a:spcPct val="102000"/>
                        </a:lnSpc>
                        <a:spcBef>
                          <a:spcPts val="76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uk-UA" sz="1600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Швидкість</a:t>
                      </a:r>
                      <a:r>
                        <a:rPr lang="uk-UA" sz="1600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збільшення</a:t>
                      </a:r>
                      <a:r>
                        <a:rPr lang="uk-UA" sz="1600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 г-</a:t>
                      </a:r>
                      <a:r>
                        <a:rPr lang="uk-UA" sz="1600" spc="-3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налу</a:t>
                      </a:r>
                      <a:r>
                        <a:rPr lang="uk-UA" sz="1600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600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виході</a:t>
                      </a:r>
                      <a:r>
                        <a:rPr lang="uk-UA" sz="1600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передавача,</a:t>
                      </a:r>
                      <a:r>
                        <a:rPr lang="uk-UA" sz="1600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В/мкс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46685" marR="145415"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uk-UA" sz="16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1920" indent="46990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Залежить</a:t>
                      </a:r>
                      <a:r>
                        <a:rPr lang="uk-UA" sz="16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</a:t>
                      </a:r>
                      <a:r>
                        <a:rPr lang="uk-UA" sz="16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довжини</a:t>
                      </a:r>
                      <a:r>
                        <a:rPr lang="uk-UA" sz="1600" spc="3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кабелю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33350">
                        <a:lnSpc>
                          <a:spcPts val="142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6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частоти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4610" marR="58420"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uk-UA" sz="16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обмежена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424257"/>
                  </a:ext>
                </a:extLst>
              </a:tr>
              <a:tr h="322008">
                <a:tc>
                  <a:txBody>
                    <a:bodyPr/>
                    <a:lstStyle/>
                    <a:p>
                      <a:pPr marL="6223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r>
                        <a:rPr lang="uk-UA" sz="1600" spc="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Вхідний</a:t>
                      </a:r>
                      <a:r>
                        <a:rPr lang="uk-UA" sz="1600" spc="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опір</a:t>
                      </a:r>
                      <a:r>
                        <a:rPr lang="uk-UA" sz="1600" spc="3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приймача,</a:t>
                      </a:r>
                      <a:r>
                        <a:rPr lang="uk-UA" sz="1600" spc="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685" marR="146050" algn="ctr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uk-UA" sz="1600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uk-UA" sz="1600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8760" marR="236220"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Symbol" panose="05050102010706020507" pitchFamily="18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³</a:t>
                      </a:r>
                      <a:r>
                        <a:rPr lang="uk-UA" sz="1600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4610" marR="52705"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Symbol" panose="05050102010706020507" pitchFamily="18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³</a:t>
                      </a:r>
                      <a:r>
                        <a:rPr lang="uk-UA" sz="16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507743"/>
                  </a:ext>
                </a:extLst>
              </a:tr>
              <a:tr h="461953">
                <a:tc>
                  <a:txBody>
                    <a:bodyPr/>
                    <a:lstStyle/>
                    <a:p>
                      <a:pPr marL="62230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r>
                        <a:rPr lang="uk-UA" sz="1600" spc="14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Максимальне</a:t>
                      </a:r>
                      <a:r>
                        <a:rPr lang="uk-UA" sz="1600" spc="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значення</a:t>
                      </a:r>
                      <a:r>
                        <a:rPr lang="uk-UA" sz="1600" spc="14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поро-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31140">
                        <a:lnSpc>
                          <a:spcPts val="142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гової</a:t>
                      </a:r>
                      <a:r>
                        <a:rPr lang="uk-UA" sz="1600" spc="2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напруги</a:t>
                      </a:r>
                      <a:r>
                        <a:rPr lang="uk-UA" sz="1600" spc="2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приймача,</a:t>
                      </a:r>
                      <a:r>
                        <a:rPr lang="uk-UA" sz="1600" spc="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685" marR="144780" algn="ctr">
                        <a:spcBef>
                          <a:spcPts val="72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Symbol" panose="05050102010706020507" pitchFamily="18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uk-UA" sz="1600" spc="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7490" marR="236220" algn="ctr">
                        <a:spcBef>
                          <a:spcPts val="725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Symbol" panose="05050102010706020507" pitchFamily="18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uk-UA" sz="1600" spc="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4610" marR="53975" algn="ctr">
                        <a:spcBef>
                          <a:spcPts val="725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Symbol" panose="05050102010706020507" pitchFamily="18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uk-UA" sz="16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139530"/>
                  </a:ext>
                </a:extLst>
              </a:tr>
            </a:tbl>
          </a:graphicData>
        </a:graphic>
      </p:graphicFrame>
      <p:grpSp>
        <p:nvGrpSpPr>
          <p:cNvPr id="16" name="Group 19"/>
          <p:cNvGrpSpPr>
            <a:grpSpLocks/>
          </p:cNvGrpSpPr>
          <p:nvPr/>
        </p:nvGrpSpPr>
        <p:grpSpPr bwMode="auto">
          <a:xfrm rot="341451">
            <a:off x="3246884" y="1268223"/>
            <a:ext cx="225931" cy="45719"/>
            <a:chOff x="0" y="0"/>
            <a:chExt cx="250" cy="10"/>
          </a:xfrm>
        </p:grpSpPr>
        <p:sp>
          <p:nvSpPr>
            <p:cNvPr id="17" name="Line 20"/>
            <p:cNvSpPr>
              <a:spLocks noChangeShapeType="1"/>
            </p:cNvSpPr>
            <p:nvPr/>
          </p:nvSpPr>
          <p:spPr bwMode="auto">
            <a:xfrm>
              <a:off x="0" y="5"/>
              <a:ext cx="249" cy="0"/>
            </a:xfrm>
            <a:prstGeom prst="line">
              <a:avLst/>
            </a:prstGeom>
            <a:noFill/>
            <a:ln w="59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grpSp>
        <p:nvGrpSpPr>
          <p:cNvPr id="18" name="Group 17"/>
          <p:cNvGrpSpPr>
            <a:grpSpLocks/>
          </p:cNvGrpSpPr>
          <p:nvPr/>
        </p:nvGrpSpPr>
        <p:grpSpPr bwMode="auto">
          <a:xfrm rot="341451">
            <a:off x="3193139" y="1268223"/>
            <a:ext cx="406676" cy="45719"/>
            <a:chOff x="0" y="0"/>
            <a:chExt cx="450" cy="10"/>
          </a:xfrm>
        </p:grpSpPr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0" y="5"/>
              <a:ext cx="449" cy="0"/>
            </a:xfrm>
            <a:prstGeom prst="line">
              <a:avLst/>
            </a:prstGeom>
            <a:noFill/>
            <a:ln w="595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grpSp>
        <p:nvGrpSpPr>
          <p:cNvPr id="20" name="Group 15"/>
          <p:cNvGrpSpPr>
            <a:grpSpLocks/>
          </p:cNvGrpSpPr>
          <p:nvPr/>
        </p:nvGrpSpPr>
        <p:grpSpPr bwMode="auto">
          <a:xfrm rot="341451">
            <a:off x="3246884" y="1268223"/>
            <a:ext cx="225931" cy="45719"/>
            <a:chOff x="0" y="0"/>
            <a:chExt cx="250" cy="10"/>
          </a:xfrm>
        </p:grpSpPr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0" y="5"/>
              <a:ext cx="249" cy="0"/>
            </a:xfrm>
            <a:prstGeom prst="line">
              <a:avLst/>
            </a:prstGeom>
            <a:noFill/>
            <a:ln w="59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grpSp>
        <p:nvGrpSpPr>
          <p:cNvPr id="22" name="Group 13"/>
          <p:cNvGrpSpPr>
            <a:grpSpLocks/>
          </p:cNvGrpSpPr>
          <p:nvPr/>
        </p:nvGrpSpPr>
        <p:grpSpPr bwMode="auto">
          <a:xfrm rot="341451">
            <a:off x="3193139" y="1268223"/>
            <a:ext cx="406676" cy="45719"/>
            <a:chOff x="0" y="0"/>
            <a:chExt cx="450" cy="10"/>
          </a:xfrm>
        </p:grpSpPr>
        <p:sp>
          <p:nvSpPr>
            <p:cNvPr id="23" name="Line 14"/>
            <p:cNvSpPr>
              <a:spLocks noChangeShapeType="1"/>
            </p:cNvSpPr>
            <p:nvPr/>
          </p:nvSpPr>
          <p:spPr bwMode="auto">
            <a:xfrm>
              <a:off x="0" y="5"/>
              <a:ext cx="449" cy="0"/>
            </a:xfrm>
            <a:prstGeom prst="line">
              <a:avLst/>
            </a:prstGeom>
            <a:noFill/>
            <a:ln w="595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grpSp>
        <p:nvGrpSpPr>
          <p:cNvPr id="24" name="Group 11"/>
          <p:cNvGrpSpPr>
            <a:grpSpLocks/>
          </p:cNvGrpSpPr>
          <p:nvPr/>
        </p:nvGrpSpPr>
        <p:grpSpPr bwMode="auto">
          <a:xfrm>
            <a:off x="3193139" y="1268223"/>
            <a:ext cx="406676" cy="45719"/>
            <a:chOff x="0" y="0"/>
            <a:chExt cx="449" cy="10"/>
          </a:xfrm>
        </p:grpSpPr>
        <p:sp>
          <p:nvSpPr>
            <p:cNvPr id="25" name="Line 12"/>
            <p:cNvSpPr>
              <a:spLocks noChangeShapeType="1"/>
            </p:cNvSpPr>
            <p:nvPr/>
          </p:nvSpPr>
          <p:spPr bwMode="auto">
            <a:xfrm>
              <a:off x="0" y="5"/>
              <a:ext cx="449" cy="0"/>
            </a:xfrm>
            <a:prstGeom prst="line">
              <a:avLst/>
            </a:prstGeom>
            <a:noFill/>
            <a:ln w="595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sp>
        <p:nvSpPr>
          <p:cNvPr id="27" name="Прямоугольник 26"/>
          <p:cNvSpPr/>
          <p:nvPr/>
        </p:nvSpPr>
        <p:spPr>
          <a:xfrm>
            <a:off x="8327136" y="2869999"/>
            <a:ext cx="33040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3385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Таблиця</a:t>
            </a:r>
            <a:r>
              <a:rPr lang="uk-UA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10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Порівняльні</a:t>
            </a:r>
            <a:r>
              <a:rPr lang="uk-UA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pc="35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13385"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характеристики</a:t>
            </a:r>
            <a:r>
              <a:rPr lang="uk-UA" spc="4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послідовних</a:t>
            </a:r>
            <a:r>
              <a:rPr lang="uk-UA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інтерфейсів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0" y="0"/>
            <a:ext cx="158750" cy="6350"/>
            <a:chOff x="0" y="0"/>
            <a:chExt cx="250" cy="10"/>
          </a:xfrm>
        </p:grpSpPr>
      </p:grpSp>
      <p:grpSp>
        <p:nvGrpSpPr>
          <p:cNvPr id="3079" name="Group 7"/>
          <p:cNvGrpSpPr>
            <a:grpSpLocks/>
          </p:cNvGrpSpPr>
          <p:nvPr/>
        </p:nvGrpSpPr>
        <p:grpSpPr bwMode="auto">
          <a:xfrm>
            <a:off x="0" y="0"/>
            <a:ext cx="285750" cy="6350"/>
            <a:chOff x="0" y="0"/>
            <a:chExt cx="450" cy="10"/>
          </a:xfrm>
        </p:grpSpPr>
      </p:grpSp>
      <p:grpSp>
        <p:nvGrpSpPr>
          <p:cNvPr id="3077" name="Group 5"/>
          <p:cNvGrpSpPr>
            <a:grpSpLocks/>
          </p:cNvGrpSpPr>
          <p:nvPr/>
        </p:nvGrpSpPr>
        <p:grpSpPr bwMode="auto">
          <a:xfrm>
            <a:off x="0" y="0"/>
            <a:ext cx="158750" cy="6350"/>
            <a:chOff x="0" y="0"/>
            <a:chExt cx="250" cy="10"/>
          </a:xfrm>
        </p:grpSpPr>
      </p:grpSp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0" y="0"/>
            <a:ext cx="285750" cy="6350"/>
            <a:chOff x="0" y="0"/>
            <a:chExt cx="450" cy="10"/>
          </a:xfrm>
        </p:grpSpPr>
      </p:grpSp>
      <p:grpSp>
        <p:nvGrpSpPr>
          <p:cNvPr id="3073" name="Group 1"/>
          <p:cNvGrpSpPr>
            <a:grpSpLocks/>
          </p:cNvGrpSpPr>
          <p:nvPr/>
        </p:nvGrpSpPr>
        <p:grpSpPr bwMode="auto">
          <a:xfrm>
            <a:off x="0" y="0"/>
            <a:ext cx="285750" cy="6350"/>
            <a:chOff x="0" y="0"/>
            <a:chExt cx="449" cy="10"/>
          </a:xfrm>
        </p:grpSpPr>
      </p:grpSp>
    </p:spTree>
    <p:extLst>
      <p:ext uri="{BB962C8B-B14F-4D97-AF65-F5344CB8AC3E}">
        <p14:creationId xmlns:p14="http://schemas.microsoft.com/office/powerpoint/2010/main" val="1777111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4045477"/>
              </p:ext>
            </p:extLst>
          </p:nvPr>
        </p:nvGraphicFramePr>
        <p:xfrm>
          <a:off x="386588" y="256572"/>
          <a:ext cx="8391651" cy="69440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685289">
                  <a:extLst>
                    <a:ext uri="{9D8B030D-6E8A-4147-A177-3AD203B41FA5}">
                      <a16:colId xmlns:a16="http://schemas.microsoft.com/office/drawing/2014/main" val="3250779191"/>
                    </a:ext>
                  </a:extLst>
                </a:gridCol>
                <a:gridCol w="1538341">
                  <a:extLst>
                    <a:ext uri="{9D8B030D-6E8A-4147-A177-3AD203B41FA5}">
                      <a16:colId xmlns:a16="http://schemas.microsoft.com/office/drawing/2014/main" val="74761372"/>
                    </a:ext>
                  </a:extLst>
                </a:gridCol>
                <a:gridCol w="1536418">
                  <a:extLst>
                    <a:ext uri="{9D8B030D-6E8A-4147-A177-3AD203B41FA5}">
                      <a16:colId xmlns:a16="http://schemas.microsoft.com/office/drawing/2014/main" val="4036404590"/>
                    </a:ext>
                  </a:extLst>
                </a:gridCol>
                <a:gridCol w="1631603">
                  <a:extLst>
                    <a:ext uri="{9D8B030D-6E8A-4147-A177-3AD203B41FA5}">
                      <a16:colId xmlns:a16="http://schemas.microsoft.com/office/drawing/2014/main" val="3225711231"/>
                    </a:ext>
                  </a:extLst>
                </a:gridCol>
              </a:tblGrid>
              <a:tr h="694404">
                <a:tc>
                  <a:txBody>
                    <a:bodyPr/>
                    <a:lstStyle/>
                    <a:p>
                      <a:pPr marL="62230">
                        <a:lnSpc>
                          <a:spcPts val="1455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r>
                        <a:rPr lang="uk-UA" sz="2000" spc="1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</a:t>
                      </a:r>
                      <a:r>
                        <a:rPr lang="uk-UA" sz="2000" spc="1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допустима</a:t>
                      </a:r>
                      <a:r>
                        <a:rPr lang="uk-UA" sz="2000" spc="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вхі</a:t>
                      </a:r>
                      <a:r>
                        <a:rPr lang="uk-UA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31140">
                        <a:lnSpc>
                          <a:spcPts val="145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дна</a:t>
                      </a:r>
                      <a:r>
                        <a:rPr lang="uk-UA" sz="20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напруга</a:t>
                      </a:r>
                      <a:r>
                        <a:rPr lang="uk-UA" sz="20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приймача,</a:t>
                      </a:r>
                      <a:r>
                        <a:rPr lang="uk-UA" sz="20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6685" marR="144145" algn="ctr"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Symbol" panose="05050102010706020507" pitchFamily="18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uk-UA" sz="20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8760" marR="235585" algn="ctr"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Symbol" panose="05050102010706020507" pitchFamily="18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uk-UA" sz="20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4610" marR="54610" algn="ctr"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Symbol" panose="05050102010706020507" pitchFamily="18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uk-UA" sz="20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155523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21233" t="44292" r="23388" b="15209"/>
          <a:stretch/>
        </p:blipFill>
        <p:spPr>
          <a:xfrm>
            <a:off x="97536" y="1267968"/>
            <a:ext cx="10107168" cy="459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37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7264"/>
            <a:ext cx="10515600" cy="596969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початку передавання передавач формує “запит	передавача” (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RTS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Цей сигнал може переривати поточну операцію, або чекати своєї черги на оброблювання в залежності від алгоритму дії приймача та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передавача. В належний час приймач формує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CTS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скидання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передавача”), який показує що приймач готовий до роботи. Передавач не передає даних до появи сигналу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Ці сигнали називають також 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сигналами квітирування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Чим складніша система, тим більше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сигналів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використовується. Для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двобічної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потрібні обидва сиг- нали на обох боках лінії зв’язку.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послідовній системі зв’язку RS -232 розряди даних передаються одним потоком. Асинхронна система зв’язку дозволяє передавати за один раз один символ (одну кодову комбінацію). У синхронних системах пер е- давання здійснюється у вигляді неперервного потоку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двійкових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даних.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79606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5344"/>
            <a:ext cx="10515600" cy="677265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Асинхронний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передавання RS -232 найбільш поширений у системах зв’язку. Тривалість одного двійкового розряду визначається ви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браною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швидкістю передавання, яка узгоджується з робочими характери с- тиками передавача та приймача. Комп’ютер ІВМ РС може передавати та приймати дані зі стандартною швидкістю, яка знаходиться в межах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50...9600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біт/с. При цьому передавач не синхронізований з приймачем, тобто потрібні додаткові засоби, які мають змогу сигналізувати про те, що п о- ступає нова кодова комбінація. Тому на приймачі необхідно побудувати спеціальні засоби, які б сигналізували, що на приймач поступає наступний байт. Ця проблема вирішується шляхом передавання на вхід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приймача додаткового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розряду, який є стартовим і поступає безпосередньо перед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початком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передавання байта даних. Найбільш часто стартовий імпульс -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інверсний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(рівень логічного “нуля”), а стан очікування характеризується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рівнем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логічної “одиниці”. Переключення з “одиниці” до “нуля” свідчить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приймачеві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початок передавання потоку даних. Перший розряд потоку називають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стартовим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Після визначення перепаду “одиниця” – “нуль” приймач зчитує сигнал зі вхідної лінії через час, що дорівнює половині тривалості одного розряду. В цей момент часу приймач сприймає розряд як дійсний і послідовно зчитує інформацію з однорозрядними інтервалами часу. Якщо стартовий розряд визначається як недійсний, то приймач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ігнорує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виявлений “нуль” і знов переходить до стану очікування.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60038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5072"/>
            <a:ext cx="10515600" cy="5981891"/>
          </a:xfrm>
        </p:spPr>
        <p:txBody>
          <a:bodyPr>
            <a:normAutofit fontScale="85000" lnSpcReduction="20000"/>
          </a:bodyPr>
          <a:lstStyle/>
          <a:p>
            <a:pPr marL="413385" marR="342900" indent="508000" algn="just">
              <a:lnSpc>
                <a:spcPct val="147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 час асинхронного передавання кодова комбінація закінчується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передаванням одного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двох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стопових розрядів (логічних “одиниць”),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причому для будь-якої швидкості передавання більшою за 110 бод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вико-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ристовується один стоповий розряд. Передавач направляє до лінії зв’язку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послідовність “одиниць” в усіх випадках, коли немає кодової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комбінації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передавання.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13385" marR="342900" indent="508000">
              <a:lnSpc>
                <a:spcPct val="147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Велику</a:t>
            </a:r>
            <a:r>
              <a:rPr lang="uk-UA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роль</a:t>
            </a:r>
            <a:r>
              <a:rPr lang="uk-UA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послідовного</a:t>
            </a:r>
            <a:r>
              <a:rPr lang="uk-UA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передавання</a:t>
            </a:r>
            <a:r>
              <a:rPr lang="uk-UA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відіграють</a:t>
            </a:r>
            <a:r>
              <a:rPr lang="uk-UA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тактові</a:t>
            </a:r>
            <a:r>
              <a:rPr lang="uk-UA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сиг-</a:t>
            </a:r>
            <a:r>
              <a:rPr lang="uk-UA" spc="-3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нали.</a:t>
            </a:r>
            <a:r>
              <a:rPr lang="uk-UA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1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випадку</a:t>
            </a:r>
            <a:r>
              <a:rPr lang="uk-UA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асинхронного</a:t>
            </a:r>
            <a:r>
              <a:rPr lang="uk-UA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передавання</a:t>
            </a:r>
            <a:r>
              <a:rPr lang="uk-UA" spc="1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частоти</a:t>
            </a:r>
            <a:r>
              <a:rPr lang="uk-UA" spc="1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тактових</a:t>
            </a:r>
            <a:r>
              <a:rPr lang="uk-UA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сигналів</a:t>
            </a:r>
            <a:r>
              <a:rPr lang="uk-UA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передавачі</a:t>
            </a:r>
            <a:r>
              <a:rPr lang="uk-UA" spc="1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приймачі</a:t>
            </a:r>
            <a:r>
              <a:rPr lang="uk-UA" spc="1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повинні</a:t>
            </a:r>
            <a:r>
              <a:rPr lang="uk-UA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бути</a:t>
            </a:r>
            <a:r>
              <a:rPr lang="uk-UA" spc="1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однаковими</a:t>
            </a:r>
            <a:r>
              <a:rPr lang="uk-UA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1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допуск</a:t>
            </a:r>
            <a:r>
              <a:rPr lang="uk-UA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їхнє</a:t>
            </a:r>
            <a:r>
              <a:rPr lang="uk-UA" spc="1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розходження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дуже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малий.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частот 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тактових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сигналів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повинно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бути</a:t>
            </a:r>
            <a:r>
              <a:rPr lang="uk-UA" spc="-3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кратним</a:t>
            </a:r>
            <a:r>
              <a:rPr lang="uk-UA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частоті</a:t>
            </a:r>
            <a:r>
              <a:rPr lang="uk-UA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двійкових</a:t>
            </a:r>
            <a:r>
              <a:rPr lang="uk-UA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розрядів,</a:t>
            </a:r>
            <a:r>
              <a:rPr lang="uk-UA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uk-UA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формуються</a:t>
            </a:r>
            <a:r>
              <a:rPr lang="uk-UA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передавачем</a:t>
            </a:r>
            <a:r>
              <a:rPr lang="uk-UA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найчастіше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16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разів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більша за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частоту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сигналів).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51244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16993"/>
            <a:ext cx="10515600" cy="1597152"/>
          </a:xfrm>
        </p:spPr>
        <p:txBody>
          <a:bodyPr>
            <a:normAutofit fontScale="77500" lnSpcReduction="20000"/>
          </a:bodyPr>
          <a:lstStyle/>
          <a:p>
            <a:pPr marL="668655" marR="342265" indent="-255270">
              <a:lnSpc>
                <a:spcPct val="147000"/>
              </a:lnSpc>
              <a:spcAft>
                <a:spcPts val="0"/>
              </a:spcAft>
            </a:pPr>
            <a:r>
              <a:rPr lang="uk-UA" b="1" i="1" u="heavy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Стандарт</a:t>
            </a:r>
            <a:r>
              <a:rPr lang="uk-UA" b="1" i="1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u="heavy" dirty="0">
                <a:latin typeface="Times New Roman" panose="02020603050405020304" pitchFamily="18" charset="0"/>
                <a:ea typeface="Times New Roman" panose="02020603050405020304" pitchFamily="18" charset="0"/>
              </a:rPr>
              <a:t>RS-422</a:t>
            </a:r>
            <a:r>
              <a:rPr lang="uk-UA" b="1" i="1" spc="2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орієнтований</a:t>
            </a:r>
            <a:r>
              <a:rPr lang="uk-UA" spc="2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2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інтерфейсні</a:t>
            </a:r>
            <a:r>
              <a:rPr lang="uk-UA" spc="2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схеми</a:t>
            </a:r>
            <a:r>
              <a:rPr lang="uk-UA" spc="2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зі</a:t>
            </a:r>
            <a:r>
              <a:rPr lang="uk-UA" spc="2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стабілізованою</a:t>
            </a:r>
            <a:r>
              <a:rPr lang="uk-UA" spc="-3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напругою,</a:t>
            </a:r>
            <a:r>
              <a:rPr lang="uk-UA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uk-UA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дозволяють</a:t>
            </a:r>
            <a:r>
              <a:rPr lang="uk-UA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досягти</a:t>
            </a:r>
            <a:r>
              <a:rPr lang="uk-UA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більшої</a:t>
            </a:r>
            <a:r>
              <a:rPr lang="uk-UA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захищеності</a:t>
            </a:r>
            <a:r>
              <a:rPr lang="uk-UA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завад,</a:t>
            </a:r>
            <a:r>
              <a:rPr lang="uk-UA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знизити</a:t>
            </a:r>
            <a:r>
              <a:rPr lang="uk-UA" spc="6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частоту</a:t>
            </a:r>
            <a:r>
              <a:rPr lang="uk-UA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появи</a:t>
            </a:r>
            <a:r>
              <a:rPr lang="uk-UA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помилок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збільшити</a:t>
            </a:r>
            <a:r>
              <a:rPr lang="uk-UA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інтервали</a:t>
            </a:r>
            <a:r>
              <a:rPr lang="uk-UA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безпомилкового</a:t>
            </a:r>
            <a:r>
              <a:rPr lang="uk-UA" spc="-3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зв’язку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25074" t="53459" r="23295" b="9541"/>
          <a:stretch/>
        </p:blipFill>
        <p:spPr>
          <a:xfrm>
            <a:off x="658368" y="2243328"/>
            <a:ext cx="10204704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409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8496"/>
            <a:ext cx="10515600" cy="6018467"/>
          </a:xfrm>
        </p:spPr>
        <p:txBody>
          <a:bodyPr>
            <a:normAutofit fontScale="92500" lnSpcReduction="20000"/>
          </a:bodyPr>
          <a:lstStyle/>
          <a:p>
            <a:pPr marL="413385" marR="342900" indent="508000" algn="just">
              <a:lnSpc>
                <a:spcPct val="155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теперішній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широке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знайшли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мікропроцесорні</a:t>
            </a:r>
            <a:r>
              <a:rPr lang="uk-UA" spc="-3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передавання інформації. При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цьому використовується паралельне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2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послідовне</a:t>
            </a:r>
            <a:r>
              <a:rPr lang="uk-UA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передавання</a:t>
            </a:r>
            <a:r>
              <a:rPr lang="uk-UA" spc="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інформації.</a:t>
            </a:r>
            <a:r>
              <a:rPr lang="uk-UA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</a:t>
            </a:r>
            <a:r>
              <a:rPr lang="uk-UA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цього,</a:t>
            </a:r>
            <a:r>
              <a:rPr lang="uk-UA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мікропроцесорні</a:t>
            </a:r>
            <a:r>
              <a:rPr lang="uk-UA" spc="15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uk-UA" spc="1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містять</a:t>
            </a:r>
            <a:r>
              <a:rPr lang="uk-UA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своєму</a:t>
            </a:r>
            <a:r>
              <a:rPr lang="uk-UA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складі</a:t>
            </a:r>
            <a:r>
              <a:rPr lang="uk-UA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паралельні</a:t>
            </a:r>
            <a:r>
              <a:rPr lang="uk-UA" spc="1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послідовні</a:t>
            </a:r>
            <a:r>
              <a:rPr lang="uk-UA" spc="1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інтерфейси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цієї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функції.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чином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будуються</a:t>
            </a:r>
            <a:r>
              <a:rPr lang="uk-UA" spc="-3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гнучкі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простим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управлінням.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Найбільш поширені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передавання</a:t>
            </a:r>
            <a:r>
              <a:rPr lang="uk-UA" spc="18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інформації</a:t>
            </a:r>
            <a:r>
              <a:rPr lang="uk-UA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uk-UA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послідовного</a:t>
            </a:r>
            <a:r>
              <a:rPr lang="uk-UA" spc="1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зв’язку.</a:t>
            </a:r>
            <a:r>
              <a:rPr lang="uk-UA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uk-UA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пояснюється</a:t>
            </a:r>
            <a:r>
              <a:rPr lang="uk-UA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uk-UA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лише</a:t>
            </a:r>
            <a:r>
              <a:rPr lang="uk-UA" spc="-3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економією</a:t>
            </a:r>
            <a:r>
              <a:rPr lang="uk-UA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кабелю</a:t>
            </a:r>
            <a:r>
              <a:rPr lang="uk-UA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необхідного</a:t>
            </a:r>
            <a:r>
              <a:rPr lang="uk-UA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комплекту</a:t>
            </a:r>
            <a:r>
              <a:rPr lang="uk-UA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апаратури,</a:t>
            </a:r>
            <a:r>
              <a:rPr lang="uk-UA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але</a:t>
            </a:r>
            <a:r>
              <a:rPr lang="uk-UA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uk-UA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можливістю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uk-UA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промислових</a:t>
            </a:r>
            <a:r>
              <a:rPr lang="uk-UA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ліній</a:t>
            </a:r>
            <a:r>
              <a:rPr lang="uk-UA" spc="2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зв’язку</a:t>
            </a:r>
            <a:r>
              <a:rPr lang="uk-UA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(телефонна</a:t>
            </a:r>
            <a:r>
              <a:rPr lang="uk-UA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мережа,</a:t>
            </a:r>
            <a:r>
              <a:rPr lang="uk-UA" spc="2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лінії</a:t>
            </a:r>
            <a:r>
              <a:rPr lang="uk-UA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електропостачання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тощо).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58467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9728"/>
            <a:ext cx="10515600" cy="6067235"/>
          </a:xfrm>
        </p:spPr>
        <p:txBody>
          <a:bodyPr>
            <a:normAutofit fontScale="85000" lnSpcReduction="10000"/>
          </a:bodyPr>
          <a:lstStyle/>
          <a:p>
            <a:pPr marL="413385" marR="342900" indent="508000" algn="just">
              <a:lnSpc>
                <a:spcPct val="155000"/>
              </a:lnSpc>
              <a:spcBef>
                <a:spcPts val="1185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Інтерфейс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будується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базі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симетричних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диференціальних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ліній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(вита пара, коаксіальний кабель), які мають більш високі характеристики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ніж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однодротові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лінії.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Диференціальний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режим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досягається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використан-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ням диференціального передавача, узгодженої лінії зв’язку та диференц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іального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приймача. Сигнал передавача з’являється на вході приймача у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413385" marR="342900" indent="0" algn="just">
              <a:lnSpc>
                <a:spcPct val="155000"/>
              </a:lnSpc>
              <a:spcBef>
                <a:spcPts val="1185"/>
              </a:spcBef>
              <a:spcAft>
                <a:spcPts val="0"/>
              </a:spcAft>
              <a:buNone/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вигляді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різниці напруг, тоді як завади у лінії лишаються синфазними.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Завдяки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цьому диференціальний приймач із достатнім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діапазоном придушення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синфазної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складової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відрізняти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сигнал від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завади.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13385" marR="351790" indent="508000" algn="just">
              <a:lnSpc>
                <a:spcPct val="147000"/>
              </a:lnSpc>
              <a:spcBef>
                <a:spcPts val="65"/>
              </a:spcBef>
              <a:spcAft>
                <a:spcPts val="0"/>
              </a:spcAft>
            </a:pPr>
            <a:r>
              <a:rPr lang="uk-UA" b="1" i="1" u="heavy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Стандарт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u="heavy" dirty="0">
                <a:latin typeface="Times New Roman" panose="02020603050405020304" pitchFamily="18" charset="0"/>
                <a:ea typeface="Times New Roman" panose="02020603050405020304" pitchFamily="18" charset="0"/>
              </a:rPr>
              <a:t>RS-423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частково замінює стандарт RS -232 і допускає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 у схемах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цифрового передавання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 нестабілізованою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напругою.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795464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82752"/>
            <a:ext cx="10515600" cy="54942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для самоконтролю</a:t>
            </a:r>
          </a:p>
          <a:p>
            <a:pPr marL="0" indent="0">
              <a:buNone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Що таке стандартний інтерфейс, стик, протокол? В чому полягає різниця між ними?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Що таке сумісність інтерфейсів, яка вона буває і за рахунок чого д осягається?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Які бувають рівні взаємозв’язку відкритих систем? Які функції вони ви- конують?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За рахунок чого найбільше розповсюдження знайшли послідовні лінії зв’язку?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В чому полягає різниця між інтерфейсами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 -232, RS-423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RS-422?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4815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880"/>
            <a:ext cx="10515600" cy="6412992"/>
          </a:xfrm>
        </p:spPr>
        <p:txBody>
          <a:bodyPr>
            <a:normAutofit/>
          </a:bodyPr>
          <a:lstStyle/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Стандартний інтерфейс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сукупність уніфікованих апаратних,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програмних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конструктивних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необхідні для реалізації взаємодії різних функціональних елементів в автоматичних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системах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збирання та оброблювання інформації за умов, визначених стандартом і направлених на забезпечення інформаційної,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електричної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конструктивної сумісності вказа них елементів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Стик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місце з’єднання пристроїв передавання сигналів, які входять до систем обміну даними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 часто термін “стик” використовується замість терміна “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інтерфейс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під час описування функцій і засобів спряження елементів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 та систем передавання даних.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083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7264"/>
            <a:ext cx="10515600" cy="6498336"/>
          </a:xfrm>
        </p:spPr>
        <p:txBody>
          <a:bodyPr>
            <a:normAutofit/>
          </a:bodyPr>
          <a:lstStyle/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чітко визначена процедура або сукупність правил, яка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регламентує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 виконання певного класу функцій обміну інфо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рмацією.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техніці передавання інформації протоколи являють собою сам о- стійний компонент системи або мережі. Сфера дії протоколів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охоплює декілька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 інтерфейсів (стиків), тому термін “протокол” ширший за “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інтерфейс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хоча одна і та сама сукупність технічних засобів 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технічній літературі та інших джерелах називається як “інтерфейсом”, так і “протоколом”.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775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0688"/>
            <a:ext cx="10515600" cy="600627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Сумісність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інтерфейсів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Інформаційна сумісність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узгодженість взаємодії функціональних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відповідності з сукупністю логічних умов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Логічні умови визначають структуру і склад уніфікованого набору шин, набір процедур щодо реалізації взаємодії і послідовність їх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різних режимів роботи, спосіб кодування і формати команд, даних, адрес та інформації стану, часові співвідношення між сигналами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обмеження щодо їх форми та взаємодії. Логічні умови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інформаційної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сумісності визначають в цілому функціональну та структурну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організацію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інтерфейсу.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231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 fontScale="85000" lnSpcReduction="20000"/>
          </a:bodyPr>
          <a:lstStyle/>
          <a:p>
            <a:pPr marL="1090930" marR="342265" indent="-678180" algn="just">
              <a:lnSpc>
                <a:spcPct val="155000"/>
              </a:lnSpc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Електрична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сумісність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узгодженість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статичних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динамічних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параметрів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електричних сигналів у системі шин з урахуванням обм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ежень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просторове розташування засобів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інтерфейсу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 технічну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реалізацію приймально-передавальних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елементів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17220" marR="342265" indent="0" algn="just">
              <a:lnSpc>
                <a:spcPct val="155000"/>
              </a:lnSpc>
              <a:spcBef>
                <a:spcPts val="465"/>
              </a:spcBef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Умови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сумісності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тип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приймально -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передавальних елементів, співвідношення між логічними та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електрич-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ними станами сигналів і межі їх зміни, коефіцієнти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навантажувальної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здатності приймально-передавальних елементів і значення допустимого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резистивного та ємнісного навантажень у пристрої, схему узгодження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лінії, допустиму довжину і порядок підключення лінії до з’єднувачів,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вимоги до джерел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 ланцюгів електричного живлення,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вимоги щодо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завадозахищеності.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83867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1648"/>
            <a:ext cx="10515600" cy="6352032"/>
          </a:xfrm>
        </p:spPr>
        <p:txBody>
          <a:bodyPr>
            <a:normAutofit/>
          </a:bodyPr>
          <a:lstStyle/>
          <a:p>
            <a:pPr marL="1090930" marR="342900" indent="-678180" algn="just">
              <a:lnSpc>
                <a:spcPct val="155000"/>
              </a:lnSpc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Конструктивна сумісність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узгодженість конструктивних елементів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інтерфейсу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механічного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контакту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з’єднань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механічної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заміни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схемних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елементів,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блоків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 пристроїв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12750" marR="342900" indent="0" algn="just">
              <a:lnSpc>
                <a:spcPct val="155000"/>
              </a:lnSpc>
              <a:spcAft>
                <a:spcPts val="0"/>
              </a:spcAft>
              <a:buNone/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Умови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конструктивної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сумісності</a:t>
            </a:r>
            <a:r>
              <a:rPr lang="uk-UA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визначають</a:t>
            </a:r>
            <a:r>
              <a:rPr lang="uk-UA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типи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з’єднувальних елементів, конструкцію плати, каркаса, стояка,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конструкції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кабельного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з’єднання.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18165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9728"/>
            <a:ext cx="10515600" cy="6748272"/>
          </a:xfrm>
        </p:spPr>
        <p:txBody>
          <a:bodyPr>
            <a:normAutofit fontScale="70000" lnSpcReduction="20000"/>
          </a:bodyPr>
          <a:lstStyle/>
          <a:p>
            <a:pPr marL="457200" lvl="1" indent="0">
              <a:spcAft>
                <a:spcPts val="0"/>
              </a:spcAft>
              <a:buSzPts val="1500"/>
              <a:buNone/>
              <a:tabLst>
                <a:tab pos="1301750" algn="l"/>
              </a:tabLst>
            </a:pPr>
            <a:r>
              <a:rPr lang="uk-UA" sz="3400" b="1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Загальна</a:t>
            </a:r>
            <a:r>
              <a:rPr lang="uk-UA" sz="3400" b="1" spc="-6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характеристика</a:t>
            </a:r>
            <a:r>
              <a:rPr lang="uk-UA" sz="3400" b="1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400" b="1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рівнів</a:t>
            </a:r>
            <a:r>
              <a:rPr lang="uk-UA" sz="3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3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13385" marR="387985" indent="0" algn="just">
              <a:lnSpc>
                <a:spcPct val="155000"/>
              </a:lnSpc>
              <a:spcBef>
                <a:spcPts val="1380"/>
              </a:spcBef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Архітектура взаємозв’язку відкритих систем передбачає сім рівнів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з’єднання.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13385" marR="342265" indent="508000" algn="just">
              <a:lnSpc>
                <a:spcPct val="155000"/>
              </a:lnSpc>
              <a:spcBef>
                <a:spcPts val="25"/>
              </a:spcBef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Фізичний рівень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забезпечує механічні, електричні, функціональні 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процедурні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засоби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встановлення,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підтримання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роз’єднання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з’єднувачів. Його функції і характеристики визначаються типом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використовуваного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 середовища (фізичного матеріалу, яким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проходять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інформаційні</a:t>
            </a:r>
            <a:r>
              <a:rPr lang="uk-UA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сигнали).</a:t>
            </a:r>
            <a:r>
              <a:rPr lang="uk-UA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кожного</a:t>
            </a:r>
            <a:r>
              <a:rPr lang="uk-UA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</a:t>
            </a:r>
            <a:r>
              <a:rPr lang="uk-UA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середовища</a:t>
            </a:r>
            <a:r>
              <a:rPr lang="uk-UA" spc="6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6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цьому</a:t>
            </a:r>
            <a:r>
              <a:rPr lang="uk-UA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рівні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визначені</a:t>
            </a:r>
            <a:r>
              <a:rPr lang="uk-UA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відповідні</a:t>
            </a:r>
            <a:r>
              <a:rPr lang="uk-UA" spc="1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протокол</a:t>
            </a:r>
            <a:r>
              <a:rPr lang="uk-UA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інтерфейс</a:t>
            </a:r>
            <a:r>
              <a:rPr lang="uk-UA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uk-UA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суміжним</a:t>
            </a:r>
            <a:r>
              <a:rPr lang="uk-UA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рівнем</a:t>
            </a:r>
            <a:r>
              <a:rPr lang="uk-UA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ланки</a:t>
            </a:r>
            <a:r>
              <a:rPr lang="uk-UA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да</a:t>
            </a:r>
            <a:r>
              <a:rPr lang="uk-UA" spc="-3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них.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13385" marR="342900" indent="508000" algn="just">
              <a:lnSpc>
                <a:spcPct val="155000"/>
              </a:lnSpc>
              <a:spcBef>
                <a:spcPts val="25"/>
              </a:spcBef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Рівень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ланки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даних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вміщує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функціональні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процедурні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засоби</a:t>
            </a:r>
            <a:r>
              <a:rPr lang="uk-UA" spc="-3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передавання</a:t>
            </a:r>
            <a:r>
              <a:rPr lang="uk-UA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uk-UA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компонентами</a:t>
            </a:r>
            <a:r>
              <a:rPr lang="uk-UA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мережного</a:t>
            </a:r>
            <a:r>
              <a:rPr lang="uk-UA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рівня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виконує</a:t>
            </a:r>
            <a:r>
              <a:rPr lang="uk-UA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функції</a:t>
            </a:r>
            <a:r>
              <a:rPr lang="uk-UA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встановлення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підтримання</a:t>
            </a:r>
            <a:r>
              <a:rPr lang="uk-UA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роз’єднання</a:t>
            </a:r>
            <a:r>
              <a:rPr lang="uk-UA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ланки</a:t>
            </a:r>
            <a:r>
              <a:rPr lang="uk-UA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даних</a:t>
            </a:r>
            <a:r>
              <a:rPr lang="uk-UA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загальне</a:t>
            </a:r>
            <a:r>
              <a:rPr lang="uk-UA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r>
              <a:rPr lang="uk-UA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ланкою</a:t>
            </a:r>
            <a:r>
              <a:rPr lang="uk-UA" spc="1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даних.</a:t>
            </a:r>
            <a:r>
              <a:rPr lang="uk-UA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Протоколи</a:t>
            </a:r>
            <a:r>
              <a:rPr lang="uk-UA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uk-UA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цього</a:t>
            </a:r>
            <a:r>
              <a:rPr lang="uk-UA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рівня</a:t>
            </a:r>
            <a:r>
              <a:rPr lang="uk-UA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суттєво</a:t>
            </a:r>
            <a:r>
              <a:rPr lang="uk-UA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залежать</a:t>
            </a:r>
            <a:r>
              <a:rPr lang="uk-UA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фізичних</a:t>
            </a:r>
            <a:r>
              <a:rPr lang="uk-UA" spc="28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засобів</a:t>
            </a:r>
            <a:r>
              <a:rPr lang="uk-UA" spc="2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передавання</a:t>
            </a:r>
            <a:r>
              <a:rPr lang="uk-UA" spc="2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даних.</a:t>
            </a:r>
            <a:r>
              <a:rPr lang="uk-UA" spc="2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2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забезпечення</a:t>
            </a:r>
            <a:r>
              <a:rPr lang="uk-UA" spc="2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ефективного</a:t>
            </a:r>
            <a:r>
              <a:rPr lang="uk-UA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uk-UA" spc="8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uk-UA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засобів</a:t>
            </a:r>
            <a:r>
              <a:rPr lang="uk-UA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передавання</a:t>
            </a:r>
            <a:r>
              <a:rPr lang="uk-UA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даних</a:t>
            </a:r>
            <a:r>
              <a:rPr lang="uk-UA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uk-UA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uk-UA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бути</a:t>
            </a:r>
            <a:r>
              <a:rPr lang="uk-UA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потрібно</a:t>
            </a:r>
            <a:r>
              <a:rPr lang="uk-UA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декілька</a:t>
            </a:r>
            <a:r>
              <a:rPr lang="uk-UA" spc="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протоколів,</a:t>
            </a:r>
            <a:r>
              <a:rPr lang="uk-UA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uk-UA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орієнтовані</a:t>
            </a:r>
            <a:r>
              <a:rPr lang="uk-UA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конкретні</a:t>
            </a:r>
            <a:r>
              <a:rPr lang="uk-UA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особливості</a:t>
            </a:r>
            <a:r>
              <a:rPr lang="uk-UA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цих</a:t>
            </a:r>
            <a:r>
              <a:rPr lang="uk-UA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засобів.</a:t>
            </a:r>
            <a:r>
              <a:rPr lang="uk-UA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Рівень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ланки</a:t>
            </a:r>
            <a:r>
              <a:rPr lang="uk-UA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даних</a:t>
            </a:r>
            <a:r>
              <a:rPr lang="uk-UA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участю</a:t>
            </a:r>
            <a:r>
              <a:rPr lang="uk-UA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фізичного</a:t>
            </a:r>
            <a:r>
              <a:rPr lang="uk-UA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рівня</a:t>
            </a:r>
            <a:r>
              <a:rPr lang="uk-UA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надає</a:t>
            </a:r>
            <a:r>
              <a:rPr lang="uk-UA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послуги</a:t>
            </a:r>
            <a:r>
              <a:rPr lang="uk-UA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розташованому</a:t>
            </a:r>
            <a:r>
              <a:rPr lang="uk-UA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вище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мережному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рівню.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43101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9993" t="21368" r="29364" b="3822"/>
          <a:stretch/>
        </p:blipFill>
        <p:spPr>
          <a:xfrm>
            <a:off x="548640" y="0"/>
            <a:ext cx="9265920" cy="672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0436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1385</Words>
  <Application>Microsoft Office PowerPoint</Application>
  <PresentationFormat>Широкоэкранный</PresentationFormat>
  <Paragraphs>126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14</cp:revision>
  <dcterms:created xsi:type="dcterms:W3CDTF">2022-04-09T12:58:08Z</dcterms:created>
  <dcterms:modified xsi:type="dcterms:W3CDTF">2022-04-11T08:28:51Z</dcterms:modified>
</cp:coreProperties>
</file>