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56"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022170F-8934-476C-A74C-342BE1D13145}" type="datetimeFigureOut">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206689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22170F-8934-476C-A74C-342BE1D13145}" type="datetimeFigureOut">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12251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22170F-8934-476C-A74C-342BE1D13145}" type="datetimeFigureOut">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249174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022170F-8934-476C-A74C-342BE1D13145}" type="datetimeFigureOut">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287311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022170F-8934-476C-A74C-342BE1D13145}" type="datetimeFigureOut">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641989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022170F-8934-476C-A74C-342BE1D13145}" type="datetimeFigureOut">
              <a:rPr lang="ru-RU" smtClean="0"/>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259146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022170F-8934-476C-A74C-342BE1D13145}" type="datetimeFigureOut">
              <a:rPr lang="ru-RU" smtClean="0"/>
              <a:t>19.10.2023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215598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22170F-8934-476C-A74C-342BE1D13145}" type="datetimeFigureOut">
              <a:rPr lang="ru-RU" smtClean="0"/>
              <a:t>19.10.2023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7413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22170F-8934-476C-A74C-342BE1D13145}" type="datetimeFigureOut">
              <a:rPr lang="ru-RU" smtClean="0"/>
              <a:t>19.10.2023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45068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022170F-8934-476C-A74C-342BE1D13145}" type="datetimeFigureOut">
              <a:rPr lang="ru-RU" smtClean="0"/>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416943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022170F-8934-476C-A74C-342BE1D13145}" type="datetimeFigureOut">
              <a:rPr lang="ru-RU" smtClean="0"/>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BEA930-AF59-431E-BABA-E20278C3D250}" type="slidenum">
              <a:rPr lang="ru-RU" smtClean="0"/>
              <a:t>‹#›</a:t>
            </a:fld>
            <a:endParaRPr lang="ru-RU"/>
          </a:p>
        </p:txBody>
      </p:sp>
    </p:spTree>
    <p:extLst>
      <p:ext uri="{BB962C8B-B14F-4D97-AF65-F5344CB8AC3E}">
        <p14:creationId xmlns:p14="http://schemas.microsoft.com/office/powerpoint/2010/main" val="1142607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22170F-8934-476C-A74C-342BE1D13145}" type="datetimeFigureOut">
              <a:rPr lang="ru-RU" smtClean="0"/>
              <a:t>19.10.2023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EA930-AF59-431E-BABA-E20278C3D250}" type="slidenum">
              <a:rPr lang="ru-RU" smtClean="0"/>
              <a:t>‹#›</a:t>
            </a:fld>
            <a:endParaRPr lang="ru-RU"/>
          </a:p>
        </p:txBody>
      </p:sp>
    </p:spTree>
    <p:extLst>
      <p:ext uri="{BB962C8B-B14F-4D97-AF65-F5344CB8AC3E}">
        <p14:creationId xmlns:p14="http://schemas.microsoft.com/office/powerpoint/2010/main" val="68429627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45769" y="367103"/>
            <a:ext cx="9144000" cy="573024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dirty="0" smtClean="0">
                <a:latin typeface="Times New Roman" panose="02020603050405020304" pitchFamily="18" charset="0"/>
                <a:cs typeface="Times New Roman" panose="02020603050405020304" pitchFamily="18" charset="0"/>
              </a:rPr>
              <a:t>Лекція № 6.</a:t>
            </a:r>
          </a:p>
          <a:p>
            <a:r>
              <a:rPr lang="uk-UA"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Пасивні і активні фільтри вищих гармонік </a:t>
            </a: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ПЛАН</a:t>
            </a:r>
          </a:p>
          <a:p>
            <a:pPr algn="l"/>
            <a:r>
              <a:rPr lang="uk-UA" dirty="0" smtClean="0">
                <a:latin typeface="Times New Roman" panose="02020603050405020304" pitchFamily="18" charset="0"/>
                <a:cs typeface="Times New Roman" panose="02020603050405020304" pitchFamily="18" charset="0"/>
              </a:rPr>
              <a:t>1. Вплив перетворювачів на параметри якості електроенергії мереж</a:t>
            </a:r>
          </a:p>
          <a:p>
            <a:pPr algn="l"/>
            <a:r>
              <a:rPr lang="uk-UA" dirty="0" smtClean="0">
                <a:latin typeface="Times New Roman" panose="02020603050405020304" pitchFamily="18" charset="0"/>
                <a:cs typeface="Times New Roman" panose="02020603050405020304" pitchFamily="18" charset="0"/>
              </a:rPr>
              <a:t>2. Пасивні фільтри</a:t>
            </a:r>
          </a:p>
          <a:p>
            <a:pPr algn="l"/>
            <a:r>
              <a:rPr lang="uk-UA" dirty="0" smtClean="0">
                <a:latin typeface="Times New Roman" panose="02020603050405020304" pitchFamily="18" charset="0"/>
                <a:cs typeface="Times New Roman" panose="02020603050405020304" pitchFamily="18" charset="0"/>
              </a:rPr>
              <a:t>3. Активні фільтри вищих гармонік</a:t>
            </a:r>
          </a:p>
          <a:p>
            <a:pPr algn="l"/>
            <a:r>
              <a:rPr lang="uk-UA" dirty="0" smtClean="0">
                <a:latin typeface="Times New Roman" panose="02020603050405020304" pitchFamily="18" charset="0"/>
                <a:cs typeface="Times New Roman" panose="02020603050405020304" pitchFamily="18" charset="0"/>
              </a:rPr>
              <a:t>4. Розрахунок елементів АФ </a:t>
            </a:r>
          </a:p>
          <a:p>
            <a:pPr algn="l"/>
            <a:r>
              <a:rPr lang="uk-UA" dirty="0" smtClean="0">
                <a:latin typeface="Times New Roman" panose="02020603050405020304" pitchFamily="18" charset="0"/>
                <a:cs typeface="Times New Roman" panose="02020603050405020304" pitchFamily="18" charset="0"/>
              </a:rPr>
              <a:t>5.Гібридні фільтри</a:t>
            </a:r>
          </a:p>
          <a:p>
            <a:pPr algn="l"/>
            <a:r>
              <a:rPr lang="uk-UA" dirty="0" smtClean="0">
                <a:latin typeface="Times New Roman" panose="02020603050405020304" pitchFamily="18" charset="0"/>
                <a:cs typeface="Times New Roman" panose="02020603050405020304" pitchFamily="18" charset="0"/>
              </a:rPr>
              <a:t>Запитання</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31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3464" y="362584"/>
            <a:ext cx="10964174" cy="5904104"/>
          </a:xfrm>
        </p:spPr>
        <p:txBody>
          <a:bodyPr>
            <a:normAutofit lnSpcReduction="10000"/>
          </a:bodyPr>
          <a:lstStyle/>
          <a:p>
            <a:pPr marL="0" indent="0" algn="just">
              <a:lnSpc>
                <a:spcPct val="150000"/>
              </a:lnSpc>
              <a:buNone/>
            </a:pPr>
            <a:r>
              <a:rPr lang="uk-UA" dirty="0" smtClean="0">
                <a:latin typeface="Times New Roman" panose="02020603050405020304" pitchFamily="18" charset="0"/>
                <a:cs typeface="Times New Roman" panose="02020603050405020304" pitchFamily="18" charset="0"/>
              </a:rPr>
              <a:t>Як видно з рис., АФ придушують всі гармоніки одночасно, тому на відміну від багатосекційних ПФ мають менші габарити. АФ також використовують як компенсатори реактивної потужності, регулятори напруги. </a:t>
            </a:r>
          </a:p>
          <a:p>
            <a:pPr marL="0" indent="0" algn="just">
              <a:lnSpc>
                <a:spcPct val="150000"/>
              </a:lnSpc>
              <a:buNone/>
            </a:pPr>
            <a:r>
              <a:rPr lang="uk-UA" dirty="0" smtClean="0">
                <a:latin typeface="Times New Roman" panose="02020603050405020304" pitchFamily="18" charset="0"/>
                <a:cs typeface="Times New Roman" panose="02020603050405020304" pitchFamily="18" charset="0"/>
              </a:rPr>
              <a:t>Основні принципи роботи АФ були розроблені в 70-ті роки ХХ сторіччя. Однак застосовувати АФ на практиці почали наприкінці 90-х років, що пов’язано з вдосконаленням технології виробництва потужних напівпровідникових ключових та вентильних елементів (зменшення втрат в ключах в статичному і динамічному режимах).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63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33984" y="195119"/>
            <a:ext cx="10468385" cy="2368423"/>
          </a:xfrm>
        </p:spPr>
        <p:txBody>
          <a:bodyPr>
            <a:normAutofit fontScale="77500" lnSpcReduction="20000"/>
          </a:bodyPr>
          <a:lstStyle/>
          <a:p>
            <a:pPr marL="0" indent="0" algn="just">
              <a:lnSpc>
                <a:spcPct val="120000"/>
              </a:lnSpc>
              <a:buNone/>
            </a:pPr>
            <a:r>
              <a:rPr lang="uk-UA" dirty="0" smtClean="0">
                <a:latin typeface="Times New Roman" panose="02020603050405020304" pitchFamily="18" charset="0"/>
                <a:cs typeface="Times New Roman" panose="02020603050405020304" pitchFamily="18" charset="0"/>
              </a:rPr>
              <a:t>АФ можливо під’єднувати паралельно або послідовно з навантаженням. У першому випадку їх розглядають, як кероване джерело струму, в другому – як кероване джерело напруги, рис. 6.4. Паралельний АФ використовують для зниження рівня вищих гармонік струму, спричинених нелінійними споживачами. Послідовний АФ – крім основної функції, можливо використовувати для регулювання амплітуди основної гармоніки, а також для усунення несиметрії напруг.</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20671" t="38791" r="24325" b="26542"/>
          <a:stretch/>
        </p:blipFill>
        <p:spPr>
          <a:xfrm>
            <a:off x="633984" y="2563542"/>
            <a:ext cx="10675246" cy="3791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090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5741" t="19406" r="23692" b="23436"/>
          <a:stretch/>
        </p:blipFill>
        <p:spPr>
          <a:xfrm>
            <a:off x="1048627" y="253270"/>
            <a:ext cx="10200218" cy="63144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4637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2090" y="385084"/>
            <a:ext cx="10895161" cy="5774627"/>
          </a:xfrm>
        </p:spPr>
        <p:txBody>
          <a:bodyPr>
            <a:normAutofit/>
          </a:bodyPr>
          <a:lstStyle/>
          <a:p>
            <a:pPr marL="0" indent="0" algn="just">
              <a:buNone/>
            </a:pPr>
            <a:r>
              <a:rPr lang="ru-RU" b="1" dirty="0" smtClean="0"/>
              <a:t>3</a:t>
            </a:r>
            <a:r>
              <a:rPr lang="uk-UA" b="1" dirty="0" smtClean="0">
                <a:latin typeface="Times New Roman" panose="02020603050405020304" pitchFamily="18" charset="0"/>
                <a:cs typeface="Times New Roman" panose="02020603050405020304" pitchFamily="18" charset="0"/>
              </a:rPr>
              <a:t>. Методи керування АФ</a:t>
            </a:r>
          </a:p>
          <a:p>
            <a:pPr marL="0" indent="0" algn="just">
              <a:lnSpc>
                <a:spcPct val="100000"/>
              </a:lnSpc>
              <a:buNone/>
            </a:pPr>
            <a:r>
              <a:rPr lang="uk-UA" dirty="0" smtClean="0">
                <a:latin typeface="Times New Roman" panose="02020603050405020304" pitchFamily="18" charset="0"/>
                <a:cs typeface="Times New Roman" panose="02020603050405020304" pitchFamily="18" charset="0"/>
              </a:rPr>
              <a:t> Теорія миттєвої потужності </a:t>
            </a:r>
          </a:p>
          <a:p>
            <a:pPr marL="0" indent="0" algn="just">
              <a:lnSpc>
                <a:spcPct val="100000"/>
              </a:lnSpc>
              <a:buNone/>
            </a:pPr>
            <a:r>
              <a:rPr lang="uk-UA" dirty="0" smtClean="0">
                <a:latin typeface="Times New Roman" panose="02020603050405020304" pitchFamily="18" charset="0"/>
                <a:cs typeface="Times New Roman" panose="02020603050405020304" pitchFamily="18" charset="0"/>
              </a:rPr>
              <a:t>Якість роботи АФ залежить від методу формування задавальної дії на силову частину фільтра. Методи керування АФ розділяють на дві групи: часові і частотні. Апаратна реалізація часових методів є простішою у порівнянні з частотними, оскільки не потребує великого обсягу обчислень у реальному часі. Для більшості методів керування у часовій області використовують перетворення трифазної системи векторів A-B-C (струмів і напруг навантаження) у лінійно-незалежну систему α-β-0, яка нерухома у просторі. Вектори струму і напруги навантаження обертаються в цій системі з частотою мережі і у будь-який час можуть бути розраховані за своїми проекціями.</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4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7868" y="347587"/>
            <a:ext cx="1990344" cy="5035296"/>
          </a:xfrm>
        </p:spPr>
        <p:txBody>
          <a:bodyPr>
            <a:normAutofit/>
          </a:bodyPr>
          <a:lstStyle/>
          <a:p>
            <a:pPr marL="0" indent="0">
              <a:buNone/>
            </a:pPr>
            <a:r>
              <a:rPr lang="uk-UA" dirty="0" smtClean="0">
                <a:latin typeface="Times New Roman" panose="02020603050405020304" pitchFamily="18" charset="0"/>
                <a:cs typeface="Times New Roman" panose="02020603050405020304" pitchFamily="18" charset="0"/>
              </a:rPr>
              <a:t>Перетворення з однієї системи координат у іншу отримало назву перетворення Кларка</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23856" t="18458" r="26293" b="6709"/>
          <a:stretch/>
        </p:blipFill>
        <p:spPr>
          <a:xfrm>
            <a:off x="2561124" y="226819"/>
            <a:ext cx="8489313" cy="6482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220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4639" t="23049" r="24637" b="44730"/>
          <a:stretch/>
        </p:blipFill>
        <p:spPr>
          <a:xfrm>
            <a:off x="931998" y="219685"/>
            <a:ext cx="9385194" cy="3051979"/>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rotWithShape="1">
          <a:blip r:embed="rId3"/>
          <a:srcRect l="25168" t="24291" r="24231" b="38876"/>
          <a:stretch/>
        </p:blipFill>
        <p:spPr>
          <a:xfrm>
            <a:off x="931998" y="3271664"/>
            <a:ext cx="9385194" cy="3467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573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9947" y="197719"/>
            <a:ext cx="11222965" cy="5884355"/>
          </a:xfrm>
        </p:spPr>
        <p:txBody>
          <a:bodyPr>
            <a:normAutofit fontScale="77500" lnSpcReduction="20000"/>
          </a:bodyPr>
          <a:lstStyle/>
          <a:p>
            <a:pPr marL="0" indent="0">
              <a:lnSpc>
                <a:spcPct val="120000"/>
              </a:lnSpc>
              <a:buNone/>
            </a:pPr>
            <a:r>
              <a:rPr lang="uk-UA" b="1" dirty="0" smtClean="0">
                <a:latin typeface="Times New Roman" panose="02020603050405020304" pitchFamily="18" charset="0"/>
                <a:cs typeface="Times New Roman" panose="02020603050405020304" pitchFamily="18" charset="0"/>
              </a:rPr>
              <a:t>5. Гібридні фільтри</a:t>
            </a:r>
          </a:p>
          <a:p>
            <a:pPr marL="0" indent="0" algn="just">
              <a:lnSpc>
                <a:spcPct val="120000"/>
              </a:lnSpc>
              <a:buNone/>
            </a:pPr>
            <a:r>
              <a:rPr lang="uk-UA" dirty="0" smtClean="0">
                <a:latin typeface="Times New Roman" panose="02020603050405020304" pitchFamily="18" charset="0"/>
                <a:cs typeface="Times New Roman" panose="02020603050405020304" pitchFamily="18" charset="0"/>
              </a:rPr>
              <a:t> АФ, внаслідок високої вартості, використовують для систем електропостачання невеликої потужності. Для зменшення вартості АФ застосовують комбіновані системи до яких входить малопотужний АФ і 64 багатосекційний ПФ. </a:t>
            </a:r>
          </a:p>
          <a:p>
            <a:pPr marL="0" indent="0" algn="just">
              <a:lnSpc>
                <a:spcPct val="120000"/>
              </a:lnSpc>
              <a:buNone/>
            </a:pPr>
            <a:r>
              <a:rPr lang="uk-UA" dirty="0" smtClean="0">
                <a:latin typeface="Times New Roman" panose="02020603050405020304" pitchFamily="18" charset="0"/>
                <a:cs typeface="Times New Roman" panose="02020603050405020304" pitchFamily="18" charset="0"/>
              </a:rPr>
              <a:t>Недолік ПФ – неможливість регулювання параметрів за умови зміни режиму роботи споживачів усунуто у гібридних фільтрах (ГФ) встановленням активного АФ. Тоді потужність активної частини гібридної схеми знижується на порядок у порівнянні з АФ, збільшується стійкість пасивної частини схеми у динамічних режимах, що дозволяє збільшити добротність ПФ і відповідно зменшити втрати. </a:t>
            </a:r>
          </a:p>
          <a:p>
            <a:pPr marL="0" indent="0" algn="just">
              <a:lnSpc>
                <a:spcPct val="120000"/>
              </a:lnSpc>
              <a:buNone/>
            </a:pPr>
            <a:r>
              <a:rPr lang="uk-UA" dirty="0" smtClean="0">
                <a:latin typeface="Times New Roman" panose="02020603050405020304" pitchFamily="18" charset="0"/>
                <a:cs typeface="Times New Roman" panose="02020603050405020304" pitchFamily="18" charset="0"/>
              </a:rPr>
              <a:t>Автоматична корекція параметрів ГФ має такі переваги:</a:t>
            </a:r>
          </a:p>
          <a:p>
            <a:pPr marL="0" indent="0" algn="just">
              <a:lnSpc>
                <a:spcPct val="120000"/>
              </a:lnSpc>
              <a:buNone/>
            </a:pPr>
            <a:r>
              <a:rPr lang="uk-UA" dirty="0" smtClean="0">
                <a:latin typeface="Times New Roman" panose="02020603050405020304" pitchFamily="18" charset="0"/>
                <a:cs typeface="Times New Roman" panose="02020603050405020304" pitchFamily="18" charset="0"/>
              </a:rPr>
              <a:t> - корекція частотних характеристик фільтра у статичних режимах роботи мережі; </a:t>
            </a:r>
          </a:p>
          <a:p>
            <a:pPr algn="just">
              <a:lnSpc>
                <a:spcPct val="120000"/>
              </a:lnSpc>
              <a:buFontTx/>
              <a:buChar char="-"/>
            </a:pPr>
            <a:r>
              <a:rPr lang="uk-UA" dirty="0" smtClean="0">
                <a:latin typeface="Times New Roman" panose="02020603050405020304" pitchFamily="18" charset="0"/>
                <a:cs typeface="Times New Roman" panose="02020603050405020304" pitchFamily="18" charset="0"/>
              </a:rPr>
              <a:t>зниження негативного впливу на фільтрувальні властивості девіації частоти мережі і параметрів фільтру;</a:t>
            </a:r>
          </a:p>
          <a:p>
            <a:pPr marL="0" indent="0" algn="just">
              <a:lnSpc>
                <a:spcPct val="120000"/>
              </a:lnSpc>
              <a:buNone/>
            </a:pPr>
            <a:r>
              <a:rPr lang="uk-UA" dirty="0" smtClean="0">
                <a:latin typeface="Times New Roman" panose="02020603050405020304" pitchFamily="18" charset="0"/>
                <a:cs typeface="Times New Roman" panose="02020603050405020304" pitchFamily="18" charset="0"/>
              </a:rPr>
              <a:t> - усунення резонансних явищ на вищих гармоніках струму.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235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24008" t="49947" r="24952" b="8305"/>
          <a:stretch/>
        </p:blipFill>
        <p:spPr>
          <a:xfrm>
            <a:off x="390675" y="379752"/>
            <a:ext cx="11429999" cy="5385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5195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3245" y="203238"/>
            <a:ext cx="10334446" cy="5498592"/>
          </a:xfrm>
        </p:spPr>
        <p:txBody>
          <a:bodyPr>
            <a:normAutofit/>
          </a:bodyPr>
          <a:lstStyle/>
          <a:p>
            <a:pPr marL="0" indent="0">
              <a:buNone/>
            </a:pPr>
            <a:r>
              <a:rPr lang="uk-UA" b="1" dirty="0" smtClean="0">
                <a:latin typeface="Times New Roman" panose="02020603050405020304" pitchFamily="18" charset="0"/>
                <a:cs typeface="Times New Roman" panose="02020603050405020304" pitchFamily="18" charset="0"/>
              </a:rPr>
              <a:t>Основні терміни і визначення </a:t>
            </a:r>
          </a:p>
          <a:p>
            <a:pPr marL="0" indent="0" algn="just">
              <a:lnSpc>
                <a:spcPct val="150000"/>
              </a:lnSpc>
              <a:buNone/>
            </a:pPr>
            <a:r>
              <a:rPr lang="uk-UA" b="1" dirty="0" smtClean="0">
                <a:latin typeface="Times New Roman" panose="02020603050405020304" pitchFamily="18" charset="0"/>
                <a:cs typeface="Times New Roman" panose="02020603050405020304" pitchFamily="18" charset="0"/>
              </a:rPr>
              <a:t>Пасивний фільтр</a:t>
            </a:r>
            <a:r>
              <a:rPr lang="uk-UA" dirty="0" smtClean="0">
                <a:latin typeface="Times New Roman" panose="02020603050405020304" pitchFamily="18" charset="0"/>
                <a:cs typeface="Times New Roman" panose="02020603050405020304" pitchFamily="18" charset="0"/>
              </a:rPr>
              <a:t> – електронний фільтр, який складено лише з пасивних елементів (реактивних і/або резистивних приладів). Для роботи пасивних фільтрів не потрібно зовнішнього джерела енергії. </a:t>
            </a:r>
          </a:p>
          <a:p>
            <a:pPr marL="0" indent="0" algn="just">
              <a:lnSpc>
                <a:spcPct val="150000"/>
              </a:lnSpc>
              <a:buNone/>
            </a:pPr>
            <a:r>
              <a:rPr lang="uk-UA" b="1" dirty="0" smtClean="0">
                <a:latin typeface="Times New Roman" panose="02020603050405020304" pitchFamily="18" charset="0"/>
                <a:cs typeface="Times New Roman" panose="02020603050405020304" pitchFamily="18" charset="0"/>
              </a:rPr>
              <a:t>Активний фільтр </a:t>
            </a:r>
            <a:r>
              <a:rPr lang="uk-UA" dirty="0" smtClean="0">
                <a:latin typeface="Times New Roman" panose="02020603050405020304" pitchFamily="18" charset="0"/>
                <a:cs typeface="Times New Roman" panose="02020603050405020304" pitchFamily="18" charset="0"/>
              </a:rPr>
              <a:t>– один з типів аналогових фільтрів, який містить активні елементи (керовані ключі, вентилі, операційні підсилювачі) і/або зовнішні джерела енергії</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5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4836" y="250627"/>
            <a:ext cx="10990053" cy="6217920"/>
          </a:xfrm>
        </p:spPr>
        <p:txBody>
          <a:bodyPr>
            <a:normAutofit fontScale="92500"/>
          </a:bodyPr>
          <a:lstStyle/>
          <a:p>
            <a:pPr marL="0" indent="0" algn="just">
              <a:lnSpc>
                <a:spcPct val="150000"/>
              </a:lnSpc>
              <a:buNone/>
            </a:pPr>
            <a:r>
              <a:rPr lang="ru-RU" b="1" dirty="0" smtClean="0"/>
              <a:t>1</a:t>
            </a:r>
            <a:r>
              <a:rPr lang="uk-UA" b="1" dirty="0" smtClean="0">
                <a:latin typeface="Times New Roman" panose="02020603050405020304" pitchFamily="18" charset="0"/>
                <a:cs typeface="Times New Roman" panose="02020603050405020304" pitchFamily="18" charset="0"/>
              </a:rPr>
              <a:t>. Вплив перетворювачів на параметри якості електроенергії мережі </a:t>
            </a:r>
          </a:p>
          <a:p>
            <a:pPr marL="0" indent="0" algn="just">
              <a:lnSpc>
                <a:spcPct val="150000"/>
              </a:lnSpc>
              <a:buNone/>
            </a:pPr>
            <a:r>
              <a:rPr lang="uk-UA" dirty="0" smtClean="0">
                <a:latin typeface="Times New Roman" panose="02020603050405020304" pitchFamily="18" charset="0"/>
                <a:cs typeface="Times New Roman" panose="02020603050405020304" pitchFamily="18" charset="0"/>
              </a:rPr>
              <a:t>Більшість перетворювачів параметрів електричної енергії містять ланку постійного струму, тому на їх вході встановлюють випрямляч з фільтром, що є нелінійним навантаженням. Без вживання спеціальних заходів у спектрі вхідного струму таких перетворювачів присутні непарні гармоніки, амплітуда яких співвимірна з амплітудою першої гармоніки. Спектральний склад струму залежить від типу фільтра на виході випрямляча. Для малопотужних однофазних перетворювачів (Р &lt; 100 Вт) значно більшу енергетичну ефективність мають ємнісні фільтри (CU2 &gt;&gt; LI2), що обумовлює часте їх використання.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12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0561" y="401993"/>
            <a:ext cx="10574547" cy="5628323"/>
          </a:xfrm>
        </p:spPr>
        <p:txBody>
          <a:bodyPr>
            <a:normAutofit lnSpcReduction="10000"/>
          </a:bodyPr>
          <a:lstStyle/>
          <a:p>
            <a:pPr marL="0" indent="0" algn="just">
              <a:lnSpc>
                <a:spcPct val="150000"/>
              </a:lnSpc>
              <a:buNone/>
            </a:pPr>
            <a:r>
              <a:rPr lang="uk-UA" dirty="0" smtClean="0">
                <a:latin typeface="Times New Roman" panose="02020603050405020304" pitchFamily="18" charset="0"/>
                <a:cs typeface="Times New Roman" panose="02020603050405020304" pitchFamily="18" charset="0"/>
              </a:rPr>
              <a:t>Як відомо, вхідний струм випрямляча з ємнісним навантаженням має імпульсну форму. Спектр струму містить непарні гармоніки, амплітуда яких залежно від номеру гармоніки зменшується повільно. Наприклад амплітуда третьої гармоніки становить 70-90 % від першої, п’ятої – 60-80%. За умови використання ємнісного фільтру коефіцієнт потужності перетворювача є на рівні χ = 0,3..0,4, що свідчить про негативний вплив на мережу і нераціональне використання енергії мережі більшістю малопотужних перетворювачів електричної енергії.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20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1925" y="377954"/>
            <a:ext cx="11291977" cy="5799011"/>
          </a:xfrm>
        </p:spPr>
        <p:txBody>
          <a:bodyPr>
            <a:normAutofit fontScale="92500" lnSpcReduction="10000"/>
          </a:bodyPr>
          <a:lstStyle/>
          <a:p>
            <a:pPr marL="0" indent="0" algn="just">
              <a:lnSpc>
                <a:spcPct val="110000"/>
              </a:lnSpc>
              <a:buNone/>
            </a:pPr>
            <a:r>
              <a:rPr lang="uk-UA" dirty="0" smtClean="0">
                <a:latin typeface="Times New Roman" panose="02020603050405020304" pitchFamily="18" charset="0"/>
                <a:cs typeface="Times New Roman" panose="02020603050405020304" pitchFamily="18" charset="0"/>
              </a:rPr>
              <a:t>Індуктивні, індуктивно-ємнісні фільтри доцільно використовувати для трифазних перетворювачів середньої і великої потужності. Якщо індуктивний опір фільтра значно більший опору навантаження </a:t>
            </a:r>
            <a:r>
              <a:rPr lang="uk-UA" dirty="0" err="1" smtClean="0">
                <a:latin typeface="Times New Roman" panose="02020603050405020304" pitchFamily="18" charset="0"/>
                <a:cs typeface="Times New Roman" panose="02020603050405020304" pitchFamily="18" charset="0"/>
              </a:rPr>
              <a:t>ωL</a:t>
            </a:r>
            <a:r>
              <a:rPr lang="uk-UA" dirty="0" smtClean="0">
                <a:latin typeface="Times New Roman" panose="02020603050405020304" pitchFamily="18" charset="0"/>
                <a:cs typeface="Times New Roman" panose="02020603050405020304" pitchFamily="18" charset="0"/>
              </a:rPr>
              <a:t> &gt;&gt; R, вхідний струм перетворювача має прямокутну форму. Амплітуду вищих гармонік струму прямокутної форми розраховують за формулою I(n) = I(1)/n, де І(1) – амплітуда першої гармоніки, n – номер гармоніки. Коефіцієнт потужності таких перетворювачів складає χ = 0,6..0,8. З порівняння коефіцієнту потужності перетворювачів з ємнісним і індуктивним фільтром можна зробити висновок, що використання перетворювачів з індуктивним фільтром має менший негативний вплив на мережу. Для зменшення негативного впливу на мережу доцільно використовувати трифазні випрямлячі, які мають значно вищий коефіцієнт потужності. Наприклад перетворювач з трифазною мостовою схемою та індуктивним фільтром має коефіцієнт потужності складає χ ≈ 0.95.</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7166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2919" t="18959" r="25450" b="38875"/>
          <a:stretch/>
        </p:blipFill>
        <p:spPr>
          <a:xfrm>
            <a:off x="933264" y="2634047"/>
            <a:ext cx="9366676" cy="4118680"/>
          </a:xfrm>
          <a:prstGeom prst="rect">
            <a:avLst/>
          </a:prstGeom>
          <a:ln>
            <a:noFill/>
          </a:ln>
          <a:effectLst>
            <a:outerShdw blurRad="292100" dist="139700" dir="2700000" algn="tl" rotWithShape="0">
              <a:srgbClr val="333333">
                <a:alpha val="65000"/>
              </a:srgbClr>
            </a:outerShdw>
          </a:effectLst>
        </p:spPr>
      </p:pic>
      <p:sp>
        <p:nvSpPr>
          <p:cNvPr id="3" name="Объект 2"/>
          <p:cNvSpPr>
            <a:spLocks noGrp="1"/>
          </p:cNvSpPr>
          <p:nvPr>
            <p:ph idx="1"/>
          </p:nvPr>
        </p:nvSpPr>
        <p:spPr>
          <a:xfrm>
            <a:off x="838199" y="252859"/>
            <a:ext cx="10358887" cy="2563495"/>
          </a:xfrm>
        </p:spPr>
        <p:txBody>
          <a:bodyPr>
            <a:normAutofit fontScale="85000" lnSpcReduction="10000"/>
          </a:bodyPr>
          <a:lstStyle/>
          <a:p>
            <a:pPr marL="0" indent="0" algn="just">
              <a:lnSpc>
                <a:spcPct val="110000"/>
              </a:lnSpc>
              <a:buNone/>
            </a:pPr>
            <a:r>
              <a:rPr lang="uk-UA" dirty="0" smtClean="0">
                <a:latin typeface="Times New Roman" panose="02020603050405020304" pitchFamily="18" charset="0"/>
                <a:cs typeface="Times New Roman" panose="02020603050405020304" pitchFamily="18" charset="0"/>
              </a:rPr>
              <a:t>Додатковими джерелами вищих гармонік струму можуть бути трансформатори, якщо вони працюють із завищеним значенням магнітної індукції, що призводить до його насичення у кінці кожного пів періода напруги мережі і відповідного зростання вхідного струму, рис. 6.1. Іншими джерелами вищих гармонік струму є двигуни змінного струму, електронні баласти люмінесцентних ламп, сталеплавильні печі тощо.</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0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7240" y="137722"/>
            <a:ext cx="10316329" cy="4351338"/>
          </a:xfrm>
        </p:spPr>
        <p:txBody>
          <a:bodyPr/>
          <a:lstStyle/>
          <a:p>
            <a:pPr marL="0" indent="0" algn="just">
              <a:lnSpc>
                <a:spcPct val="100000"/>
              </a:lnSpc>
              <a:buNone/>
            </a:pPr>
            <a:r>
              <a:rPr lang="uk-UA" b="1" dirty="0" smtClean="0">
                <a:latin typeface="Times New Roman" panose="02020603050405020304" pitchFamily="18" charset="0"/>
                <a:cs typeface="Times New Roman" panose="02020603050405020304" pitchFamily="18" charset="0"/>
              </a:rPr>
              <a:t>2. Пасивні фільтри </a:t>
            </a:r>
          </a:p>
          <a:p>
            <a:pPr marL="0" indent="0" algn="just">
              <a:lnSpc>
                <a:spcPct val="100000"/>
              </a:lnSpc>
              <a:buNone/>
            </a:pPr>
            <a:r>
              <a:rPr lang="uk-UA" dirty="0" smtClean="0">
                <a:latin typeface="Times New Roman" panose="02020603050405020304" pitchFamily="18" charset="0"/>
                <a:cs typeface="Times New Roman" panose="02020603050405020304" pitchFamily="18" charset="0"/>
              </a:rPr>
              <a:t>Найпростішим способом придушення вищих гармонік є застосування пасивних LC фільтрів (ПФ), резонансну частоту яких налаштовано на певну гармоніку. Їх можливо встановлювати окремо в кожну фазу відносно нульового провідника або між фазами мережі, рис. 6.2. </a:t>
            </a:r>
            <a:endParaRPr lang="uk-UA"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29198" t="34791" r="26761" b="39375"/>
          <a:stretch/>
        </p:blipFill>
        <p:spPr>
          <a:xfrm>
            <a:off x="1320703" y="3003373"/>
            <a:ext cx="9772866" cy="3346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545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3849" y="256032"/>
            <a:ext cx="10627743" cy="6339840"/>
          </a:xfrm>
        </p:spPr>
        <p:txBody>
          <a:bodyPr>
            <a:noAutofit/>
          </a:bodyPr>
          <a:lstStyle/>
          <a:p>
            <a:pPr marL="0" indent="0" algn="just">
              <a:lnSpc>
                <a:spcPct val="100000"/>
              </a:lnSpc>
              <a:buNone/>
            </a:pPr>
            <a:r>
              <a:rPr lang="uk-UA" sz="1800" dirty="0" smtClean="0">
                <a:latin typeface="Times New Roman" panose="02020603050405020304" pitchFamily="18" charset="0"/>
                <a:cs typeface="Times New Roman" panose="02020603050405020304" pitchFamily="18" charset="0"/>
              </a:rPr>
              <a:t>Для покращення гармонічного складу необхідно придушити декілька перших вищих гармонік для чого використовують багатосекційні фільтри, кожна ланка яких налаштована на відповідну гармоніку. Під час проектування багатосекційних пасивних фільтрів необхідно враховувати такі рекомендації: </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Налаштування. Секції фільтрів необхідно налаштовувати на резонансні частоти, які є нижчими, ніж частоти відповідних гармонік. У цьому випадку протягом експлуатації конденсаторів фільтра, що пов’язано зі зменшенням їх ємності, резонансна частота контуру зростає. </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 Захист. Для захисту від великих значень пускових струмів, що можуть протікати через конденсатор фільтру, послідовно з ними вмикають запобіжники. </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 Вимкнення. Під час режимів, близьких до холостого ходу, для усунення підвищення напруги живлення, пов’язаного зі збільшенням ємнісної реакції фільтру, доцільно передбачити можливість відімкнення частини конденсаторів фільтру. </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 Допуски на реактивні елементи фільтру повинні забезпечувати неможливість виникнення резонансних явищ на вищих гармоніках. </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 Гранично допустиму напругу і силу струму на конденсаторах і дроселях фільтру обирають з урахуванням вищих гармонік напруги і струму. </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 Розташування. Фільтри вищих гармонік доцільно встановлювати безпосередньо біля нелінійного навантаження.</a:t>
            </a:r>
          </a:p>
          <a:p>
            <a:pPr marL="514350" indent="-514350" algn="just">
              <a:lnSpc>
                <a:spcPct val="100000"/>
              </a:lnSpc>
              <a:buAutoNum type="arabicPeriod"/>
            </a:pPr>
            <a:r>
              <a:rPr lang="uk-UA" sz="1800" dirty="0" smtClean="0">
                <a:latin typeface="Times New Roman" panose="02020603050405020304" pitchFamily="18" charset="0"/>
                <a:cs typeface="Times New Roman" panose="02020603050405020304" pitchFamily="18" charset="0"/>
              </a:rPr>
              <a:t> Старіння. З плином часу і під дією несприятливих умов (високі температура і вологість) параметри елементів фільтру можуть значно змінитись, тому необхідно періодично їх вимірювати і за необхідності коректувати</a:t>
            </a: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13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2540" y="133077"/>
            <a:ext cx="10515600" cy="670560"/>
          </a:xfrm>
        </p:spPr>
        <p:txBody>
          <a:bodyPr/>
          <a:lstStyle/>
          <a:p>
            <a:pPr marL="0" indent="0">
              <a:buNone/>
            </a:pPr>
            <a:r>
              <a:rPr lang="ru-RU" sz="2400" b="1" dirty="0">
                <a:latin typeface="Times New Roman" panose="02020603050405020304" pitchFamily="18" charset="0"/>
                <a:cs typeface="Times New Roman" panose="02020603050405020304" pitchFamily="18" charset="0"/>
              </a:rPr>
              <a:t>3.Активні фільтри вищих гармо</a:t>
            </a:r>
            <a:r>
              <a:rPr lang="ru-RU" b="1" dirty="0" smtClean="0">
                <a:latin typeface="Times New Roman" panose="02020603050405020304" pitchFamily="18" charset="0"/>
                <a:cs typeface="Times New Roman" panose="02020603050405020304" pitchFamily="18" charset="0"/>
              </a:rPr>
              <a:t>нік</a:t>
            </a:r>
            <a:endParaRPr lang="ru-RU"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26480" t="33458" r="24138" b="29375"/>
          <a:stretch/>
        </p:blipFill>
        <p:spPr>
          <a:xfrm>
            <a:off x="383520" y="880396"/>
            <a:ext cx="11338698" cy="4648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626971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TotalTime>
  <Words>1123</Words>
  <Application>Microsoft Office PowerPoint</Application>
  <PresentationFormat>Широкоэкранный</PresentationFormat>
  <Paragraphs>43</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ACER</cp:lastModifiedBy>
  <cp:revision>17</cp:revision>
  <dcterms:created xsi:type="dcterms:W3CDTF">2021-11-02T16:19:56Z</dcterms:created>
  <dcterms:modified xsi:type="dcterms:W3CDTF">2023-10-19T11:26:18Z</dcterms:modified>
</cp:coreProperties>
</file>