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8612-B954-40AE-A127-0C3C03C0F74A}" type="datetimeFigureOut">
              <a:rPr lang="uk-UA" smtClean="0"/>
              <a:t>01.05.2022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90A4-90B3-4F40-9B5F-922F587399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905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8612-B954-40AE-A127-0C3C03C0F74A}" type="datetimeFigureOut">
              <a:rPr lang="uk-UA" smtClean="0"/>
              <a:t>01.05.2022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90A4-90B3-4F40-9B5F-922F587399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30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8612-B954-40AE-A127-0C3C03C0F74A}" type="datetimeFigureOut">
              <a:rPr lang="uk-UA" smtClean="0"/>
              <a:t>01.05.2022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90A4-90B3-4F40-9B5F-922F587399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931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8612-B954-40AE-A127-0C3C03C0F74A}" type="datetimeFigureOut">
              <a:rPr lang="uk-UA" smtClean="0"/>
              <a:t>01.05.2022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90A4-90B3-4F40-9B5F-922F587399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948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8612-B954-40AE-A127-0C3C03C0F74A}" type="datetimeFigureOut">
              <a:rPr lang="uk-UA" smtClean="0"/>
              <a:t>01.05.2022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90A4-90B3-4F40-9B5F-922F587399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052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8612-B954-40AE-A127-0C3C03C0F74A}" type="datetimeFigureOut">
              <a:rPr lang="uk-UA" smtClean="0"/>
              <a:t>01.05.2022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90A4-90B3-4F40-9B5F-922F587399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575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8612-B954-40AE-A127-0C3C03C0F74A}" type="datetimeFigureOut">
              <a:rPr lang="uk-UA" smtClean="0"/>
              <a:t>01.05.2022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90A4-90B3-4F40-9B5F-922F587399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810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8612-B954-40AE-A127-0C3C03C0F74A}" type="datetimeFigureOut">
              <a:rPr lang="uk-UA" smtClean="0"/>
              <a:t>01.05.2022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90A4-90B3-4F40-9B5F-922F587399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840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8612-B954-40AE-A127-0C3C03C0F74A}" type="datetimeFigureOut">
              <a:rPr lang="uk-UA" smtClean="0"/>
              <a:t>01.05.2022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90A4-90B3-4F40-9B5F-922F587399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008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8612-B954-40AE-A127-0C3C03C0F74A}" type="datetimeFigureOut">
              <a:rPr lang="uk-UA" smtClean="0"/>
              <a:t>01.05.2022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90A4-90B3-4F40-9B5F-922F587399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822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8612-B954-40AE-A127-0C3C03C0F74A}" type="datetimeFigureOut">
              <a:rPr lang="uk-UA" smtClean="0"/>
              <a:t>01.05.2022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90A4-90B3-4F40-9B5F-922F587399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515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E8612-B954-40AE-A127-0C3C03C0F74A}" type="datetimeFigureOut">
              <a:rPr lang="uk-UA" smtClean="0"/>
              <a:t>01.05.2022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B90A4-90B3-4F40-9B5F-922F587399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039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9456"/>
            <a:ext cx="9144000" cy="5038344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ПРАКТИЧНА 10-11</a:t>
            </a:r>
          </a:p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</a:t>
            </a:r>
            <a:r>
              <a:rPr lang="uk-UA" sz="4000" b="1" spc="-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технічних</a:t>
            </a:r>
            <a:r>
              <a:rPr lang="uk-UA" sz="4000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параметрів</a:t>
            </a:r>
            <a:r>
              <a:rPr lang="uk-UA" sz="40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</a:t>
            </a:r>
            <a:r>
              <a:rPr lang="uk-UA" sz="40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мережі</a:t>
            </a:r>
            <a:r>
              <a:rPr lang="uk-UA" sz="4000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4000" b="1" spc="-3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запропонованих</a:t>
            </a:r>
            <a:r>
              <a:rPr lang="uk-UA" sz="4000" b="1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варіантів</a:t>
            </a:r>
            <a:r>
              <a:rPr lang="uk-UA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схем</a:t>
            </a:r>
          </a:p>
          <a:p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Формування пропозицій для схем електричної мережі. </a:t>
            </a:r>
          </a:p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Вибір номінальної напруги</a:t>
            </a:r>
          </a:p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Приклад. Вибір номінальної напруги для варіантів схем ЕМ </a:t>
            </a:r>
          </a:p>
        </p:txBody>
      </p:sp>
    </p:spTree>
    <p:extLst>
      <p:ext uri="{BB962C8B-B14F-4D97-AF65-F5344CB8AC3E}">
        <p14:creationId xmlns:p14="http://schemas.microsoft.com/office/powerpoint/2010/main" val="2943349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497"/>
            <a:ext cx="10515600" cy="426720"/>
          </a:xfrm>
        </p:spPr>
        <p:txBody>
          <a:bodyPr/>
          <a:lstStyle/>
          <a:p>
            <a:pPr marL="0" lvl="0" indent="0" algn="ctr">
              <a:buNone/>
            </a:pP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Приклад. Вибір номінальної напруги для варіантів схем ЕМ 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166" t="38791" r="26013" b="39542"/>
          <a:stretch/>
        </p:blipFill>
        <p:spPr>
          <a:xfrm>
            <a:off x="146304" y="768096"/>
            <a:ext cx="11387328" cy="324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9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16" t="36497" r="24008" b="29040"/>
          <a:stretch/>
        </p:blipFill>
        <p:spPr>
          <a:xfrm>
            <a:off x="158496" y="377951"/>
            <a:ext cx="11228832" cy="536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34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76" t="40701" r="25425" b="11948"/>
          <a:stretch/>
        </p:blipFill>
        <p:spPr>
          <a:xfrm>
            <a:off x="243840" y="170687"/>
            <a:ext cx="11094720" cy="649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75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33" t="25850" r="24323" b="69106"/>
          <a:stretch/>
        </p:blipFill>
        <p:spPr>
          <a:xfrm>
            <a:off x="316992" y="195072"/>
            <a:ext cx="9729216" cy="646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7698" t="34292" r="25825" b="14541"/>
          <a:stretch/>
        </p:blipFill>
        <p:spPr>
          <a:xfrm>
            <a:off x="134112" y="841248"/>
            <a:ext cx="10753344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61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1502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2118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0273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0135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5112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243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864" y="268224"/>
            <a:ext cx="10515600" cy="6018467"/>
          </a:xfrm>
        </p:spPr>
        <p:txBody>
          <a:bodyPr>
            <a:normAutofit/>
          </a:bodyPr>
          <a:lstStyle/>
          <a:p>
            <a:pPr marL="290195" marR="450215" indent="0" algn="just">
              <a:spcAft>
                <a:spcPts val="0"/>
              </a:spcAft>
              <a:buNone/>
            </a:pPr>
            <a:r>
              <a:rPr lang="uk-UA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Формування </a:t>
            </a:r>
            <a:r>
              <a:rPr lang="uk-UA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пропозицій для схем електричної мережі </a:t>
            </a:r>
            <a:endParaRPr lang="uk-UA" sz="32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0195" marR="450215"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Вибір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оптимального варіанта схеми електричної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мережі складається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ряду послідовних етапів, першим з яких є етап розробки пропозицій що-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схем електричної мережі. Пропонуючи схеми, що надалі будуть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порівнюватись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техніко-економічними показниками, з метою вибору оптима-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льної, варто мати на увазі, що структура зв'язків пунктів споживання 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джерелами живлення, тобто конфігурація мережі, знаходиться в тісному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взаємозв'язку з номінальною напругою її окремих ділянок. Тому,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досліджуючи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конфігурацію схеми, доцільно одночасно виконувати оцінку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номінальної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напруги її ділянок.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5956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200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287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4782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7152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5632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140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7264"/>
            <a:ext cx="10515600" cy="5969699"/>
          </a:xfrm>
        </p:spPr>
        <p:txBody>
          <a:bodyPr>
            <a:normAutofit/>
          </a:bodyPr>
          <a:lstStyle/>
          <a:p>
            <a:pPr marL="290195" marR="450215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енергосистемах України найбільше поширення одержала система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 10–35–110–330–750 кВ. Однак сучасна тенденція перспективного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 електричних мереж зорієнтована на виключенні проміжної між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110 і 10 кВ напруги 35 кВ у схемах електропостачання міст і промислових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підприємств. Напруга 35 кВ використовується лише для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електропостачання</a:t>
            </a:r>
            <a:r>
              <a:rPr lang="uk-UA" spc="7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дрібних</a:t>
            </a:r>
            <a:r>
              <a:rPr lang="uk-UA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(із</a:t>
            </a:r>
            <a:r>
              <a:rPr lang="uk-UA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навантаженням</a:t>
            </a:r>
            <a:r>
              <a:rPr lang="uk-UA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5–10</a:t>
            </a:r>
            <a:r>
              <a:rPr lang="uk-UA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МВт)</a:t>
            </a:r>
            <a:r>
              <a:rPr lang="uk-UA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промислових</a:t>
            </a:r>
            <a:r>
              <a:rPr lang="uk-UA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</a:t>
            </a:r>
            <a:r>
              <a:rPr lang="uk-UA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сіль-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ськогосподарських</a:t>
            </a:r>
            <a:r>
              <a:rPr lang="uk-UA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споживачів.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0830" marR="450215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попередньої оцінки економічно доцільної номінальної напруги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тієї або іншої ділянки мережі можна використовувати “області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електричних мереж різних номінальних напруг” 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координатах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активної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потужності Р та довжини L лінії. При їхньому використанні варто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пам’ятати,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0980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496"/>
            <a:ext cx="10515600" cy="6547104"/>
          </a:xfrm>
        </p:spPr>
        <p:txBody>
          <a:bodyPr>
            <a:normAutofit fontScale="92500" lnSpcReduction="10000"/>
          </a:bodyPr>
          <a:lstStyle/>
          <a:p>
            <a:pPr marL="342900" marR="449580" lvl="0" indent="-342900" algn="just">
              <a:spcBef>
                <a:spcPts val="5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–"/>
              <a:tabLst>
                <a:tab pos="89471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границі економічних областей отримані при розгляді схеми видачі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потужності електростанції в приймальну систему з врахуванням витрат 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спорудження й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експлуатацію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кінцевих підстанцій;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450215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–"/>
              <a:tabLst>
                <a:tab pos="93218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побудова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границь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областей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деякого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визначеного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сполучення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умов,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числа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відносять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район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спорудження,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райони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кліматичних умов, кількість годин використання максимального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навантаження</a:t>
            </a:r>
            <a:r>
              <a:rPr lang="uk-UA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нб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потужності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соs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j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 опор</a:t>
            </a:r>
            <a:r>
              <a:rPr lang="uk-UA" spc="3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інші;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44958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Char char="–"/>
              <a:tabLst>
                <a:tab pos="90106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отримані області є незамкнутими, тобто не мають обмежень як за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потужністю, так і за протяжністю лінії, хоча такі обмеження існують 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uk-UA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технічний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0830" marR="450215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Таким чином, лише в тих випадках, коли певному сполученню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 и L відповідає точка, що розташована близько до середини області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доцільного застосування відповідної номінальної напруги, можна впевнено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вибирати цю напругу. Якщо ж точка потрапляє в зону поблизу границі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областей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двох суміжних за шкалою номінальних напруг, варто розглянути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варіанти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однієї,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іншої номінальної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3429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87" t="32015" r="20385" b="12507"/>
          <a:stretch/>
        </p:blipFill>
        <p:spPr>
          <a:xfrm>
            <a:off x="231648" y="170687"/>
            <a:ext cx="11558016" cy="61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5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752" y="109728"/>
            <a:ext cx="10515600" cy="6510528"/>
          </a:xfrm>
        </p:spPr>
        <p:txBody>
          <a:bodyPr>
            <a:normAutofit fontScale="92500" lnSpcReduction="10000"/>
          </a:bodyPr>
          <a:lstStyle/>
          <a:p>
            <a:pPr marL="290830" marR="450215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Критерієм прийнятності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номінальної напруги U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ном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є умова, що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потужність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 знаходиться в діапазоні економічних потужностей Р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визначених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застосованих перерізів проводів F для відповідних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номінальних</a:t>
            </a:r>
            <a:r>
              <a:rPr lang="uk-UA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напруг.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0195" marR="450215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аварійному відключенні одного з ланцюгів дволанцюгової лінії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 однієї з головних ділянок кільцевої мережі ланцюгом, що залишився 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роботі протікає сумарне навантаження режиму, який існував до аварії.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Як-що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вважати, що вказане навантаження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відповідало граничній економічній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потужності Р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то лінія, що залишилася в роботі, буде навантажена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потужністю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яка приблизно рівна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2S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=2Р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.ек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/соs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j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Ця потужність не повинна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перевищувати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допустимої за умовами нагрівання S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що визначається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виразом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20620" indent="0">
              <a:lnSpc>
                <a:spcPts val="1710"/>
              </a:lnSpc>
              <a:spcAft>
                <a:spcPts val="0"/>
              </a:spcAft>
              <a:buNone/>
              <a:tabLst>
                <a:tab pos="5709285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</a:rPr>
              <a:t>Ö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3U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ном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	(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3.2)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230" marR="447675" indent="0">
              <a:spcAft>
                <a:spcPts val="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</a:t>
            </a:r>
            <a:r>
              <a:rPr lang="uk-UA" spc="1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доп</a:t>
            </a:r>
            <a:r>
              <a:rPr lang="uk-UA" spc="1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1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тривало</a:t>
            </a:r>
            <a:r>
              <a:rPr lang="uk-UA" spc="1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допустимий</a:t>
            </a:r>
            <a:r>
              <a:rPr lang="uk-UA" spc="1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струм</a:t>
            </a:r>
            <a:r>
              <a:rPr lang="uk-UA" spc="1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1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yмовами</a:t>
            </a:r>
            <a:r>
              <a:rPr lang="uk-UA" spc="1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нагрівання,</a:t>
            </a:r>
            <a:r>
              <a:rPr lang="uk-UA" spc="1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1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відповідає</a:t>
            </a:r>
            <a:r>
              <a:rPr lang="uk-UA" spc="-33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допустимій</a:t>
            </a:r>
            <a:r>
              <a:rPr lang="uk-UA" spc="4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температурі</a:t>
            </a:r>
            <a:r>
              <a:rPr lang="uk-UA" spc="4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нагріву</a:t>
            </a:r>
            <a:r>
              <a:rPr lang="uk-UA" spc="4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проводу</a:t>
            </a:r>
            <a:r>
              <a:rPr lang="uk-UA" spc="4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+70</a:t>
            </a:r>
            <a:r>
              <a:rPr lang="uk-UA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spc="4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4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температурі</a:t>
            </a:r>
            <a:r>
              <a:rPr lang="uk-UA" spc="4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повітря+25</a:t>
            </a:r>
            <a:r>
              <a:rPr lang="uk-UA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8030" algn="just">
              <a:lnSpc>
                <a:spcPts val="161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Таким</a:t>
            </a:r>
            <a:r>
              <a:rPr lang="uk-UA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чином,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прийнятих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припущень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повинна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виконуватися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умова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2S</a:t>
            </a:r>
            <a:r>
              <a:rPr lang="uk-UA" sz="30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</a:t>
            </a:r>
            <a:r>
              <a:rPr lang="uk-UA" sz="30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0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£</a:t>
            </a:r>
            <a:r>
              <a:rPr lang="uk-UA" sz="30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sz="30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</a:t>
            </a:r>
            <a:r>
              <a:rPr lang="uk-UA" sz="3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3000" dirty="0"/>
          </a:p>
        </p:txBody>
      </p:sp>
    </p:spTree>
    <p:extLst>
      <p:ext uri="{BB962C8B-B14F-4D97-AF65-F5344CB8AC3E}">
        <p14:creationId xmlns:p14="http://schemas.microsoft.com/office/powerpoint/2010/main" val="375971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6032"/>
            <a:ext cx="10515600" cy="5920931"/>
          </a:xfrm>
        </p:spPr>
        <p:txBody>
          <a:bodyPr/>
          <a:lstStyle/>
          <a:p>
            <a:pPr marL="290830" marR="449580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Аналізуючи співвідношення між допустимими і економічними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величинами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можна зробити висновок, що для ліній електроперерізом 35 кВ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умова прийнятності виконується для всіх перерізів (70 – 150 мм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а для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ліній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110 кВ – при перерізах 70 – 240 мм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та все ж, якщо не виконується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умова 3.3,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варто вирішувати питання про розвантаження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ділянки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післяаварійному режимі шляхом спорудження додаткових ліній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або,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можливо,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збільшення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перерізу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проводу.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884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944" y="207264"/>
            <a:ext cx="10515600" cy="6467856"/>
          </a:xfrm>
        </p:spPr>
        <p:txBody>
          <a:bodyPr>
            <a:normAutofit/>
          </a:bodyPr>
          <a:lstStyle/>
          <a:p>
            <a:pPr marL="290830" marR="450215"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 варіантів схеми електричної мережі повинно підкорятися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певній стратегії. По-перше, передача потужності від підстанції А до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пунктів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споживання повинна виконуватися найкоротшими трасами,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орієнтуючись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зберігання напрямків потоків потужності від джерела живлення до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найбільш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віддалених пунктів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По-друге, варто починати розробку варіантів із найбільш простих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 – радіальних, магістрально-радіальних і кільцевих. Скорочення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довжин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ліній можливе при переході від дволанцюгових радіальних ліній до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одноланцюгових,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 з'єднуються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вигляді кільця.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84709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748" t="26691" r="23220" b="6064"/>
          <a:stretch/>
        </p:blipFill>
        <p:spPr>
          <a:xfrm>
            <a:off x="329184" y="121919"/>
            <a:ext cx="10582656" cy="57302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522" y="5742432"/>
            <a:ext cx="773863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481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554</Words>
  <Application>Microsoft Office PowerPoint</Application>
  <PresentationFormat>Широкоэкранный</PresentationFormat>
  <Paragraphs>23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2022-04-28T11:09:49Z</dcterms:created>
  <dcterms:modified xsi:type="dcterms:W3CDTF">2022-05-01T11:41:17Z</dcterms:modified>
</cp:coreProperties>
</file>