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92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6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9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5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54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37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81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05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24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0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03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6A46-072D-492A-AE42-7CDE15B744D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865B-8EBF-466E-A50C-417C045D2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7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5344"/>
            <a:ext cx="9144000" cy="668121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9, 10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 МОНТАЖ ЗАСОБІВ АВТОМАТИЗАЦІЇ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Призначення та класифікація станцій керування, щитів і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пультів керування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Технологія монтажу засобів автоматизації, захисту і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сигналізації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Розмітка місць установки апаратури, ревізія електроапаратів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Виконання електропроводок всередині шаф та щитків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Маркування проводів та кабелів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Застосування пристроїв захисного відключення 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заземлення нейтралі TN-C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719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8464296" cy="66873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схеми з центральним (загальним) зніманням звукового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 без повторності дії, оснащені єдиним пристроєм, за допомогою якого можна відключати звуковий сигнал, зберігаючи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світловий сигнал;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схеми з центральним зніманням звукового сигналу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повторністю дії, що вигідно відрізняються від попередніх схем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 повторно подавати звуковий сигнал при спрацьовуванні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будь-якого датчика сигналізації незалежно від стану решти датчиків.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родом струму розрізняють схеми на постійному і змінному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струмі. У практиці розробки систем автоматизації технологічних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знаходять застосування різні схеми сигналізації,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 як за структурою, так і за способом побудови окремих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вузлів. Вибір найбільш раціонального принципу побудови схеми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сигналізації визначається конкретними умовами її роботи, а також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 вимогами, що ставляться до світлосигнальної апаратури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датчиків сигналізації.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Світлосигнальна індикаторна апаратура призначена для індикації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напруги електричної мережі, а також робочого стану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електротехнічного обладнання.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1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2508"/>
            <a:ext cx="9501188" cy="1195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48" y="143221"/>
            <a:ext cx="9083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Розмітка місць установки апаратури, ревізія електроапаратів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шаф та щитів керування виконують в спеціальних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диспетчерських або технологічних приміщеннях та в зовнішніх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 під навісом. В цих приміщеннях до початку монтажу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 всі будівельні та оздоблювальні роботи з монтажу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 обладнання і трубопроводів. При виконанні монтажу шаф (щитів) в технологічних приміщеннях температура зовнішнього повітря повинна бути не менше плюс 5С. Шафи розташовують таким чином, щоб було зручно виконувати їхній контроль.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 обслуговування монтажної сторони щитів у більшості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 є евакуаційними проходами. При відсутності з обох боків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проходу відкритих струмопровідних частин на висоті 2,2 м від підлоги ширина проходу повинна бути не менше 0,8 м, в окремих місцях до 0,6 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064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4"/>
            <a:ext cx="10515600" cy="66324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монтажну відмітку шафи і щити керування підіймають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 за допомогою вантажопідіймальних машин та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механізмів. Шафи та щити ретельно доглядають, перевіряють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комплектність деталей, впевнюються у відсутності поломок,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тріщин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механічних ушкоджень. Щити та шафи встановлюють по рівню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 на спеціальні стальні опорні рами, котрі виготовляють із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швелерів, і кріплять до бетонного або цегляного фундаменту.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Вертикальне положення шаф та щитів визначають за допомогою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відкосу з допуском до 1гр. Кріплення їх до стальних конструкцій,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фундаментів, між собою повинно бути тільки роз’ємним.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Малогабаритні шафи навісної конструкції встановлюють на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 стінах або колонах. Для їх монтажу розмічають місця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анкерних болтів. Отвори під них в цегляних стінах просвердлюють або пробивають на глибину, котра відповідає 8–1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діаметрам анкерного болта.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02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711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встановлення шаф від підлоги повинна бути такою, щоб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горизонтальній осі розташовувались прилади: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показуючі прилади та сигнальна апаратура – 800–2100 мм;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самописні прилади – 1000–1600 мм;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 керування (перемикачі, кнопки) – 700–1600 мм.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 перерізу жил проводів і кабелів приймають відповідно до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 струму, але не менше для мідних – 1 мм2, алюмінієвих – 2,5 мм2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Шафи та пульти, до яких підведена напруга вище 42 В, заземлюють.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живленні їх від мереж з глухозаземленою нейтраллю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однофазною напругою в якості заземлювальних провідників можуть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використані окремі мідні і алюмінієві жили проводів і кабелів,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стальні заземлювальні провідники, стальні труби електропроводок,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алюмінієві оболонки кабелів. Використання нульових проводів в цих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 забороняється.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трифазному живленні в якості заземлювальних провідників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використані також нульові жили проводів та кабелів.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23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072"/>
            <a:ext cx="10515600" cy="666292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Виконання електропроводок всередині шаф та щитків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80" t="24292" r="27417" b="25542"/>
          <a:stretch/>
        </p:blipFill>
        <p:spPr>
          <a:xfrm>
            <a:off x="609600" y="1158240"/>
            <a:ext cx="10155936" cy="5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85344"/>
            <a:ext cx="10515600" cy="598189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Маркування проводів та кабелів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730" t="25792" r="27511" b="27708"/>
          <a:stretch/>
        </p:blipFill>
        <p:spPr>
          <a:xfrm>
            <a:off x="353568" y="719328"/>
            <a:ext cx="10338816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58368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Застосування пристроїв захисного відключення у системах заземлення нейтралі TN-C, TN-C-S, IT- TT, TN-S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i="1" dirty="0" smtClean="0"/>
              <a:t>Призначення, класифікація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18" t="35124" r="27604" b="16042"/>
          <a:stretch/>
        </p:blipFill>
        <p:spPr>
          <a:xfrm>
            <a:off x="316992" y="1487424"/>
            <a:ext cx="10607040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522720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пристроїв захисного відключення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Вибір перерізу провідників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357" t="36459" r="27698" b="10042"/>
          <a:stretch/>
        </p:blipFill>
        <p:spPr>
          <a:xfrm>
            <a:off x="463296" y="1146048"/>
            <a:ext cx="10131552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8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12"/>
            <a:ext cx="10515600" cy="6042851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TN-S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99" t="27458" r="27699" b="45041"/>
          <a:stretch/>
        </p:blipFill>
        <p:spPr>
          <a:xfrm>
            <a:off x="170688" y="804672"/>
            <a:ext cx="10668000" cy="4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3" t="23889" r="26842" b="8305"/>
          <a:stretch/>
        </p:blipFill>
        <p:spPr>
          <a:xfrm>
            <a:off x="377952" y="256031"/>
            <a:ext cx="9887712" cy="6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224"/>
            <a:ext cx="10515600" cy="6589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Призначення та класифікація станцій керування, щитів і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пультів керування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автоматизації призначені для контролю параметрів та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 різноманітних технологічних процесів сільськогосподарського виробництва та систем електропостачання.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призначенням їх розподіляють на декілька груп: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диспетчерські;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керування;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релейного захисту і автоматики;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сигналізації;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розподілу постійного та змінного струму.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параметрами: засоби виміру, контролю й регулювання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температури, тиску, розрядження, перепаду тиску; використання та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газів та рідин; засоби для визначення складу і властивостей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газів, рідин, твердих та сипких матеріалів; для виміру та дозування мас.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0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"/>
            <a:ext cx="10515600" cy="6055043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TN-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99" t="28958" r="27511" b="46875"/>
          <a:stretch/>
        </p:blipFill>
        <p:spPr>
          <a:xfrm>
            <a:off x="243840" y="670560"/>
            <a:ext cx="10399776" cy="3206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386" t="35792" r="27323" b="50708"/>
          <a:stretch/>
        </p:blipFill>
        <p:spPr>
          <a:xfrm>
            <a:off x="329184" y="3986784"/>
            <a:ext cx="10314432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5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26411" r="26371" b="3542"/>
          <a:stretch/>
        </p:blipFill>
        <p:spPr>
          <a:xfrm>
            <a:off x="646176" y="182879"/>
            <a:ext cx="9400032" cy="63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57746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ІТ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12" t="33458" r="27699" b="38541"/>
          <a:stretch/>
        </p:blipFill>
        <p:spPr>
          <a:xfrm>
            <a:off x="207264" y="938784"/>
            <a:ext cx="10777728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5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5" t="21647" r="26528" b="6904"/>
          <a:stretch/>
        </p:blipFill>
        <p:spPr>
          <a:xfrm>
            <a:off x="207264" y="207263"/>
            <a:ext cx="9497568" cy="63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1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0" y="0"/>
            <a:ext cx="10317480" cy="6176963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TN-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87" t="31291" r="27604" b="23542"/>
          <a:stretch/>
        </p:blipFill>
        <p:spPr>
          <a:xfrm>
            <a:off x="402336" y="499872"/>
            <a:ext cx="10241280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2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1" t="28933" r="28418" b="10266"/>
          <a:stretch/>
        </p:blipFill>
        <p:spPr>
          <a:xfrm>
            <a:off x="414528" y="231647"/>
            <a:ext cx="9814560" cy="6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"/>
            <a:ext cx="10515600" cy="6067235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схем підключення ПЗВ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294" t="30792" r="27791" b="27708"/>
          <a:stretch/>
        </p:blipFill>
        <p:spPr>
          <a:xfrm>
            <a:off x="268224" y="670560"/>
            <a:ext cx="1041196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4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72" t="23328" r="33932" b="1861"/>
          <a:stretch/>
        </p:blipFill>
        <p:spPr>
          <a:xfrm>
            <a:off x="316992" y="97535"/>
            <a:ext cx="9436608" cy="66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7" t="39580" r="34089" b="30440"/>
          <a:stretch/>
        </p:blipFill>
        <p:spPr>
          <a:xfrm>
            <a:off x="0" y="341375"/>
            <a:ext cx="10594848" cy="50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2" t="22488" r="34562" b="22034"/>
          <a:stretch/>
        </p:blipFill>
        <p:spPr>
          <a:xfrm>
            <a:off x="0" y="146303"/>
            <a:ext cx="9729216" cy="68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7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65592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Технологія монтажу засобів автоматизації, захисту і </a:t>
            </a:r>
          </a:p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сигналізації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засобів автоматизації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виконують у дві стадії: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виконують план траси, встановлюють опорні конструкції для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проводів, щитів, приладів;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виконують прокладку електропроводки, встановлюють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підключають щити, прилади, виконують індивідуальні випробування систем.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початком монтажних робіт необхідно вивчити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 електричні схеми. При вивченні креслень потрібно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пам’ятати, що крім електричних схем в системах автоматизації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механічні, пневматичні, гідравлічні та оптичні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та пристрої, які мають свої умовні позначення і можуть бути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 на робочих кресленнях з електричними. На підставі цього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постає логічне питання вивчення умовних графічних позначень на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схемах механічних, пневматичних тощо.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285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6873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 проводка в щитах виконується із застосовуванням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проводу з мідними жилами, ця електрична проводка прокладається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 джгутами або в пластмасових коробах. При прокладці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 відкритими джгутами потрібно дотримуватися наступних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 в джгутах не повинні бути переплетені між собою.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Джгути повинні бути скріплені та прикріплені до несучих конструкцій бандажами із полівінілхлоридної стрічки за ТУ 36.1446-75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кнопками згідно з ГОСТ 17663-72. Крок установки бандажів не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200 мм;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джгути проводів потрібно прокладати по найкоротшому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шляху з мінімальним числом вигинів та перетинів і вони не повинні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закривати доступ до контактних і кріпильних виробів та ускладнювати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ревізію або демонтаж;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4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711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джгути слід прокладати паралельно, а відгалуження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 під прямим кутом;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джгути проводів повинні кріпитися до уніфікованих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з кроком на прямих ділянках не менше 300 мм і на відстані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50–55 мм до і після повороту;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переході джгута з нерухомої частини щита до рухомої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(рама, дверцята) джгут повинен мати компенсатор, котрий працює на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кручення;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проводи, які відносяться до одного приладу або проходять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поряд, необхідно об’єднувати в один потік;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 до прокладки повинні бути випрямлені і протерті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ганчіркою, котра просочена стеарином або парафіном;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прокладка повинна бути горизонтальною або вертикальною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(відхилення 6 мм на 1 м ділянки потоку);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маркування (написи) слід виконувати на вертикальних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проводах, які розташовані ліворуч панелі, зверху до низу, а праворуч –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знизу до верху.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694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"/>
            <a:ext cx="10515600" cy="6473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Короби для прокладки проводів, поліетиленових і полівінілхлоридних труб встановлюють тільки вертикально або горизонтально в місцях, доступних для огляду. Відстань від стінки короба до контактних затискачів приладів і апаратів повинна бути не менше 40 мм.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заповнення короба не повинен перевищувати 0,45.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 проводів в трубах повинні мати запас по довжині,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необхідній для подвійного підключення до приладів.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один гвинт затискача дозволяється підключення двох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провідників.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Опір ізоляції окремих кіл повинен бути не менше 10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температурі 20С.)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 вигинати проводи та жили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плоскогубцями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з’єднувати мідні та алюмінієві проводи під один гвинт.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8695944" cy="66751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засобів захисту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 захисту асинхронних електродвигунів УБЗ-301 призначений для постійного контролю параметрів напруги мережі і діючих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фазних і лінійних струмів трифазного електроустаткування 380 В,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першу чергу асинхронних електродвигунів, зокрема і в мережах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ізольованою нейтраллю. Випускається трьома модифікаціями: 5-50 А, 10-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А, 63-630 А. Здійснює повний і надійний захист електроустаткування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відключення його від мережі і блокуванням його пуску 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 випадках: неякісна напруга мережі (обрив, перекіс фаз,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неприпустимі скачки і провали напруги, порушення чергування, злипання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фаз); симетричне перевантаження по фазних / лінійних струмах, яке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викликане механічними перевантаженнями; несиметричне перевантаження по фазних і лінійних струмах, пов'язане з пошкодженням всередині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двигуна;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несиметрія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фазних струмів без перевантаження, пов'язана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 ізоляції всередині двигуна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підключено до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двигуна; захист по мінімальному пусковому / робочому струму – зникнення моменту на валу двигуна ("сухий хід" для насосів); перевірка рівня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 ізоляції обмоток двигуна на корпус до пуску (при рівні &lt; 0,5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блокування); захист по струмах витоку на "землю" під час роботи із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забороною.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3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23609" r="26528" b="13628"/>
          <a:stretch/>
        </p:blipFill>
        <p:spPr>
          <a:xfrm>
            <a:off x="451104" y="182879"/>
            <a:ext cx="10094976" cy="66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8"/>
            <a:ext cx="9646920" cy="66263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засобів сигналізації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Принципові схеми сигналізації за призначенням розділені на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групи: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схеми сигналізації положення (стану) – для інформації про стан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 устаткування (“Відкрито” – “Закрито”, “Включено” –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“Відключено” та ін.);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схеми технологічної сигналізації, що дають інформацію про стан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технологічних параметрів, як температура, тиск, витрата, рівень,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 та ін.;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схеми командної сигналізації, що дозволяють передавати різні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 з одного пункту управління в інший за допомогою світлових або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 сигналів.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принципом дії розрізняють: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схеми сигналізації з індивідуальним зніманням звукового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сигналу, що відрізняються достатньою простотою і наявністю для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сигналу індивідуального ключа, кнопки або іншого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апарату, що дозволяє відключати звуковий сигнал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73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1582</Words>
  <Application>Microsoft Office PowerPoint</Application>
  <PresentationFormat>Широкоэкранный</PresentationFormat>
  <Paragraphs>184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2022-03-20T07:14:09Z</dcterms:created>
  <dcterms:modified xsi:type="dcterms:W3CDTF">2022-03-20T08:21:02Z</dcterms:modified>
</cp:coreProperties>
</file>