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1"/>
    <p:sldMasterId id="2147483712" r:id="rId2"/>
  </p:sldMasterIdLst>
  <p:notesMasterIdLst>
    <p:notesMasterId r:id="rId22"/>
  </p:notesMasterIdLst>
  <p:sldIdLst>
    <p:sldId id="256" r:id="rId3"/>
    <p:sldId id="284" r:id="rId4"/>
    <p:sldId id="287" r:id="rId5"/>
    <p:sldId id="301" r:id="rId6"/>
    <p:sldId id="300" r:id="rId7"/>
    <p:sldId id="302" r:id="rId8"/>
    <p:sldId id="299" r:id="rId9"/>
    <p:sldId id="304" r:id="rId10"/>
    <p:sldId id="306" r:id="rId11"/>
    <p:sldId id="305" r:id="rId12"/>
    <p:sldId id="303" r:id="rId13"/>
    <p:sldId id="308" r:id="rId14"/>
    <p:sldId id="310" r:id="rId15"/>
    <p:sldId id="309" r:id="rId16"/>
    <p:sldId id="307" r:id="rId17"/>
    <p:sldId id="312" r:id="rId18"/>
    <p:sldId id="313" r:id="rId19"/>
    <p:sldId id="314" r:id="rId20"/>
    <p:sldId id="298" r:id="rId21"/>
  </p:sldIdLst>
  <p:sldSz cx="9144000" cy="6858000" type="screen4x3"/>
  <p:notesSz cx="7559675" cy="10691813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rbel" panose="020B05030202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w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e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w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wmf"/><Relationship Id="rId2" Type="http://schemas.openxmlformats.org/officeDocument/2006/relationships/image" Target="../media/image18.emf"/><Relationship Id="rId1" Type="http://schemas.openxmlformats.org/officeDocument/2006/relationships/image" Target="../media/image17.w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9572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4566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2591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8294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2106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7298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3051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0122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3170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7729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5580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027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913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7389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4406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2859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004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3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4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5"/>
          <p:cNvSpPr txBox="1">
            <a:spLocks noGrp="1"/>
          </p:cNvSpPr>
          <p:nvPr>
            <p:ph type="subTitle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57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9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0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60"/>
          <p:cNvSpPr txBox="1">
            <a:spLocks noGrp="1"/>
          </p:cNvSpPr>
          <p:nvPr>
            <p:ph type="body" idx="2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60"/>
          <p:cNvSpPr txBox="1">
            <a:spLocks noGrp="1"/>
          </p:cNvSpPr>
          <p:nvPr>
            <p:ph type="body" idx="3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61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61"/>
          <p:cNvSpPr txBox="1">
            <a:spLocks noGrp="1"/>
          </p:cNvSpPr>
          <p:nvPr>
            <p:ph type="body" idx="3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62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62"/>
          <p:cNvSpPr txBox="1">
            <a:spLocks noGrp="1"/>
          </p:cNvSpPr>
          <p:nvPr>
            <p:ph type="body" idx="3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63"/>
          <p:cNvSpPr txBox="1">
            <a:spLocks noGrp="1"/>
          </p:cNvSpPr>
          <p:nvPr>
            <p:ph type="body" idx="2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64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64"/>
          <p:cNvSpPr txBox="1">
            <a:spLocks noGrp="1"/>
          </p:cNvSpPr>
          <p:nvPr>
            <p:ph type="body" idx="3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64"/>
          <p:cNvSpPr txBox="1">
            <a:spLocks noGrp="1"/>
          </p:cNvSpPr>
          <p:nvPr>
            <p:ph type="body" idx="4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65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5" name="Google Shape;295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3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3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072800" cy="5290920"/>
          </a:xfrm>
          <a:custGeom>
            <a:avLst/>
            <a:gdLst/>
            <a:ahLst/>
            <a:cxnLst/>
            <a:rect l="l" t="t" r="r" b="b"/>
            <a:pathLst>
              <a:path w="676" h="3333" extrusionOk="0">
                <a:moveTo>
                  <a:pt x="0" y="3132"/>
                </a:moveTo>
                <a:lnTo>
                  <a:pt x="0" y="3312"/>
                </a:lnTo>
                <a:lnTo>
                  <a:pt x="126" y="3333"/>
                </a:lnTo>
                <a:lnTo>
                  <a:pt x="676" y="0"/>
                </a:lnTo>
                <a:lnTo>
                  <a:pt x="514" y="0"/>
                </a:lnTo>
                <a:lnTo>
                  <a:pt x="0" y="31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Google Shape;7;p1"/>
          <p:cNvSpPr/>
          <p:nvPr/>
        </p:nvSpPr>
        <p:spPr>
          <a:xfrm>
            <a:off x="0" y="0"/>
            <a:ext cx="758520" cy="4624200"/>
          </a:xfrm>
          <a:custGeom>
            <a:avLst/>
            <a:gdLst/>
            <a:ahLst/>
            <a:cxnLst/>
            <a:rect l="l" t="t" r="r" b="b"/>
            <a:pathLst>
              <a:path w="478" h="2913" extrusionOk="0">
                <a:moveTo>
                  <a:pt x="478" y="0"/>
                </a:moveTo>
                <a:lnTo>
                  <a:pt x="318" y="0"/>
                </a:lnTo>
                <a:lnTo>
                  <a:pt x="0" y="1938"/>
                </a:lnTo>
                <a:lnTo>
                  <a:pt x="0" y="2913"/>
                </a:lnTo>
                <a:lnTo>
                  <a:pt x="478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8" name="Google Shape;8;p1"/>
          <p:cNvSpPr/>
          <p:nvPr/>
        </p:nvSpPr>
        <p:spPr>
          <a:xfrm>
            <a:off x="0" y="5662440"/>
            <a:ext cx="906120" cy="1195200"/>
          </a:xfrm>
          <a:custGeom>
            <a:avLst/>
            <a:gdLst/>
            <a:ahLst/>
            <a:cxnLst/>
            <a:rect l="l" t="t" r="r" b="b"/>
            <a:pathLst>
              <a:path w="571" h="753" extrusionOk="0">
                <a:moveTo>
                  <a:pt x="0" y="0"/>
                </a:moveTo>
                <a:lnTo>
                  <a:pt x="0" y="12"/>
                </a:lnTo>
                <a:lnTo>
                  <a:pt x="538" y="753"/>
                </a:lnTo>
                <a:lnTo>
                  <a:pt x="571" y="753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9" name="Google Shape;9;p1"/>
          <p:cNvSpPr/>
          <p:nvPr/>
        </p:nvSpPr>
        <p:spPr>
          <a:xfrm>
            <a:off x="0" y="5295960"/>
            <a:ext cx="1487160" cy="1561680"/>
          </a:xfrm>
          <a:custGeom>
            <a:avLst/>
            <a:gdLst/>
            <a:ahLst/>
            <a:cxnLst/>
            <a:rect l="l" t="t" r="r" b="b"/>
            <a:pathLst>
              <a:path w="937" h="984" extrusionOk="0">
                <a:moveTo>
                  <a:pt x="0" y="0"/>
                </a:moveTo>
                <a:lnTo>
                  <a:pt x="0" y="3"/>
                </a:lnTo>
                <a:lnTo>
                  <a:pt x="901" y="984"/>
                </a:lnTo>
                <a:lnTo>
                  <a:pt x="937" y="984"/>
                </a:lnTo>
                <a:lnTo>
                  <a:pt x="0" y="0"/>
                </a:lnTo>
                <a:close/>
              </a:path>
            </a:pathLst>
          </a:custGeom>
          <a:solidFill>
            <a:srgbClr val="244061"/>
          </a:solidFill>
          <a:ln>
            <a:noFill/>
          </a:ln>
        </p:spPr>
      </p:sp>
      <p:sp>
        <p:nvSpPr>
          <p:cNvPr id="10" name="Google Shape;10;p1"/>
          <p:cNvSpPr/>
          <p:nvPr/>
        </p:nvSpPr>
        <p:spPr>
          <a:xfrm>
            <a:off x="0" y="5257800"/>
            <a:ext cx="2131560" cy="1599840"/>
          </a:xfrm>
          <a:custGeom>
            <a:avLst/>
            <a:gdLst/>
            <a:ahLst/>
            <a:cxnLst/>
            <a:rect l="l" t="t" r="r" b="b"/>
            <a:pathLst>
              <a:path w="1343" h="1008" extrusionOk="0">
                <a:moveTo>
                  <a:pt x="0" y="24"/>
                </a:moveTo>
                <a:lnTo>
                  <a:pt x="937" y="1008"/>
                </a:lnTo>
                <a:lnTo>
                  <a:pt x="1343" y="1008"/>
                </a:lnTo>
                <a:lnTo>
                  <a:pt x="126" y="21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366092"/>
          </a:solidFill>
          <a:ln>
            <a:noFill/>
          </a:ln>
        </p:spPr>
      </p:sp>
      <p:sp>
        <p:nvSpPr>
          <p:cNvPr id="11" name="Google Shape;11;p1"/>
          <p:cNvSpPr/>
          <p:nvPr/>
        </p:nvSpPr>
        <p:spPr>
          <a:xfrm>
            <a:off x="0" y="5357880"/>
            <a:ext cx="1377720" cy="1499760"/>
          </a:xfrm>
          <a:custGeom>
            <a:avLst/>
            <a:gdLst/>
            <a:ahLst/>
            <a:cxnLst/>
            <a:rect l="l" t="t" r="r" b="b"/>
            <a:pathLst>
              <a:path w="868" h="945" extrusionOk="0">
                <a:moveTo>
                  <a:pt x="0" y="192"/>
                </a:moveTo>
                <a:lnTo>
                  <a:pt x="571" y="945"/>
                </a:lnTo>
                <a:lnTo>
                  <a:pt x="868" y="945"/>
                </a:lnTo>
                <a:lnTo>
                  <a:pt x="0" y="0"/>
                </a:lnTo>
                <a:lnTo>
                  <a:pt x="0" y="192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</p:sp>
      <p:sp>
        <p:nvSpPr>
          <p:cNvPr id="12" name="Google Shape;12;p1"/>
          <p:cNvSpPr/>
          <p:nvPr/>
        </p:nvSpPr>
        <p:spPr>
          <a:xfrm>
            <a:off x="641520" y="0"/>
            <a:ext cx="1364760" cy="3971520"/>
          </a:xfrm>
          <a:custGeom>
            <a:avLst/>
            <a:gdLst/>
            <a:ahLst/>
            <a:cxnLst/>
            <a:rect l="l" t="t" r="r" b="b"/>
            <a:pathLst>
              <a:path w="860" h="2502" extrusionOk="0">
                <a:moveTo>
                  <a:pt x="0" y="2445"/>
                </a:moveTo>
                <a:lnTo>
                  <a:pt x="228" y="2502"/>
                </a:lnTo>
                <a:lnTo>
                  <a:pt x="860" y="0"/>
                </a:lnTo>
                <a:lnTo>
                  <a:pt x="620" y="0"/>
                </a:lnTo>
                <a:lnTo>
                  <a:pt x="0" y="24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Google Shape;13;p1"/>
          <p:cNvSpPr/>
          <p:nvPr/>
        </p:nvSpPr>
        <p:spPr>
          <a:xfrm>
            <a:off x="203040" y="0"/>
            <a:ext cx="1336320" cy="3862080"/>
          </a:xfrm>
          <a:custGeom>
            <a:avLst/>
            <a:gdLst/>
            <a:ahLst/>
            <a:cxnLst/>
            <a:rect l="l" t="t" r="r" b="b"/>
            <a:pathLst>
              <a:path w="842" h="2433" extrusionOk="0">
                <a:moveTo>
                  <a:pt x="842" y="0"/>
                </a:moveTo>
                <a:lnTo>
                  <a:pt x="602" y="0"/>
                </a:lnTo>
                <a:lnTo>
                  <a:pt x="0" y="2376"/>
                </a:lnTo>
                <a:lnTo>
                  <a:pt x="228" y="2433"/>
                </a:lnTo>
                <a:lnTo>
                  <a:pt x="842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14" name="Google Shape;14;p1"/>
          <p:cNvSpPr/>
          <p:nvPr/>
        </p:nvSpPr>
        <p:spPr>
          <a:xfrm>
            <a:off x="208080" y="3776760"/>
            <a:ext cx="1936440" cy="3080880"/>
          </a:xfrm>
          <a:custGeom>
            <a:avLst/>
            <a:gdLst/>
            <a:ahLst/>
            <a:cxnLst/>
            <a:rect l="l" t="t" r="r" b="b"/>
            <a:pathLst>
              <a:path w="1220" h="1941" extrusionOk="0">
                <a:moveTo>
                  <a:pt x="0" y="0"/>
                </a:moveTo>
                <a:lnTo>
                  <a:pt x="1166" y="1941"/>
                </a:lnTo>
                <a:lnTo>
                  <a:pt x="1220" y="1941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5" name="Google Shape;15;p1"/>
          <p:cNvSpPr/>
          <p:nvPr/>
        </p:nvSpPr>
        <p:spPr>
          <a:xfrm>
            <a:off x="646200" y="3886200"/>
            <a:ext cx="2373120" cy="2971440"/>
          </a:xfrm>
          <a:custGeom>
            <a:avLst/>
            <a:gdLst/>
            <a:ahLst/>
            <a:cxnLst/>
            <a:rect l="l" t="t" r="r" b="b"/>
            <a:pathLst>
              <a:path w="1495" h="1872" extrusionOk="0">
                <a:moveTo>
                  <a:pt x="1495" y="1872"/>
                </a:moveTo>
                <a:lnTo>
                  <a:pt x="0" y="0"/>
                </a:lnTo>
                <a:lnTo>
                  <a:pt x="1442" y="1872"/>
                </a:lnTo>
                <a:lnTo>
                  <a:pt x="1495" y="1872"/>
                </a:lnTo>
                <a:close/>
              </a:path>
            </a:pathLst>
          </a:custGeom>
          <a:solidFill>
            <a:srgbClr val="244061"/>
          </a:solidFill>
          <a:ln>
            <a:noFill/>
          </a:ln>
        </p:spPr>
      </p:sp>
      <p:sp>
        <p:nvSpPr>
          <p:cNvPr id="16" name="Google Shape;16;p1"/>
          <p:cNvSpPr/>
          <p:nvPr/>
        </p:nvSpPr>
        <p:spPr>
          <a:xfrm>
            <a:off x="641520" y="3881520"/>
            <a:ext cx="3339720" cy="2976120"/>
          </a:xfrm>
          <a:custGeom>
            <a:avLst/>
            <a:gdLst/>
            <a:ahLst/>
            <a:cxnLst/>
            <a:rect l="l" t="t" r="r" b="b"/>
            <a:pathLst>
              <a:path w="2104" h="1875" extrusionOk="0">
                <a:moveTo>
                  <a:pt x="0" y="0"/>
                </a:moveTo>
                <a:lnTo>
                  <a:pt x="3" y="3"/>
                </a:lnTo>
                <a:lnTo>
                  <a:pt x="1498" y="1875"/>
                </a:lnTo>
                <a:lnTo>
                  <a:pt x="2104" y="1875"/>
                </a:lnTo>
                <a:lnTo>
                  <a:pt x="228" y="57"/>
                </a:lnTo>
                <a:lnTo>
                  <a:pt x="0" y="0"/>
                </a:lnTo>
                <a:close/>
              </a:path>
            </a:pathLst>
          </a:custGeom>
          <a:solidFill>
            <a:srgbClr val="366092"/>
          </a:solidFill>
          <a:ln>
            <a:noFill/>
          </a:ln>
        </p:spPr>
      </p:sp>
      <p:sp>
        <p:nvSpPr>
          <p:cNvPr id="17" name="Google Shape;17;p1"/>
          <p:cNvSpPr/>
          <p:nvPr/>
        </p:nvSpPr>
        <p:spPr>
          <a:xfrm>
            <a:off x="203040" y="3772080"/>
            <a:ext cx="2660400" cy="3085920"/>
          </a:xfrm>
          <a:custGeom>
            <a:avLst/>
            <a:gdLst/>
            <a:ahLst/>
            <a:cxnLst/>
            <a:rect l="l" t="t" r="r" b="b"/>
            <a:pathLst>
              <a:path w="1676" h="1944" extrusionOk="0">
                <a:moveTo>
                  <a:pt x="1676" y="1944"/>
                </a:moveTo>
                <a:lnTo>
                  <a:pt x="264" y="111"/>
                </a:lnTo>
                <a:lnTo>
                  <a:pt x="225" y="60"/>
                </a:lnTo>
                <a:lnTo>
                  <a:pt x="228" y="60"/>
                </a:lnTo>
                <a:lnTo>
                  <a:pt x="264" y="111"/>
                </a:lnTo>
                <a:lnTo>
                  <a:pt x="234" y="69"/>
                </a:lnTo>
                <a:lnTo>
                  <a:pt x="228" y="57"/>
                </a:lnTo>
                <a:lnTo>
                  <a:pt x="222" y="54"/>
                </a:lnTo>
                <a:lnTo>
                  <a:pt x="0" y="0"/>
                </a:lnTo>
                <a:lnTo>
                  <a:pt x="3" y="3"/>
                </a:lnTo>
                <a:lnTo>
                  <a:pt x="1223" y="1944"/>
                </a:lnTo>
                <a:lnTo>
                  <a:pt x="1676" y="1944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</p:sp>
      <p:sp>
        <p:nvSpPr>
          <p:cNvPr id="18" name="Google Shape;18;p1"/>
          <p:cNvSpPr txBox="1">
            <a:spLocks noGrp="1"/>
          </p:cNvSpPr>
          <p:nvPr>
            <p:ph type="title"/>
          </p:nvPr>
        </p:nvSpPr>
        <p:spPr>
          <a:xfrm>
            <a:off x="1739520" y="914400"/>
            <a:ext cx="6946920" cy="348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7325640" y="6117480"/>
            <a:ext cx="8571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3623760" y="6117480"/>
            <a:ext cx="36090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8275320" y="6117480"/>
            <a:ext cx="411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203040" y="3772080"/>
            <a:ext cx="361440" cy="90000"/>
          </a:xfrm>
          <a:custGeom>
            <a:avLst/>
            <a:gdLst/>
            <a:ahLst/>
            <a:cxnLst/>
            <a:rect l="l" t="t" r="r" b="b"/>
            <a:pathLst>
              <a:path w="228" h="57" extrusionOk="0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</p:sp>
      <p:sp>
        <p:nvSpPr>
          <p:cNvPr id="23" name="Google Shape;23;p1"/>
          <p:cNvSpPr/>
          <p:nvPr/>
        </p:nvSpPr>
        <p:spPr>
          <a:xfrm>
            <a:off x="560520" y="3867120"/>
            <a:ext cx="61560" cy="80640"/>
          </a:xfrm>
          <a:custGeom>
            <a:avLst/>
            <a:gdLst/>
            <a:ahLst/>
            <a:cxnLst/>
            <a:rect l="l" t="t" r="r" b="b"/>
            <a:pathLst>
              <a:path w="39" h="51" extrusionOk="0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</p:sp>
      <p:sp>
        <p:nvSpPr>
          <p:cNvPr id="24" name="Google Shape;24;p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7" name="Google Shape;247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8" name="Google Shape;248;p53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p53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53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3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8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4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43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0.e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2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e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39.emf"/><Relationship Id="rId4" Type="http://schemas.openxmlformats.org/officeDocument/2006/relationships/image" Target="../media/image44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52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png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46.wmf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42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5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49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5.png"/><Relationship Id="rId11" Type="http://schemas.openxmlformats.org/officeDocument/2006/relationships/oleObject" Target="../embeddings/oleObject48.bin"/><Relationship Id="rId5" Type="http://schemas.openxmlformats.org/officeDocument/2006/relationships/image" Target="../media/image56.wmf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58.wmf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6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e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3.w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0.e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2.emf"/><Relationship Id="rId20" Type="http://schemas.openxmlformats.org/officeDocument/2006/relationships/image" Target="../media/image24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9.e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1.emf"/><Relationship Id="rId22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08BD322A-DCD4-42E5-BCEE-9B2F130F2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15888"/>
            <a:ext cx="79200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ВІННИЦЬКИЙ НАЦІОНАЛЬНИЙ АГРАРНИЙ УНІВЕРСИТЕТ</a:t>
            </a: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62C0B61C-C25A-45FA-8F59-D239EE303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76250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електроенергетики, електротехніки та електромеханіки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12775FF-9A8E-4FE7-8F4E-0078469E9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176338"/>
            <a:ext cx="915511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DEC43F3-534A-4FFE-9718-9373B0B61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365625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uk-UA" altLang="ru-RU" sz="2000" b="1" dirty="0">
                <a:solidFill>
                  <a:srgbClr val="FF0000"/>
                </a:solidFill>
              </a:rPr>
              <a:t>Лекція на тему : «</a:t>
            </a:r>
            <a:r>
              <a:rPr lang="uk-UA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МЕТОД ВУЗЛОВИХ ПОТЕНЦІАЛІВ</a:t>
            </a:r>
            <a:r>
              <a:rPr lang="uk-UA" altLang="ru-RU" sz="2000" b="1" dirty="0">
                <a:solidFill>
                  <a:srgbClr val="FF0000"/>
                </a:solidFill>
              </a:rPr>
              <a:t>»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2DC7F3-BDC3-4223-90A0-9DB45A454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088" y="5445125"/>
            <a:ext cx="635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b="1">
                <a:solidFill>
                  <a:srgbClr val="FF0000"/>
                </a:solidFill>
              </a:rPr>
              <a:t>Лектор : к.т.н.  доц. Граняк Валерій Федорович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44D0C8F-5E97-403D-B1C7-BEF8A4B30079}"/>
              </a:ext>
            </a:extLst>
          </p:cNvPr>
          <p:cNvSpPr/>
          <p:nvPr/>
        </p:nvSpPr>
        <p:spPr>
          <a:xfrm>
            <a:off x="2339462" y="117654"/>
            <a:ext cx="4305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 для </a:t>
            </a:r>
            <a:r>
              <a:rPr lang="uk-UA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самостійої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роботи</a:t>
            </a:r>
            <a:endParaRPr lang="ru-UA" sz="2400" dirty="0">
              <a:solidFill>
                <a:srgbClr val="FF0000"/>
              </a:solidFill>
            </a:endParaRPr>
          </a:p>
        </p:txBody>
      </p:sp>
      <p:pic>
        <p:nvPicPr>
          <p:cNvPr id="3" name="Google Shape;773;p99">
            <a:extLst>
              <a:ext uri="{FF2B5EF4-FFF2-40B4-BE49-F238E27FC236}">
                <a16:creationId xmlns:a16="http://schemas.microsoft.com/office/drawing/2014/main" id="{354B03F9-97A7-408D-B67B-44FE9AD7A4E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8100" y="1244520"/>
            <a:ext cx="3187800" cy="21844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5DCB3C3-6358-4D08-BFDF-6BC987F5D063}"/>
              </a:ext>
            </a:extLst>
          </p:cNvPr>
          <p:cNvSpPr/>
          <p:nvPr/>
        </p:nvSpPr>
        <p:spPr>
          <a:xfrm>
            <a:off x="447870" y="699854"/>
            <a:ext cx="8266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кола, зображеного на рисунку, скласти систему рівнянь за методом вузлових потенціалів</a:t>
            </a:r>
            <a:endParaRPr lang="ru-UA" sz="1800" dirty="0"/>
          </a:p>
        </p:txBody>
      </p:sp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E7A70E9D-3928-408C-AF4B-C2202F34E4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058852"/>
              </p:ext>
            </p:extLst>
          </p:nvPr>
        </p:nvGraphicFramePr>
        <p:xfrm>
          <a:off x="3566140" y="4668060"/>
          <a:ext cx="15827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3" name="Equation" r:id="rId5" imgW="672840" imgH="241200" progId="Equation.DSMT4">
                  <p:embed/>
                </p:oleObj>
              </mc:Choice>
              <mc:Fallback>
                <p:oleObj name="Equation" r:id="rId5" imgW="672840" imgH="241200" progId="Equation.DSMT4">
                  <p:embed/>
                  <p:pic>
                    <p:nvPicPr>
                      <p:cNvPr id="8" name="Об'єкт 7">
                        <a:extLst>
                          <a:ext uri="{FF2B5EF4-FFF2-40B4-BE49-F238E27FC236}">
                            <a16:creationId xmlns:a16="http://schemas.microsoft.com/office/drawing/2014/main" id="{DBEC7C95-2DF2-4DF5-A6A4-85395B9D3F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6140" y="4668060"/>
                        <a:ext cx="1582737" cy="568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'єкт 6">
            <a:extLst>
              <a:ext uri="{FF2B5EF4-FFF2-40B4-BE49-F238E27FC236}">
                <a16:creationId xmlns:a16="http://schemas.microsoft.com/office/drawing/2014/main" id="{D2063D47-023B-46B1-BDD9-0B7DF0AA94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351862"/>
              </p:ext>
            </p:extLst>
          </p:nvPr>
        </p:nvGraphicFramePr>
        <p:xfrm>
          <a:off x="2509262" y="3785083"/>
          <a:ext cx="1292662" cy="64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4" name="Equation" r:id="rId7" imgW="482400" imgH="241200" progId="Equation.DSMT4">
                  <p:embed/>
                </p:oleObj>
              </mc:Choice>
              <mc:Fallback>
                <p:oleObj name="Equation" r:id="rId7" imgW="482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09262" y="3785083"/>
                        <a:ext cx="1292662" cy="646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'єкт 7">
            <a:extLst>
              <a:ext uri="{FF2B5EF4-FFF2-40B4-BE49-F238E27FC236}">
                <a16:creationId xmlns:a16="http://schemas.microsoft.com/office/drawing/2014/main" id="{AD293F94-869B-45E0-9AA5-5D6EA67670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839798"/>
              </p:ext>
            </p:extLst>
          </p:nvPr>
        </p:nvGraphicFramePr>
        <p:xfrm>
          <a:off x="4962976" y="3824087"/>
          <a:ext cx="1046914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5" name="Equation" r:id="rId9" imgW="444240" imgH="241200" progId="Equation.DSMT4">
                  <p:embed/>
                </p:oleObj>
              </mc:Choice>
              <mc:Fallback>
                <p:oleObj name="Equation" r:id="rId9" imgW="444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62976" y="3824087"/>
                        <a:ext cx="1046914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'єкт 8">
            <a:extLst>
              <a:ext uri="{FF2B5EF4-FFF2-40B4-BE49-F238E27FC236}">
                <a16:creationId xmlns:a16="http://schemas.microsoft.com/office/drawing/2014/main" id="{AD6CE890-5B1F-4993-8937-77393026B0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491281"/>
              </p:ext>
            </p:extLst>
          </p:nvPr>
        </p:nvGraphicFramePr>
        <p:xfrm>
          <a:off x="294414" y="5512033"/>
          <a:ext cx="3273361" cy="97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6" name="Equation" r:id="rId11" imgW="1663560" imgH="495000" progId="Equation.DSMT4">
                  <p:embed/>
                </p:oleObj>
              </mc:Choice>
              <mc:Fallback>
                <p:oleObj name="Equation" r:id="rId11" imgW="166356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4414" y="5512033"/>
                        <a:ext cx="3273361" cy="97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'єкт 10">
            <a:extLst>
              <a:ext uri="{FF2B5EF4-FFF2-40B4-BE49-F238E27FC236}">
                <a16:creationId xmlns:a16="http://schemas.microsoft.com/office/drawing/2014/main" id="{023D278C-A121-4850-88D7-5A0D1CFF88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554409"/>
              </p:ext>
            </p:extLst>
          </p:nvPr>
        </p:nvGraphicFramePr>
        <p:xfrm>
          <a:off x="4826056" y="5530180"/>
          <a:ext cx="3212406" cy="956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7" name="Equation" r:id="rId13" imgW="1663560" imgH="495000" progId="Equation.DSMT4">
                  <p:embed/>
                </p:oleObj>
              </mc:Choice>
              <mc:Fallback>
                <p:oleObj name="Equation" r:id="rId13" imgW="166356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26056" y="5530180"/>
                        <a:ext cx="3212406" cy="956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74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FD5E4B4-A52E-4110-A1C8-C7C861ECB060}"/>
              </a:ext>
            </a:extLst>
          </p:cNvPr>
          <p:cNvSpPr/>
          <p:nvPr/>
        </p:nvSpPr>
        <p:spPr>
          <a:xfrm>
            <a:off x="3182036" y="108323"/>
            <a:ext cx="2779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Розрахунок струмів</a:t>
            </a:r>
            <a:endParaRPr lang="ru-UA" sz="2400" dirty="0">
              <a:solidFill>
                <a:srgbClr val="FF0000"/>
              </a:solidFill>
            </a:endParaRPr>
          </a:p>
        </p:txBody>
      </p:sp>
      <p:pic>
        <p:nvPicPr>
          <p:cNvPr id="3" name="Google Shape;773;p99">
            <a:extLst>
              <a:ext uri="{FF2B5EF4-FFF2-40B4-BE49-F238E27FC236}">
                <a16:creationId xmlns:a16="http://schemas.microsoft.com/office/drawing/2014/main" id="{5F17D507-DD6F-4DEE-97E1-0FDD3AC9F7E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7471" y="656692"/>
            <a:ext cx="3187800" cy="21844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4B34F404-C496-4F8F-85E3-9DA4438A31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917494"/>
              </p:ext>
            </p:extLst>
          </p:nvPr>
        </p:nvGraphicFramePr>
        <p:xfrm>
          <a:off x="3480615" y="3339322"/>
          <a:ext cx="16033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Equation" r:id="rId5" imgW="825480" imgH="495000" progId="Equation.DSMT4">
                  <p:embed/>
                </p:oleObj>
              </mc:Choice>
              <mc:Fallback>
                <p:oleObj name="Equation" r:id="rId5" imgW="8254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0615" y="3339322"/>
                        <a:ext cx="1603375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'єкт 4">
            <a:extLst>
              <a:ext uri="{FF2B5EF4-FFF2-40B4-BE49-F238E27FC236}">
                <a16:creationId xmlns:a16="http://schemas.microsoft.com/office/drawing/2014/main" id="{EDBD80DC-B2D6-482C-ADB8-3EB0837761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220706"/>
              </p:ext>
            </p:extLst>
          </p:nvPr>
        </p:nvGraphicFramePr>
        <p:xfrm>
          <a:off x="3480615" y="4376045"/>
          <a:ext cx="1645552" cy="943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Equation" r:id="rId7" imgW="863280" imgH="495000" progId="Equation.DSMT4">
                  <p:embed/>
                </p:oleObj>
              </mc:Choice>
              <mc:Fallback>
                <p:oleObj name="Equation" r:id="rId7" imgW="8632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80615" y="4376045"/>
                        <a:ext cx="1645552" cy="943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2E8E8EF6-D09E-47E3-9889-4DA451D920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829085"/>
              </p:ext>
            </p:extLst>
          </p:nvPr>
        </p:nvGraphicFramePr>
        <p:xfrm>
          <a:off x="3553856" y="5580361"/>
          <a:ext cx="1544319" cy="84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Equation" r:id="rId9" imgW="901440" imgH="495000" progId="Equation.DSMT4">
                  <p:embed/>
                </p:oleObj>
              </mc:Choice>
              <mc:Fallback>
                <p:oleObj name="Equation" r:id="rId9" imgW="90144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53856" y="5580361"/>
                        <a:ext cx="1544319" cy="84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690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DAB1DB3-72FD-4BA8-A44C-0E4C207D5A7A}"/>
              </a:ext>
            </a:extLst>
          </p:cNvPr>
          <p:cNvSpPr/>
          <p:nvPr/>
        </p:nvSpPr>
        <p:spPr>
          <a:xfrm>
            <a:off x="671803" y="200256"/>
            <a:ext cx="80056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 методу вузлових потенціалів при наявності ідеальних джерел напруги і струму</a:t>
            </a:r>
            <a:endParaRPr lang="ru-UA" sz="3200" dirty="0">
              <a:solidFill>
                <a:srgbClr val="FF0000"/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9C7272C-0A48-4E4C-AE93-3CE1A93B647E}"/>
              </a:ext>
            </a:extLst>
          </p:cNvPr>
          <p:cNvSpPr/>
          <p:nvPr/>
        </p:nvSpPr>
        <p:spPr>
          <a:xfrm>
            <a:off x="671803" y="5343541"/>
            <a:ext cx="8080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Якщо між двома вузлами існує вітка, що містить ідеальну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е.р.с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не містить пасивних елементів, то при заземленні одного з цих вузлів (наприклад, вузла 4), тобто вважаючи φ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0, легко знайти потенціал вузла 3, оскільки φ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φ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і звідси φ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1800" dirty="0"/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7835337E-0563-4880-A4CB-7C6325C00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37" y="1840365"/>
            <a:ext cx="4635726" cy="339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440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6FDB2B5-F46A-4C6C-9AAD-782F8907A9C2}"/>
              </a:ext>
            </a:extLst>
          </p:cNvPr>
          <p:cNvSpPr/>
          <p:nvPr/>
        </p:nvSpPr>
        <p:spPr>
          <a:xfrm>
            <a:off x="373223" y="302053"/>
            <a:ext cx="8481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Таким чином, кількість невідомих потенціалів стала менша на одиницю і для цієї схеми треба скласти систему лише з двох рівнянь, залишаючи в лівій частині складову з відомим потенціалом φ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1800" dirty="0"/>
          </a:p>
        </p:txBody>
      </p:sp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1A292E15-9653-44EF-BFE1-B7DA41CBF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334594"/>
              </p:ext>
            </p:extLst>
          </p:nvPr>
        </p:nvGraphicFramePr>
        <p:xfrm>
          <a:off x="541176" y="2095666"/>
          <a:ext cx="3881859" cy="989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Equation" r:id="rId4" imgW="2159000" imgH="546100" progId="Equation.DSMT4">
                  <p:embed/>
                </p:oleObj>
              </mc:Choice>
              <mc:Fallback>
                <p:oleObj name="Equation" r:id="rId4" imgW="2159000" imgH="546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6" y="2095666"/>
                        <a:ext cx="3881859" cy="9890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008FD7D1-4A77-4307-B2FE-129C2CF4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75" y="1429818"/>
            <a:ext cx="3166949" cy="232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3A474FC-4017-4306-917F-43B059FC29FF}"/>
              </a:ext>
            </a:extLst>
          </p:cNvPr>
          <p:cNvSpPr/>
          <p:nvPr/>
        </p:nvSpPr>
        <p:spPr>
          <a:xfrm>
            <a:off x="373223" y="4020679"/>
            <a:ext cx="8397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При знаходженні власних та спільних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провідностей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цій системі слід врахувати, що у вітці 6 міститься ідеальне джерело струму. Як вказувалося раніше, струм в цій вітці дорівнює струму джерела струму 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I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 внутрішній опір ідеального джерела струму нескінченно великий, тому провідність цієї вітки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0.</a:t>
            </a:r>
            <a:endParaRPr lang="ru-UA" sz="1800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37F36F4-3F8C-436B-AEAF-9BE53E5A33F1}"/>
              </a:ext>
            </a:extLst>
          </p:cNvPr>
          <p:cNvSpPr/>
          <p:nvPr/>
        </p:nvSpPr>
        <p:spPr>
          <a:xfrm>
            <a:off x="447869" y="5491126"/>
            <a:ext cx="8322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Нумерацію вузлів в цьому випадку зручно проводити таким чином, щоб вузли, які примикають до вітки лише з однією ідеальною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е.р.с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позначались останніми за порядком числами.</a:t>
            </a:r>
            <a:endParaRPr lang="ru-UA" sz="1800" dirty="0"/>
          </a:p>
        </p:txBody>
      </p:sp>
    </p:spTree>
    <p:extLst>
      <p:ext uri="{BB962C8B-B14F-4D97-AF65-F5344CB8AC3E}">
        <p14:creationId xmlns:p14="http://schemas.microsoft.com/office/powerpoint/2010/main" val="1856715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B9AB50-73A1-49F5-AA31-F8FBDAEFB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709" y="1174312"/>
            <a:ext cx="4275817" cy="3130657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8640C99-2654-4F4B-BCCC-FB71B5E2B095}"/>
              </a:ext>
            </a:extLst>
          </p:cNvPr>
          <p:cNvSpPr/>
          <p:nvPr/>
        </p:nvSpPr>
        <p:spPr>
          <a:xfrm>
            <a:off x="457200" y="5814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урахуванням цього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запишемо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коефіцієнти лівої частини рівняння.</a:t>
            </a:r>
            <a:endParaRPr lang="ru-UA" sz="1800" dirty="0"/>
          </a:p>
        </p:txBody>
      </p:sp>
      <p:graphicFrame>
        <p:nvGraphicFramePr>
          <p:cNvPr id="5" name="Об'єкт 4">
            <a:extLst>
              <a:ext uri="{FF2B5EF4-FFF2-40B4-BE49-F238E27FC236}">
                <a16:creationId xmlns:a16="http://schemas.microsoft.com/office/drawing/2014/main" id="{A9E07838-A944-4AC8-BFA5-65A5882DA0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625426"/>
              </p:ext>
            </p:extLst>
          </p:nvPr>
        </p:nvGraphicFramePr>
        <p:xfrm>
          <a:off x="535733" y="1473459"/>
          <a:ext cx="2329542" cy="859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9" name="Equation" r:id="rId5" imgW="1446569" imgH="533242" progId="Equation.DSMT4">
                  <p:embed/>
                </p:oleObj>
              </mc:Choice>
              <mc:Fallback>
                <p:oleObj name="Equation" r:id="rId5" imgW="1446569" imgH="53324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733" y="1473459"/>
                        <a:ext cx="2329542" cy="859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CE4E1BDA-73AC-4573-A79F-5DE8623D2A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201084"/>
              </p:ext>
            </p:extLst>
          </p:nvPr>
        </p:nvGraphicFramePr>
        <p:xfrm>
          <a:off x="535733" y="2415851"/>
          <a:ext cx="2820510" cy="859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0" name="Equation" r:id="rId7" imgW="1750844" imgH="533242" progId="Equation.DSMT4">
                  <p:embed/>
                </p:oleObj>
              </mc:Choice>
              <mc:Fallback>
                <p:oleObj name="Equation" r:id="rId7" imgW="1750844" imgH="53324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5733" y="2415851"/>
                        <a:ext cx="2820510" cy="859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'єкт 6">
            <a:extLst>
              <a:ext uri="{FF2B5EF4-FFF2-40B4-BE49-F238E27FC236}">
                <a16:creationId xmlns:a16="http://schemas.microsoft.com/office/drawing/2014/main" id="{01C1A51E-DC9B-48CB-8FA6-49D499AEB8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004031"/>
              </p:ext>
            </p:extLst>
          </p:nvPr>
        </p:nvGraphicFramePr>
        <p:xfrm>
          <a:off x="535733" y="3381570"/>
          <a:ext cx="1591647" cy="797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1" name="Equation" r:id="rId9" imgW="1065684" imgH="533242" progId="Equation.DSMT4">
                  <p:embed/>
                </p:oleObj>
              </mc:Choice>
              <mc:Fallback>
                <p:oleObj name="Equation" r:id="rId9" imgW="1065684" imgH="53324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5733" y="3381570"/>
                        <a:ext cx="1591647" cy="797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'єкт 7">
            <a:extLst>
              <a:ext uri="{FF2B5EF4-FFF2-40B4-BE49-F238E27FC236}">
                <a16:creationId xmlns:a16="http://schemas.microsoft.com/office/drawing/2014/main" id="{B9864FBA-4967-42A6-820B-21E5A16C99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885736"/>
              </p:ext>
            </p:extLst>
          </p:nvPr>
        </p:nvGraphicFramePr>
        <p:xfrm>
          <a:off x="457200" y="4285104"/>
          <a:ext cx="1670180" cy="836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" name="Equation" r:id="rId11" imgW="1065684" imgH="533242" progId="Equation.DSMT4">
                  <p:embed/>
                </p:oleObj>
              </mc:Choice>
              <mc:Fallback>
                <p:oleObj name="Equation" r:id="rId11" imgW="1065684" imgH="53324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200" y="4285104"/>
                        <a:ext cx="1670180" cy="836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'єкт 8">
            <a:extLst>
              <a:ext uri="{FF2B5EF4-FFF2-40B4-BE49-F238E27FC236}">
                <a16:creationId xmlns:a16="http://schemas.microsoft.com/office/drawing/2014/main" id="{2E2778B8-151A-4722-AC41-DD2CA65E6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491107"/>
              </p:ext>
            </p:extLst>
          </p:nvPr>
        </p:nvGraphicFramePr>
        <p:xfrm>
          <a:off x="457202" y="5384539"/>
          <a:ext cx="1670178" cy="836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" name="Equation" r:id="rId13" imgW="1065684" imgH="533242" progId="Equation.DSMT4">
                  <p:embed/>
                </p:oleObj>
              </mc:Choice>
              <mc:Fallback>
                <p:oleObj name="Equation" r:id="rId13" imgW="1065684" imgH="53324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7202" y="5384539"/>
                        <a:ext cx="1670178" cy="836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'єкт 9">
            <a:extLst>
              <a:ext uri="{FF2B5EF4-FFF2-40B4-BE49-F238E27FC236}">
                <a16:creationId xmlns:a16="http://schemas.microsoft.com/office/drawing/2014/main" id="{C58B47FE-3482-47DF-AE98-F959D6C20C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333805"/>
              </p:ext>
            </p:extLst>
          </p:nvPr>
        </p:nvGraphicFramePr>
        <p:xfrm>
          <a:off x="5395783" y="4757502"/>
          <a:ext cx="1025848" cy="439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4" name="Equation" r:id="rId15" imgW="533022" imgH="228481" progId="Equation.DSMT4">
                  <p:embed/>
                </p:oleObj>
              </mc:Choice>
              <mc:Fallback>
                <p:oleObj name="Equation" r:id="rId15" imgW="533022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95783" y="4757502"/>
                        <a:ext cx="1025848" cy="439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'єкт 10">
            <a:extLst>
              <a:ext uri="{FF2B5EF4-FFF2-40B4-BE49-F238E27FC236}">
                <a16:creationId xmlns:a16="http://schemas.microsoft.com/office/drawing/2014/main" id="{858EB27E-FACF-43A2-A9DF-B45A8F28CD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196505"/>
              </p:ext>
            </p:extLst>
          </p:nvPr>
        </p:nvGraphicFramePr>
        <p:xfrm>
          <a:off x="4265613" y="5391150"/>
          <a:ext cx="294957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5" name="Equation" r:id="rId17" imgW="1828800" imgH="495000" progId="Equation.DSMT4">
                  <p:embed/>
                </p:oleObj>
              </mc:Choice>
              <mc:Fallback>
                <p:oleObj name="Equation" r:id="rId17" imgW="18288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265613" y="5391150"/>
                        <a:ext cx="2949575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12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BF0B669-A208-47D2-AEC8-1B98DA64D93A}"/>
              </a:ext>
            </a:extLst>
          </p:cNvPr>
          <p:cNvSpPr/>
          <p:nvPr/>
        </p:nvSpPr>
        <p:spPr>
          <a:xfrm>
            <a:off x="3742650" y="149357"/>
            <a:ext cx="1322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</a:t>
            </a:r>
            <a:endParaRPr lang="ru-UA" sz="2400" dirty="0">
              <a:solidFill>
                <a:srgbClr val="FF0000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611EE8C-F270-4EFD-B1A5-144E7E054AE0}"/>
              </a:ext>
            </a:extLst>
          </p:cNvPr>
          <p:cNvSpPr/>
          <p:nvPr/>
        </p:nvSpPr>
        <p:spPr>
          <a:xfrm>
            <a:off x="540109" y="737185"/>
            <a:ext cx="4621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Для заданої на рисунку схеми з параметрами</a:t>
            </a:r>
            <a:endParaRPr lang="ru-UA" sz="1800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B4336A9-C8A2-4293-8251-7CA6102D9D9B}"/>
              </a:ext>
            </a:extLst>
          </p:cNvPr>
          <p:cNvSpPr/>
          <p:nvPr/>
        </p:nvSpPr>
        <p:spPr>
          <a:xfrm>
            <a:off x="2134427" y="1288490"/>
            <a:ext cx="4702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/>
            <a:r>
              <a:rPr lang="uk-UA" sz="1800" i="1" dirty="0">
                <a:latin typeface="Times New Roman" panose="02020603050405020304" pitchFamily="18" charset="0"/>
                <a:ea typeface="TimesNewRomanPS-ItalicMT"/>
              </a:rPr>
              <a:t>E </a:t>
            </a:r>
            <a:r>
              <a:rPr lang="uk-UA" sz="1800" dirty="0">
                <a:latin typeface="Times New Roman" panose="02020603050405020304" pitchFamily="18" charset="0"/>
                <a:ea typeface="SymbolMT"/>
              </a:rPr>
              <a:t>= 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100 В, </a:t>
            </a:r>
            <a:r>
              <a:rPr lang="uk-UA" sz="1800" i="1" dirty="0">
                <a:latin typeface="Times New Roman" panose="02020603050405020304" pitchFamily="18" charset="0"/>
                <a:ea typeface="TimesNewRomanPS-ItalicMT"/>
              </a:rPr>
              <a:t>E</a:t>
            </a:r>
            <a:r>
              <a:rPr lang="uk-UA" sz="1800" baseline="-25000" dirty="0">
                <a:latin typeface="Times New Roman" panose="02020603050405020304" pitchFamily="18" charset="0"/>
                <a:ea typeface="TimesNewRomanPS-ItalicMT"/>
              </a:rPr>
              <a:t>1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SymbolMT"/>
              </a:rPr>
              <a:t>= 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100 В, </a:t>
            </a:r>
            <a:r>
              <a:rPr lang="uk-UA" sz="1800" i="1" dirty="0">
                <a:latin typeface="Times New Roman" panose="02020603050405020304" pitchFamily="18" charset="0"/>
                <a:ea typeface="TimesNewRomanPS-ItalicMT"/>
              </a:rPr>
              <a:t>E</a:t>
            </a:r>
            <a:r>
              <a:rPr lang="uk-UA" sz="1800" baseline="-25000" dirty="0">
                <a:latin typeface="Times New Roman" panose="02020603050405020304" pitchFamily="18" charset="0"/>
                <a:ea typeface="TimesNewRomanPS-ItalicMT"/>
              </a:rPr>
              <a:t>4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SymbolMT"/>
              </a:rPr>
              <a:t>= 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30 В, </a:t>
            </a:r>
            <a:r>
              <a:rPr lang="uk-UA" sz="1800" i="1" dirty="0">
                <a:latin typeface="Times New Roman" panose="02020603050405020304" pitchFamily="18" charset="0"/>
                <a:ea typeface="TimesNewRomanPS-ItalicMT"/>
              </a:rPr>
              <a:t>I</a:t>
            </a:r>
            <a:r>
              <a:rPr lang="uk-UA" sz="1800" baseline="-25000" dirty="0">
                <a:latin typeface="Times New Roman" panose="02020603050405020304" pitchFamily="18" charset="0"/>
                <a:ea typeface="TimesNewRomanPS-ItalicMT"/>
              </a:rPr>
              <a:t>5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SymbolMT"/>
              </a:rPr>
              <a:t>= 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7</a:t>
            </a:r>
            <a:r>
              <a:rPr lang="uk-UA" sz="1800" i="1" dirty="0">
                <a:latin typeface="Times New Roman" panose="02020603050405020304" pitchFamily="18" charset="0"/>
                <a:ea typeface="TimesNewRomanPS-ItalicMT"/>
              </a:rPr>
              <a:t>,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5 А, </a:t>
            </a:r>
          </a:p>
          <a:p>
            <a:pPr indent="270510"/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r</a:t>
            </a:r>
            <a:r>
              <a:rPr lang="uk-UA" sz="1800" baseline="-25000" dirty="0">
                <a:latin typeface="Times New Roman" panose="02020603050405020304" pitchFamily="18" charset="0"/>
                <a:ea typeface="TimesNewRomanPS-ItalicMT"/>
              </a:rPr>
              <a:t>1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SymbolMT"/>
              </a:rPr>
              <a:t>= 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4 </a:t>
            </a:r>
            <a:r>
              <a:rPr lang="uk-UA" sz="1800" dirty="0" err="1">
                <a:latin typeface="Times New Roman" panose="02020603050405020304" pitchFamily="18" charset="0"/>
                <a:ea typeface="TimesNewRomanPS-ItalicMT"/>
              </a:rPr>
              <a:t>Ом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, </a:t>
            </a:r>
            <a:r>
              <a:rPr lang="uk-UA" sz="1800" i="1" dirty="0">
                <a:latin typeface="Times New Roman" panose="02020603050405020304" pitchFamily="18" charset="0"/>
                <a:ea typeface="TimesNewRomanPS-ItalicMT"/>
              </a:rPr>
              <a:t>r</a:t>
            </a:r>
            <a:r>
              <a:rPr lang="uk-UA" sz="1800" baseline="-25000" dirty="0">
                <a:latin typeface="Times New Roman" panose="02020603050405020304" pitchFamily="18" charset="0"/>
                <a:ea typeface="TimesNewRomanPS-ItalicMT"/>
              </a:rPr>
              <a:t>2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SymbolMT"/>
              </a:rPr>
              <a:t>= 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5Ом, </a:t>
            </a:r>
            <a:r>
              <a:rPr lang="uk-UA" sz="1800" i="1" dirty="0">
                <a:latin typeface="Times New Roman" panose="02020603050405020304" pitchFamily="18" charset="0"/>
                <a:ea typeface="TimesNewRomanPS-ItalicMT"/>
              </a:rPr>
              <a:t>r</a:t>
            </a:r>
            <a:r>
              <a:rPr lang="uk-UA" sz="1800" baseline="-25000" dirty="0">
                <a:latin typeface="Times New Roman" panose="02020603050405020304" pitchFamily="18" charset="0"/>
                <a:ea typeface="TimesNewRomanPS-ItalicMT"/>
              </a:rPr>
              <a:t>3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SymbolMT"/>
              </a:rPr>
              <a:t>= 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10 </a:t>
            </a:r>
            <a:r>
              <a:rPr lang="uk-UA" sz="1800" dirty="0" err="1">
                <a:latin typeface="Times New Roman" panose="02020603050405020304" pitchFamily="18" charset="0"/>
                <a:ea typeface="TimesNewRomanPS-ItalicMT"/>
              </a:rPr>
              <a:t>Ом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, </a:t>
            </a:r>
          </a:p>
          <a:p>
            <a:pPr indent="270510"/>
            <a:r>
              <a:rPr lang="uk-UA" sz="1800" i="1" dirty="0">
                <a:latin typeface="Times New Roman" panose="02020603050405020304" pitchFamily="18" charset="0"/>
                <a:ea typeface="TimesNewRomanPS-ItalicMT"/>
              </a:rPr>
              <a:t>r</a:t>
            </a:r>
            <a:r>
              <a:rPr lang="uk-UA" sz="1800" baseline="-25000" dirty="0">
                <a:latin typeface="Times New Roman" panose="02020603050405020304" pitchFamily="18" charset="0"/>
                <a:ea typeface="TimesNewRomanPS-ItalicMT"/>
              </a:rPr>
              <a:t>4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SymbolMT"/>
              </a:rPr>
              <a:t>= 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4 </a:t>
            </a:r>
            <a:r>
              <a:rPr lang="uk-UA" sz="1800" dirty="0" err="1">
                <a:latin typeface="Times New Roman" panose="02020603050405020304" pitchFamily="18" charset="0"/>
                <a:ea typeface="TimesNewRomanPS-ItalicMT"/>
              </a:rPr>
              <a:t>Ом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, </a:t>
            </a:r>
            <a:r>
              <a:rPr lang="uk-UA" sz="1800" i="1" dirty="0">
                <a:latin typeface="Times New Roman" panose="02020603050405020304" pitchFamily="18" charset="0"/>
                <a:ea typeface="TimesNewRomanPS-ItalicMT"/>
              </a:rPr>
              <a:t>r</a:t>
            </a:r>
            <a:r>
              <a:rPr lang="uk-UA" sz="1800" baseline="-25000" dirty="0">
                <a:latin typeface="Times New Roman" panose="02020603050405020304" pitchFamily="18" charset="0"/>
                <a:ea typeface="TimesNewRomanPS-ItalicMT"/>
              </a:rPr>
              <a:t>5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SymbolMT"/>
              </a:rPr>
              <a:t>= 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16 </a:t>
            </a:r>
            <a:r>
              <a:rPr lang="uk-UA" sz="1800" dirty="0" err="1">
                <a:latin typeface="Times New Roman" panose="02020603050405020304" pitchFamily="18" charset="0"/>
                <a:ea typeface="TimesNewRomanPS-ItalicMT"/>
              </a:rPr>
              <a:t>Ом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, </a:t>
            </a:r>
            <a:r>
              <a:rPr lang="uk-UA" sz="1800" i="1" dirty="0">
                <a:latin typeface="Times New Roman" panose="02020603050405020304" pitchFamily="18" charset="0"/>
                <a:ea typeface="TimesNewRomanPS-ItalicMT"/>
              </a:rPr>
              <a:t>r</a:t>
            </a:r>
            <a:r>
              <a:rPr lang="uk-UA" sz="1800" baseline="-25000" dirty="0">
                <a:latin typeface="Times New Roman" panose="02020603050405020304" pitchFamily="18" charset="0"/>
                <a:ea typeface="TimesNewRomanPS-ItalicMT"/>
              </a:rPr>
              <a:t>6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SymbolMT"/>
              </a:rPr>
              <a:t>= 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20 </a:t>
            </a:r>
            <a:r>
              <a:rPr lang="uk-UA" sz="1800" dirty="0" err="1">
                <a:latin typeface="Times New Roman" panose="02020603050405020304" pitchFamily="18" charset="0"/>
                <a:ea typeface="TimesNewRomanPS-ItalicMT"/>
              </a:rPr>
              <a:t>Ом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, </a:t>
            </a:r>
            <a:r>
              <a:rPr lang="uk-UA" sz="1800" i="1" dirty="0">
                <a:latin typeface="Times New Roman" panose="02020603050405020304" pitchFamily="18" charset="0"/>
                <a:ea typeface="TimesNewRomanPS-ItalicMT"/>
              </a:rPr>
              <a:t>r</a:t>
            </a:r>
            <a:r>
              <a:rPr lang="uk-UA" sz="1800" baseline="-25000" dirty="0">
                <a:latin typeface="Times New Roman" panose="02020603050405020304" pitchFamily="18" charset="0"/>
                <a:ea typeface="TimesNewRomanPS-ItalicMT"/>
              </a:rPr>
              <a:t>7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SymbolMT"/>
              </a:rPr>
              <a:t>= </a:t>
            </a:r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6 </a:t>
            </a:r>
            <a:r>
              <a:rPr lang="uk-UA" sz="1800" dirty="0" err="1">
                <a:latin typeface="Times New Roman" panose="02020603050405020304" pitchFamily="18" charset="0"/>
                <a:ea typeface="TimesNewRomanPS-ItalicMT"/>
              </a:rPr>
              <a:t>Ом</a:t>
            </a:r>
            <a:endParaRPr lang="ru-UA" sz="1800" dirty="0"/>
          </a:p>
        </p:txBody>
      </p:sp>
      <p:pic>
        <p:nvPicPr>
          <p:cNvPr id="28673" name="Picture 1">
            <a:extLst>
              <a:ext uri="{FF2B5EF4-FFF2-40B4-BE49-F238E27FC236}">
                <a16:creationId xmlns:a16="http://schemas.microsoft.com/office/drawing/2014/main" id="{8943904F-A2A6-4626-96CA-09EA2F7B6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18" y="2327944"/>
            <a:ext cx="5397661" cy="324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3DE1443-022B-40A4-85E3-81B9A1D5F259}"/>
              </a:ext>
            </a:extLst>
          </p:cNvPr>
          <p:cNvSpPr/>
          <p:nvPr/>
        </p:nvSpPr>
        <p:spPr>
          <a:xfrm>
            <a:off x="1113933" y="5936149"/>
            <a:ext cx="7903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NewRomanPS-ItalicMT"/>
              </a:rPr>
              <a:t>Знайти методом вузлових потенціалів струми в усіх вітках кола.</a:t>
            </a:r>
            <a:endParaRPr lang="ru-UA" sz="1800" dirty="0"/>
          </a:p>
        </p:txBody>
      </p:sp>
    </p:spTree>
    <p:extLst>
      <p:ext uri="{BB962C8B-B14F-4D97-AF65-F5344CB8AC3E}">
        <p14:creationId xmlns:p14="http://schemas.microsoft.com/office/powerpoint/2010/main" val="1586304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0AF57E1-3D57-40ED-8F6D-25243E1F2E6A}"/>
              </a:ext>
            </a:extLst>
          </p:cNvPr>
          <p:cNvSpPr/>
          <p:nvPr/>
        </p:nvSpPr>
        <p:spPr>
          <a:xfrm>
            <a:off x="279918" y="358876"/>
            <a:ext cx="7585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Запишемо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систему рівнянь для їх знаходження в загальному вигляді:</a:t>
            </a:r>
            <a:endParaRPr lang="ru-UA" sz="1800" dirty="0"/>
          </a:p>
        </p:txBody>
      </p:sp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34510527-A58B-461C-9783-350B08D8F3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465340"/>
              </p:ext>
            </p:extLst>
          </p:nvPr>
        </p:nvGraphicFramePr>
        <p:xfrm>
          <a:off x="447870" y="1101013"/>
          <a:ext cx="3588130" cy="92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1" name="Equation" r:id="rId4" imgW="2133600" imgH="546100" progId="Equation.DSMT4">
                  <p:embed/>
                </p:oleObj>
              </mc:Choice>
              <mc:Fallback>
                <p:oleObj name="Equation" r:id="rId4" imgW="2133600" imgH="546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70" y="1101013"/>
                        <a:ext cx="3588130" cy="923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>
            <a:extLst>
              <a:ext uri="{FF2B5EF4-FFF2-40B4-BE49-F238E27FC236}">
                <a16:creationId xmlns:a16="http://schemas.microsoft.com/office/drawing/2014/main" id="{FDDE5E28-5C0D-45DB-9BB2-662E0F768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765" y="1101012"/>
            <a:ext cx="4452985" cy="267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3CD4661-5B89-4021-A4CC-6EEA4E4B0E19}"/>
              </a:ext>
            </a:extLst>
          </p:cNvPr>
          <p:cNvSpPr/>
          <p:nvPr/>
        </p:nvSpPr>
        <p:spPr>
          <a:xfrm>
            <a:off x="447870" y="2114966"/>
            <a:ext cx="3433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Знайдемо числові коефіцієнти, що входять в систему:</a:t>
            </a:r>
            <a:endParaRPr lang="ru-UA" sz="1800" dirty="0"/>
          </a:p>
        </p:txBody>
      </p:sp>
      <p:graphicFrame>
        <p:nvGraphicFramePr>
          <p:cNvPr id="7" name="Об'єкт 6">
            <a:extLst>
              <a:ext uri="{FF2B5EF4-FFF2-40B4-BE49-F238E27FC236}">
                <a16:creationId xmlns:a16="http://schemas.microsoft.com/office/drawing/2014/main" id="{14B910BA-E305-4971-8A79-614A860260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281840"/>
              </p:ext>
            </p:extLst>
          </p:nvPr>
        </p:nvGraphicFramePr>
        <p:xfrm>
          <a:off x="46380" y="2851520"/>
          <a:ext cx="4321655" cy="672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2" name="Equation" r:id="rId7" imgW="3425800" imgH="533242" progId="Equation.DSMT4">
                  <p:embed/>
                </p:oleObj>
              </mc:Choice>
              <mc:Fallback>
                <p:oleObj name="Equation" r:id="rId7" imgW="3425800" imgH="53324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380" y="2851520"/>
                        <a:ext cx="4321655" cy="672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'єкт 8">
            <a:extLst>
              <a:ext uri="{FF2B5EF4-FFF2-40B4-BE49-F238E27FC236}">
                <a16:creationId xmlns:a16="http://schemas.microsoft.com/office/drawing/2014/main" id="{5F1CF1BA-E830-4DA8-A815-2B3DB38D2A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710978"/>
              </p:ext>
            </p:extLst>
          </p:nvPr>
        </p:nvGraphicFramePr>
        <p:xfrm>
          <a:off x="46380" y="3660150"/>
          <a:ext cx="4252474" cy="691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3" name="Equation" r:id="rId9" imgW="3048000" imgH="495300" progId="Equation.DSMT4">
                  <p:embed/>
                </p:oleObj>
              </mc:Choice>
              <mc:Fallback>
                <p:oleObj name="Equation" r:id="rId9" imgW="3048000" imgH="495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0" y="3660150"/>
                        <a:ext cx="4252474" cy="6910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'єкт 10">
            <a:extLst>
              <a:ext uri="{FF2B5EF4-FFF2-40B4-BE49-F238E27FC236}">
                <a16:creationId xmlns:a16="http://schemas.microsoft.com/office/drawing/2014/main" id="{97E0BEF1-2264-479C-A0A3-C7EC6EB59F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220911"/>
              </p:ext>
            </p:extLst>
          </p:nvPr>
        </p:nvGraphicFramePr>
        <p:xfrm>
          <a:off x="73607" y="4472963"/>
          <a:ext cx="2976732" cy="691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4" name="Equation" r:id="rId11" imgW="2133600" imgH="495300" progId="Equation.DSMT4">
                  <p:embed/>
                </p:oleObj>
              </mc:Choice>
              <mc:Fallback>
                <p:oleObj name="Equation" r:id="rId11" imgW="2133600" imgH="495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07" y="4472963"/>
                        <a:ext cx="2976732" cy="6910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'єкт 12">
            <a:extLst>
              <a:ext uri="{FF2B5EF4-FFF2-40B4-BE49-F238E27FC236}">
                <a16:creationId xmlns:a16="http://schemas.microsoft.com/office/drawing/2014/main" id="{F742A536-F9BD-4BF2-9BE1-031E3B0F0E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531453"/>
              </p:ext>
            </p:extLst>
          </p:nvPr>
        </p:nvGraphicFramePr>
        <p:xfrm>
          <a:off x="73607" y="5246849"/>
          <a:ext cx="4434090" cy="691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5" name="Equation" r:id="rId13" imgW="3175000" imgH="495300" progId="Equation.DSMT4">
                  <p:embed/>
                </p:oleObj>
              </mc:Choice>
              <mc:Fallback>
                <p:oleObj name="Equation" r:id="rId13" imgW="3175000" imgH="495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07" y="5246849"/>
                        <a:ext cx="4434090" cy="6910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'єкт 14">
            <a:extLst>
              <a:ext uri="{FF2B5EF4-FFF2-40B4-BE49-F238E27FC236}">
                <a16:creationId xmlns:a16="http://schemas.microsoft.com/office/drawing/2014/main" id="{14EF0769-4913-472D-91F6-D204BDEE97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115274"/>
              </p:ext>
            </p:extLst>
          </p:nvPr>
        </p:nvGraphicFramePr>
        <p:xfrm>
          <a:off x="46380" y="6059661"/>
          <a:ext cx="3105192" cy="691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6" name="Equation" r:id="rId15" imgW="2222500" imgH="495300" progId="Equation.DSMT4">
                  <p:embed/>
                </p:oleObj>
              </mc:Choice>
              <mc:Fallback>
                <p:oleObj name="Equation" r:id="rId15" imgW="2222500" imgH="495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0" y="6059661"/>
                        <a:ext cx="3105192" cy="6910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'єкт 16">
            <a:extLst>
              <a:ext uri="{FF2B5EF4-FFF2-40B4-BE49-F238E27FC236}">
                <a16:creationId xmlns:a16="http://schemas.microsoft.com/office/drawing/2014/main" id="{5D71EE26-0CF9-4128-BA60-AFA5206A52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858081"/>
              </p:ext>
            </p:extLst>
          </p:nvPr>
        </p:nvGraphicFramePr>
        <p:xfrm>
          <a:off x="4905618" y="4478991"/>
          <a:ext cx="4051770" cy="6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7" name="Equation" r:id="rId17" imgW="2882900" imgH="495300" progId="Equation.DSMT4">
                  <p:embed/>
                </p:oleObj>
              </mc:Choice>
              <mc:Fallback>
                <p:oleObj name="Equation" r:id="rId17" imgW="2882900" imgH="495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618" y="4478991"/>
                        <a:ext cx="4051770" cy="6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'єкт 18">
            <a:extLst>
              <a:ext uri="{FF2B5EF4-FFF2-40B4-BE49-F238E27FC236}">
                <a16:creationId xmlns:a16="http://schemas.microsoft.com/office/drawing/2014/main" id="{82A5E4E5-8A1E-4D6D-9173-CEA1F3CB61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951736"/>
              </p:ext>
            </p:extLst>
          </p:nvPr>
        </p:nvGraphicFramePr>
        <p:xfrm>
          <a:off x="4905617" y="5388627"/>
          <a:ext cx="3874489" cy="740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8" name="Equation" r:id="rId19" imgW="2590800" imgH="495300" progId="Equation.DSMT4">
                  <p:embed/>
                </p:oleObj>
              </mc:Choice>
              <mc:Fallback>
                <p:oleObj name="Equation" r:id="rId19" imgW="2590800" imgH="4953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617" y="5388627"/>
                        <a:ext cx="3874489" cy="7407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0074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08A8ABC-611C-4E5D-B6E2-19DE545A962A}"/>
              </a:ext>
            </a:extLst>
          </p:cNvPr>
          <p:cNvSpPr/>
          <p:nvPr/>
        </p:nvSpPr>
        <p:spPr>
          <a:xfrm>
            <a:off x="419877" y="386868"/>
            <a:ext cx="8406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Таким чином система рівнянь може бути записаною у наступному вигляді:</a:t>
            </a:r>
            <a:endParaRPr lang="ru-UA" sz="1800" dirty="0"/>
          </a:p>
        </p:txBody>
      </p:sp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DDBB552D-FFBF-473F-A8F0-8821112F9F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174757"/>
              </p:ext>
            </p:extLst>
          </p:nvPr>
        </p:nvGraphicFramePr>
        <p:xfrm>
          <a:off x="2463279" y="1307548"/>
          <a:ext cx="4045677" cy="905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Equation" r:id="rId4" imgW="2451100" imgH="546100" progId="Equation.DSMT4">
                  <p:embed/>
                </p:oleObj>
              </mc:Choice>
              <mc:Fallback>
                <p:oleObj name="Equation" r:id="rId4" imgW="2451100" imgH="546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279" y="1307548"/>
                        <a:ext cx="4045677" cy="9054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9791729-E084-4B64-B1FD-AB0C81C90571}"/>
              </a:ext>
            </a:extLst>
          </p:cNvPr>
          <p:cNvSpPr/>
          <p:nvPr/>
        </p:nvSpPr>
        <p:spPr>
          <a:xfrm>
            <a:off x="4052306" y="2782218"/>
            <a:ext cx="519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endParaRPr lang="ru-UA" sz="1800" dirty="0"/>
          </a:p>
        </p:txBody>
      </p:sp>
      <p:graphicFrame>
        <p:nvGraphicFramePr>
          <p:cNvPr id="8" name="Об'єкт 7">
            <a:extLst>
              <a:ext uri="{FF2B5EF4-FFF2-40B4-BE49-F238E27FC236}">
                <a16:creationId xmlns:a16="http://schemas.microsoft.com/office/drawing/2014/main" id="{112D95F3-D072-477B-8A76-1594EA0B47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338243"/>
              </p:ext>
            </p:extLst>
          </p:nvPr>
        </p:nvGraphicFramePr>
        <p:xfrm>
          <a:off x="2869650" y="3489921"/>
          <a:ext cx="2919839" cy="923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Equation" r:id="rId6" imgW="1739900" imgH="546100" progId="Equation.DSMT4">
                  <p:embed/>
                </p:oleObj>
              </mc:Choice>
              <mc:Fallback>
                <p:oleObj name="Equation" r:id="rId6" imgW="1739900" imgH="546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9650" y="3489921"/>
                        <a:ext cx="2919839" cy="9234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399E1E6-0458-470A-9E06-9D8F88BBBD4F}"/>
              </a:ext>
            </a:extLst>
          </p:cNvPr>
          <p:cNvSpPr/>
          <p:nvPr/>
        </p:nvSpPr>
        <p:spPr>
          <a:xfrm>
            <a:off x="638431" y="4982614"/>
            <a:ext cx="5854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Розв’язуючи цю систему, отримуємо φ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70 В, φ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80 В.</a:t>
            </a:r>
            <a:endParaRPr lang="ru-UA" sz="1800" dirty="0"/>
          </a:p>
        </p:txBody>
      </p:sp>
    </p:spTree>
    <p:extLst>
      <p:ext uri="{BB962C8B-B14F-4D97-AF65-F5344CB8AC3E}">
        <p14:creationId xmlns:p14="http://schemas.microsoft.com/office/powerpoint/2010/main" val="1357003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57591D5-2948-4229-97B4-6B156058B3DC}"/>
              </a:ext>
            </a:extLst>
          </p:cNvPr>
          <p:cNvSpPr/>
          <p:nvPr/>
        </p:nvSpPr>
        <p:spPr>
          <a:xfrm>
            <a:off x="180845" y="2679894"/>
            <a:ext cx="8453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відомими потенціалами вузлів знаходимо струми у вітках</a:t>
            </a:r>
            <a:endParaRPr lang="ru-UA" sz="1800" dirty="0"/>
          </a:p>
        </p:txBody>
      </p:sp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D1E9F5EE-CE29-4626-AA83-A882ADCC04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982485"/>
              </p:ext>
            </p:extLst>
          </p:nvPr>
        </p:nvGraphicFramePr>
        <p:xfrm>
          <a:off x="1717377" y="3023180"/>
          <a:ext cx="5380470" cy="662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1" name="Equation" r:id="rId4" imgW="4025900" imgH="495300" progId="Equation.DSMT4">
                  <p:embed/>
                </p:oleObj>
              </mc:Choice>
              <mc:Fallback>
                <p:oleObj name="Equation" r:id="rId4" imgW="4025900" imgH="49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377" y="3023180"/>
                        <a:ext cx="5380470" cy="662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>
            <a:extLst>
              <a:ext uri="{FF2B5EF4-FFF2-40B4-BE49-F238E27FC236}">
                <a16:creationId xmlns:a16="http://schemas.microsoft.com/office/drawing/2014/main" id="{EB619145-7A52-497A-B228-B4DBE8B1A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30" y="17704"/>
            <a:ext cx="4452985" cy="267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'єкт 6">
            <a:extLst>
              <a:ext uri="{FF2B5EF4-FFF2-40B4-BE49-F238E27FC236}">
                <a16:creationId xmlns:a16="http://schemas.microsoft.com/office/drawing/2014/main" id="{1E6260F3-EBF7-4EB1-9504-414B64FA5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044331"/>
              </p:ext>
            </p:extLst>
          </p:nvPr>
        </p:nvGraphicFramePr>
        <p:xfrm>
          <a:off x="2446468" y="3657954"/>
          <a:ext cx="3698808" cy="662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2" name="Equation" r:id="rId7" imgW="2768600" imgH="495300" progId="Equation.DSMT4">
                  <p:embed/>
                </p:oleObj>
              </mc:Choice>
              <mc:Fallback>
                <p:oleObj name="Equation" r:id="rId7" imgW="2768600" imgH="495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468" y="3657954"/>
                        <a:ext cx="3698808" cy="662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'єкт 8">
            <a:extLst>
              <a:ext uri="{FF2B5EF4-FFF2-40B4-BE49-F238E27FC236}">
                <a16:creationId xmlns:a16="http://schemas.microsoft.com/office/drawing/2014/main" id="{0FA696A3-3B00-435B-B076-3B787A06C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055811"/>
              </p:ext>
            </p:extLst>
          </p:nvPr>
        </p:nvGraphicFramePr>
        <p:xfrm>
          <a:off x="2496635" y="4293555"/>
          <a:ext cx="3821954" cy="662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3" name="Equation" r:id="rId9" imgW="2857500" imgH="495300" progId="Equation.DSMT4">
                  <p:embed/>
                </p:oleObj>
              </mc:Choice>
              <mc:Fallback>
                <p:oleObj name="Equation" r:id="rId9" imgW="2857500" imgH="495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6635" y="4293555"/>
                        <a:ext cx="3821954" cy="662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'єкт 10">
            <a:extLst>
              <a:ext uri="{FF2B5EF4-FFF2-40B4-BE49-F238E27FC236}">
                <a16:creationId xmlns:a16="http://schemas.microsoft.com/office/drawing/2014/main" id="{E019D1C8-CCD2-4D03-9FE0-41A76A7582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150233"/>
              </p:ext>
            </p:extLst>
          </p:nvPr>
        </p:nvGraphicFramePr>
        <p:xfrm>
          <a:off x="2023142" y="4929155"/>
          <a:ext cx="5074705" cy="662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4" name="Equation" r:id="rId11" imgW="3797300" imgH="495300" progId="Equation.DSMT4">
                  <p:embed/>
                </p:oleObj>
              </mc:Choice>
              <mc:Fallback>
                <p:oleObj name="Equation" r:id="rId11" imgW="3797300" imgH="495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3142" y="4929155"/>
                        <a:ext cx="5074705" cy="662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'єкт 12">
            <a:extLst>
              <a:ext uri="{FF2B5EF4-FFF2-40B4-BE49-F238E27FC236}">
                <a16:creationId xmlns:a16="http://schemas.microsoft.com/office/drawing/2014/main" id="{5E151A3C-84BB-40DF-8426-64589D70A0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910907"/>
              </p:ext>
            </p:extLst>
          </p:nvPr>
        </p:nvGraphicFramePr>
        <p:xfrm>
          <a:off x="3729104" y="5591627"/>
          <a:ext cx="1357015" cy="36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5" name="Equation" r:id="rId13" imgW="914400" imgH="241300" progId="Equation.DSMT4">
                  <p:embed/>
                </p:oleObj>
              </mc:Choice>
              <mc:Fallback>
                <p:oleObj name="Equation" r:id="rId13" imgW="9144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104" y="5591627"/>
                        <a:ext cx="1357015" cy="362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'єкт 14">
            <a:extLst>
              <a:ext uri="{FF2B5EF4-FFF2-40B4-BE49-F238E27FC236}">
                <a16:creationId xmlns:a16="http://schemas.microsoft.com/office/drawing/2014/main" id="{5570217B-3949-4B58-B83A-20BE870D3A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841424"/>
              </p:ext>
            </p:extLst>
          </p:nvPr>
        </p:nvGraphicFramePr>
        <p:xfrm>
          <a:off x="2670752" y="5981472"/>
          <a:ext cx="3647837" cy="662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6" name="Equation" r:id="rId15" imgW="2730500" imgH="495300" progId="Equation.DSMT4">
                  <p:embed/>
                </p:oleObj>
              </mc:Choice>
              <mc:Fallback>
                <p:oleObj name="Equation" r:id="rId15" imgW="2730500" imgH="495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752" y="5981472"/>
                        <a:ext cx="3647837" cy="6624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9540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86F03EE-8A59-4EBB-B146-22B48B7B7981}"/>
              </a:ext>
            </a:extLst>
          </p:cNvPr>
          <p:cNvSpPr/>
          <p:nvPr/>
        </p:nvSpPr>
        <p:spPr>
          <a:xfrm>
            <a:off x="1834712" y="2828015"/>
            <a:ext cx="54745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Дякую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увагу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ru-UA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0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23;p92">
            <a:extLst>
              <a:ext uri="{FF2B5EF4-FFF2-40B4-BE49-F238E27FC236}">
                <a16:creationId xmlns:a16="http://schemas.microsoft.com/office/drawing/2014/main" id="{5A58A0FC-D6E1-4D27-90BD-C9A97FBBFFBE}"/>
              </a:ext>
            </a:extLst>
          </p:cNvPr>
          <p:cNvSpPr/>
          <p:nvPr/>
        </p:nvSpPr>
        <p:spPr>
          <a:xfrm>
            <a:off x="634482" y="159400"/>
            <a:ext cx="7809722" cy="45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UA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ru-RU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r>
              <a:rPr lang="ru-UA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r>
              <a:rPr lang="ru-RU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ь</a:t>
            </a:r>
            <a:r>
              <a:rPr lang="ru-UA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 основні підходи</a:t>
            </a:r>
            <a:endParaRPr sz="3200" b="0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05F7D5E-C719-405C-B0CE-524B1174C31C}"/>
              </a:ext>
            </a:extLst>
          </p:cNvPr>
          <p:cNvSpPr/>
          <p:nvPr/>
        </p:nvSpPr>
        <p:spPr>
          <a:xfrm>
            <a:off x="429208" y="1228397"/>
            <a:ext cx="83229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Коли електричне коло складається з великої кількості контурів при невеликій кількості вузлів, його розрахунок і аналіз доцільно здійснювати методом вузлових потенціалів (або метод вузлових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.</a:t>
            </a:r>
            <a:endParaRPr lang="ru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Якщо кількість вузлів в схемі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то кількість рівнянь, необхідних для розрахунку такого кола дорівнює (n – 1). Невідомими величинами в цих рівняннях є так звані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вузлові потенціали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У відповідності з цим методом потенціал в одному з вузлів схеми приймають рівним нулю. Інші вузли схеми будуть мати потенціали (вузлові напруги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…, </a:t>
            </a:r>
            <a:r>
              <a:rPr lang="uk-UA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sz="20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1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відносно вузла із нульовим потенціалом </a:t>
            </a:r>
            <a:endParaRPr lang="ru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Струм в кожній вітці схеми визначається напругами, прикладеними до вузлів вітки, наявними у них ЕРС і опорами віток. </a:t>
            </a:r>
            <a:endParaRPr lang="ru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Далі, використовуючи вирази для струмів, складають рівняння за другим законом Кірхгофа для кожного вузла схеми за виключенням вузла з нульовою напругою. Сукупність таких рівнянь утворює систему рівнянь відносно невідомих вузлових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537DC09-DF8A-464B-B132-B39A6258E3CD}"/>
              </a:ext>
            </a:extLst>
          </p:cNvPr>
          <p:cNvSpPr/>
          <p:nvPr/>
        </p:nvSpPr>
        <p:spPr>
          <a:xfrm>
            <a:off x="447868" y="484419"/>
            <a:ext cx="8276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При складанні рівняння для будь–якого </a:t>
            </a:r>
            <a:r>
              <a:rPr lang="uk-UA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–го вузла можна скористатись вже готовою універсальною формулою:</a:t>
            </a:r>
            <a:endParaRPr lang="ru-UA" sz="1800" dirty="0"/>
          </a:p>
        </p:txBody>
      </p:sp>
      <p:graphicFrame>
        <p:nvGraphicFramePr>
          <p:cNvPr id="14" name="Об'єкт 13">
            <a:extLst>
              <a:ext uri="{FF2B5EF4-FFF2-40B4-BE49-F238E27FC236}">
                <a16:creationId xmlns:a16="http://schemas.microsoft.com/office/drawing/2014/main" id="{AD161CC9-A75B-4003-9735-25301220A1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48971"/>
              </p:ext>
            </p:extLst>
          </p:nvPr>
        </p:nvGraphicFramePr>
        <p:xfrm>
          <a:off x="2505075" y="1260475"/>
          <a:ext cx="4133850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4" imgW="2514600" imgH="711000" progId="Equation.DSMT4">
                  <p:embed/>
                </p:oleObj>
              </mc:Choice>
              <mc:Fallback>
                <p:oleObj name="Equation" r:id="rId4" imgW="25146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5075" y="1260475"/>
                        <a:ext cx="4133850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1C9E01E7-634C-44EB-BA60-095EBC2450F0}"/>
              </a:ext>
            </a:extLst>
          </p:cNvPr>
          <p:cNvSpPr/>
          <p:nvPr/>
        </p:nvSpPr>
        <p:spPr>
          <a:xfrm>
            <a:off x="522512" y="2556654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якою:</a:t>
            </a:r>
            <a:endParaRPr lang="ru-UA" sz="1800" dirty="0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1B96FDBA-4E3B-4D4A-B050-9EB075E3E64E}"/>
              </a:ext>
            </a:extLst>
          </p:cNvPr>
          <p:cNvSpPr/>
          <p:nvPr/>
        </p:nvSpPr>
        <p:spPr>
          <a:xfrm>
            <a:off x="522512" y="3265038"/>
            <a:ext cx="77724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228600" algn="l"/>
                <a:tab pos="540385" algn="l"/>
              </a:tabLst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добуток вузлового потенціалу в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–тому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вузлі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суму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провідностей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віток між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–тим і кожним з сусідніх з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–тим вузлами,  </a:t>
            </a:r>
            <a:endParaRPr lang="ru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228600" algn="l"/>
                <a:tab pos="540385" algn="l"/>
              </a:tabLst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мінус сума добутків вузлових потенціалів в кожному сусідньому з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–тим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вузлі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провідність вітки між цим вузлом і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–тим,</a:t>
            </a:r>
            <a:endParaRPr lang="ru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228600" algn="l"/>
                <a:tab pos="540385" algn="l"/>
              </a:tabLst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дорівнює сумі добутків ЕРС у вітці між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і–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тим і кожним сусіднім з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–тим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вузлі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(якщо вона є у цій вітці)  на провідність цієї вітки.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228600" algn="l"/>
                <a:tab pos="540385" algn="l"/>
              </a:tabLst>
            </a:pPr>
            <a:endParaRPr lang="ru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Складові </a:t>
            </a:r>
            <a:r>
              <a:rPr lang="uk-UA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uk-UA" sz="18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ij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беруться із знаком “+”, якщо ЕРС направлена до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–го вузла і із знаком “–”, якщо вона направлена від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–го вузла. </a:t>
            </a:r>
            <a:endParaRPr lang="ru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Розв’язавши систему відносно </a:t>
            </a:r>
            <a:r>
              <a:rPr lang="uk-UA" sz="1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φ</a:t>
            </a:r>
            <a:r>
              <a:rPr lang="uk-UA" sz="18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можна визначити струми у вітках.</a:t>
            </a:r>
            <a:endParaRPr lang="ru-UA" sz="1800" dirty="0"/>
          </a:p>
        </p:txBody>
      </p:sp>
    </p:spTree>
    <p:extLst>
      <p:ext uri="{BB962C8B-B14F-4D97-AF65-F5344CB8AC3E}">
        <p14:creationId xmlns:p14="http://schemas.microsoft.com/office/powerpoint/2010/main" val="425928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4D13FDD-D833-4E0C-A9C5-BA0C2B22BD7B}"/>
              </a:ext>
            </a:extLst>
          </p:cNvPr>
          <p:cNvSpPr/>
          <p:nvPr/>
        </p:nvSpPr>
        <p:spPr>
          <a:xfrm>
            <a:off x="373224" y="151482"/>
            <a:ext cx="8350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Розглянемо розрахунок електричного кола за цим методом на прикладі схеми, наведеної на рисунку</a:t>
            </a:r>
            <a:endParaRPr lang="ru-UA" sz="1800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A701829D-664B-49DA-9643-0DDF8DC76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07" y="978032"/>
            <a:ext cx="7413074" cy="240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27C1FE5E-6DBD-488C-B1A1-2E575DF361DD}"/>
              </a:ext>
            </a:extLst>
          </p:cNvPr>
          <p:cNvSpPr/>
          <p:nvPr/>
        </p:nvSpPr>
        <p:spPr>
          <a:xfrm>
            <a:off x="373224" y="3456626"/>
            <a:ext cx="8089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Довільно пронумеруємо вузли схеми, починаючи з нуля. Потенціал у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вузлі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№ 0 приймаємо рівним нулю. Використовуючи наведену формулу, складаємо рівняння для інших вузлів:</a:t>
            </a:r>
            <a:endParaRPr lang="ru-UA" sz="1800" dirty="0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78D13C5B-58FC-47E4-855F-EECF9A0FA5F6}"/>
              </a:ext>
            </a:extLst>
          </p:cNvPr>
          <p:cNvSpPr/>
          <p:nvPr/>
        </p:nvSpPr>
        <p:spPr>
          <a:xfrm>
            <a:off x="502605" y="4614896"/>
            <a:ext cx="162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вузла № 1:</a:t>
            </a:r>
            <a:endParaRPr lang="ru-UA" sz="1800" dirty="0"/>
          </a:p>
        </p:txBody>
      </p:sp>
      <p:graphicFrame>
        <p:nvGraphicFramePr>
          <p:cNvPr id="20" name="Об'єкт 19">
            <a:extLst>
              <a:ext uri="{FF2B5EF4-FFF2-40B4-BE49-F238E27FC236}">
                <a16:creationId xmlns:a16="http://schemas.microsoft.com/office/drawing/2014/main" id="{5C399718-2B61-4FB1-9B71-E00A85E08B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660256"/>
              </p:ext>
            </p:extLst>
          </p:nvPr>
        </p:nvGraphicFramePr>
        <p:xfrm>
          <a:off x="2752084" y="4420914"/>
          <a:ext cx="4863817" cy="757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1" name="Equation" r:id="rId5" imgW="3425800" imgH="533242" progId="Equation.DSMT4">
                  <p:embed/>
                </p:oleObj>
              </mc:Choice>
              <mc:Fallback>
                <p:oleObj name="Equation" r:id="rId5" imgW="3425800" imgH="53324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2084" y="4420914"/>
                        <a:ext cx="4863817" cy="757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5845EE1D-A44C-4507-9DBC-F825B4D387CF}"/>
              </a:ext>
            </a:extLst>
          </p:cNvPr>
          <p:cNvSpPr/>
          <p:nvPr/>
        </p:nvSpPr>
        <p:spPr>
          <a:xfrm>
            <a:off x="502605" y="5414575"/>
            <a:ext cx="162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вузла № 2:</a:t>
            </a:r>
            <a:endParaRPr lang="ru-UA" sz="1800" dirty="0"/>
          </a:p>
        </p:txBody>
      </p:sp>
      <p:graphicFrame>
        <p:nvGraphicFramePr>
          <p:cNvPr id="24" name="Об'єкт 23">
            <a:extLst>
              <a:ext uri="{FF2B5EF4-FFF2-40B4-BE49-F238E27FC236}">
                <a16:creationId xmlns:a16="http://schemas.microsoft.com/office/drawing/2014/main" id="{DCD745EC-9794-466A-BACC-20C6D781F7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702804"/>
              </p:ext>
            </p:extLst>
          </p:nvPr>
        </p:nvGraphicFramePr>
        <p:xfrm>
          <a:off x="2752084" y="5178209"/>
          <a:ext cx="5127838" cy="757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2" name="Equation" r:id="rId7" imgW="3771900" imgH="546100" progId="Equation.DSMT4">
                  <p:embed/>
                </p:oleObj>
              </mc:Choice>
              <mc:Fallback>
                <p:oleObj name="Equation" r:id="rId7" imgW="3771900" imgH="5461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084" y="5178209"/>
                        <a:ext cx="5127838" cy="757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DA3323ED-A42E-49EF-B4FD-CDF31C198C1D}"/>
              </a:ext>
            </a:extLst>
          </p:cNvPr>
          <p:cNvSpPr/>
          <p:nvPr/>
        </p:nvSpPr>
        <p:spPr>
          <a:xfrm>
            <a:off x="502605" y="6214255"/>
            <a:ext cx="162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вузла № 3:</a:t>
            </a:r>
            <a:endParaRPr lang="ru-UA" sz="1800" dirty="0"/>
          </a:p>
        </p:txBody>
      </p:sp>
      <p:graphicFrame>
        <p:nvGraphicFramePr>
          <p:cNvPr id="27" name="Об'єкт 26">
            <a:extLst>
              <a:ext uri="{FF2B5EF4-FFF2-40B4-BE49-F238E27FC236}">
                <a16:creationId xmlns:a16="http://schemas.microsoft.com/office/drawing/2014/main" id="{F2D1A7B2-E761-4134-BFB4-BBE0A39EB1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788317"/>
              </p:ext>
            </p:extLst>
          </p:nvPr>
        </p:nvGraphicFramePr>
        <p:xfrm>
          <a:off x="2752084" y="6011867"/>
          <a:ext cx="5127838" cy="78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3" name="Equation" r:id="rId9" imgW="3502048" imgH="533242" progId="Equation.DSMT4">
                  <p:embed/>
                </p:oleObj>
              </mc:Choice>
              <mc:Fallback>
                <p:oleObj name="Equation" r:id="rId9" imgW="3502048" imgH="53324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52084" y="6011867"/>
                        <a:ext cx="5127838" cy="781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987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359EAC2-5E2F-461F-9D88-519C75BAEE3F}"/>
              </a:ext>
            </a:extLst>
          </p:cNvPr>
          <p:cNvSpPr/>
          <p:nvPr/>
        </p:nvSpPr>
        <p:spPr>
          <a:xfrm>
            <a:off x="606996" y="298647"/>
            <a:ext cx="4020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Враховуючи наступні співвідношення:</a:t>
            </a:r>
            <a:endParaRPr lang="ru-UA" sz="1800" dirty="0"/>
          </a:p>
        </p:txBody>
      </p:sp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B4DC9265-A35F-45F6-A04C-87B0DB5767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160583"/>
              </p:ext>
            </p:extLst>
          </p:nvPr>
        </p:nvGraphicFramePr>
        <p:xfrm>
          <a:off x="2730812" y="785544"/>
          <a:ext cx="901182" cy="772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Equation" r:id="rId4" imgW="533022" imgH="456962" progId="Equation.DSMT4">
                  <p:embed/>
                </p:oleObj>
              </mc:Choice>
              <mc:Fallback>
                <p:oleObj name="Equation" r:id="rId4" imgW="533022" imgH="45696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30812" y="785544"/>
                        <a:ext cx="901182" cy="772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'єкт 4">
            <a:extLst>
              <a:ext uri="{FF2B5EF4-FFF2-40B4-BE49-F238E27FC236}">
                <a16:creationId xmlns:a16="http://schemas.microsoft.com/office/drawing/2014/main" id="{72571FB5-8855-4344-9144-8E6CAF4815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844218"/>
              </p:ext>
            </p:extLst>
          </p:nvPr>
        </p:nvGraphicFramePr>
        <p:xfrm>
          <a:off x="4434036" y="785544"/>
          <a:ext cx="1154999" cy="769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Equation" r:id="rId6" imgW="685160" imgH="456962" progId="Equation.DSMT4">
                  <p:embed/>
                </p:oleObj>
              </mc:Choice>
              <mc:Fallback>
                <p:oleObj name="Equation" r:id="rId6" imgW="685160" imgH="45696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34036" y="785544"/>
                        <a:ext cx="1154999" cy="769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C51D27D4-D526-49E3-AC8A-A92376A3D787}"/>
              </a:ext>
            </a:extLst>
          </p:cNvPr>
          <p:cNvSpPr/>
          <p:nvPr/>
        </p:nvSpPr>
        <p:spPr>
          <a:xfrm>
            <a:off x="606995" y="1749137"/>
            <a:ext cx="8247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початкова формула може бути записаною у вигляді наступної узагальненої системи рівнянь:</a:t>
            </a:r>
            <a:endParaRPr lang="ru-UA" sz="1800" dirty="0"/>
          </a:p>
        </p:txBody>
      </p:sp>
      <p:graphicFrame>
        <p:nvGraphicFramePr>
          <p:cNvPr id="8" name="Об'єкт 7">
            <a:extLst>
              <a:ext uri="{FF2B5EF4-FFF2-40B4-BE49-F238E27FC236}">
                <a16:creationId xmlns:a16="http://schemas.microsoft.com/office/drawing/2014/main" id="{DA807771-4403-4B4E-A9E5-D89355AE95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926488"/>
              </p:ext>
            </p:extLst>
          </p:nvPr>
        </p:nvGraphicFramePr>
        <p:xfrm>
          <a:off x="2320925" y="2573338"/>
          <a:ext cx="4354513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Equation" r:id="rId8" imgW="2387520" imgH="1079280" progId="Equation.DSMT4">
                  <p:embed/>
                </p:oleObj>
              </mc:Choice>
              <mc:Fallback>
                <p:oleObj name="Equation" r:id="rId8" imgW="238752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20925" y="2573338"/>
                        <a:ext cx="4354513" cy="196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B20E441F-A07A-41FA-B7B0-32A7F2A9041B}"/>
              </a:ext>
            </a:extLst>
          </p:cNvPr>
          <p:cNvSpPr/>
          <p:nvPr/>
        </p:nvSpPr>
        <p:spPr>
          <a:xfrm>
            <a:off x="606994" y="4717999"/>
            <a:ext cx="82477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власна провідність і-го вузла, визначається як сума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провідностей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віток, що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підєднані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 цього вузла;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ij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спільна провідність і-го та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-го вузлів, визначається як сума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провідностей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віток, що одночасно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підєднані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 і-го та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-го вузлів;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власний струм і-го вузла, визначається як сума добутків ЕРС на провідність активних віток, що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підєднані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 і-го вузла (у випадку, коли ЕРС напрямлена до і-го вузла її напрямок вважається додатнім, у іншому випадку – від’ємним).</a:t>
            </a:r>
            <a:endParaRPr lang="ru-UA" sz="1800" dirty="0"/>
          </a:p>
        </p:txBody>
      </p:sp>
    </p:spTree>
    <p:extLst>
      <p:ext uri="{BB962C8B-B14F-4D97-AF65-F5344CB8AC3E}">
        <p14:creationId xmlns:p14="http://schemas.microsoft.com/office/powerpoint/2010/main" val="399753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6178433-93D3-4D3D-AEE1-3383E38AB50A}"/>
              </a:ext>
            </a:extLst>
          </p:cNvPr>
          <p:cNvSpPr/>
          <p:nvPr/>
        </p:nvSpPr>
        <p:spPr>
          <a:xfrm>
            <a:off x="410547" y="283392"/>
            <a:ext cx="8500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Після розв’язання системи рівнянь відносно невідомих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φ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тобто визначення їх значень, розраховуємо струми у вітках.</a:t>
            </a:r>
            <a:endParaRPr lang="ru-UA" sz="1800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00C57A2-FB7B-41E8-9158-64A2384CFCAE}"/>
              </a:ext>
            </a:extLst>
          </p:cNvPr>
          <p:cNvSpPr/>
          <p:nvPr/>
        </p:nvSpPr>
        <p:spPr>
          <a:xfrm>
            <a:off x="3539173" y="1206722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Вітка з вузлами </a:t>
            </a:r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0 – 1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UA" sz="1800" dirty="0"/>
          </a:p>
        </p:txBody>
      </p:sp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B8C41108-81DA-4488-976B-B51BA468BB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469625"/>
              </p:ext>
            </p:extLst>
          </p:nvPr>
        </p:nvGraphicFramePr>
        <p:xfrm>
          <a:off x="372051" y="1590190"/>
          <a:ext cx="2074721" cy="1425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Точковий рисунок" r:id="rId4" imgW="1020952" imgH="700952" progId="Paint.Picture">
                  <p:embed/>
                </p:oleObj>
              </mc:Choice>
              <mc:Fallback>
                <p:oleObj name="Точковий рисунок" r:id="rId4" imgW="1020952" imgH="700952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051" y="1590190"/>
                        <a:ext cx="2074721" cy="1425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9FC3102E-8D06-4224-A493-42EF2C3920DD}"/>
              </a:ext>
            </a:extLst>
          </p:cNvPr>
          <p:cNvSpPr/>
          <p:nvPr/>
        </p:nvSpPr>
        <p:spPr>
          <a:xfrm>
            <a:off x="2649893" y="1815731"/>
            <a:ext cx="6046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Дія прикладеної до вузлів напруги 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sz="18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=φ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рівноцінна дії включеної ЕРС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 =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sz="18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Для такого штучно утвореного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контура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складається рівняння за другим законом Кірхгофа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IR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З якого: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1800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E7E2C09-A01F-4E88-BAB2-2045ED97DE3B}"/>
              </a:ext>
            </a:extLst>
          </p:cNvPr>
          <p:cNvSpPr/>
          <p:nvPr/>
        </p:nvSpPr>
        <p:spPr>
          <a:xfrm>
            <a:off x="3539173" y="3328835"/>
            <a:ext cx="230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Вітка з вузлами 0 – 3.</a:t>
            </a:r>
            <a:endParaRPr lang="ru-UA" sz="1800" dirty="0"/>
          </a:p>
        </p:txBody>
      </p:sp>
      <p:pic>
        <p:nvPicPr>
          <p:cNvPr id="20483" name="Picture 3" descr="Узл напр ток 0-3">
            <a:extLst>
              <a:ext uri="{FF2B5EF4-FFF2-40B4-BE49-F238E27FC236}">
                <a16:creationId xmlns:a16="http://schemas.microsoft.com/office/drawing/2014/main" id="{F6C35EE7-AF76-488F-B7EA-5BC5EC0FB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51" y="3832723"/>
            <a:ext cx="2197262" cy="111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C28D128-B8B2-4971-9E4E-57A0D45C92F1}"/>
              </a:ext>
            </a:extLst>
          </p:cNvPr>
          <p:cNvSpPr/>
          <p:nvPr/>
        </p:nvSpPr>
        <p:spPr>
          <a:xfrm>
            <a:off x="2991926" y="4106367"/>
            <a:ext cx="4864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IR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(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 /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1800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DCFDDBE-3918-4A96-805F-BE9C3C8799D0}"/>
              </a:ext>
            </a:extLst>
          </p:cNvPr>
          <p:cNvSpPr/>
          <p:nvPr/>
        </p:nvSpPr>
        <p:spPr>
          <a:xfrm>
            <a:off x="3596881" y="4763990"/>
            <a:ext cx="230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Вітка з вузлами 1 – 2.</a:t>
            </a:r>
            <a:endParaRPr lang="ru-UA" sz="1800" dirty="0"/>
          </a:p>
        </p:txBody>
      </p:sp>
      <p:pic>
        <p:nvPicPr>
          <p:cNvPr id="20484" name="Picture 4" descr="Узл напр ток 1-2">
            <a:extLst>
              <a:ext uri="{FF2B5EF4-FFF2-40B4-BE49-F238E27FC236}">
                <a16:creationId xmlns:a16="http://schemas.microsoft.com/office/drawing/2014/main" id="{9D1DC8C0-1409-45E1-8E45-D4C2F4A2D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51" y="5253231"/>
            <a:ext cx="2158766" cy="147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48F6ACA-030A-4E31-89C1-2DA861D0604B}"/>
              </a:ext>
            </a:extLst>
          </p:cNvPr>
          <p:cNvSpPr/>
          <p:nvPr/>
        </p:nvSpPr>
        <p:spPr>
          <a:xfrm>
            <a:off x="2991926" y="5835353"/>
            <a:ext cx="5432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IR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–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(–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 /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</a:t>
            </a:r>
            <a:r>
              <a:rPr lang="uk-UA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1800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473E79C3-F9CA-4C86-B378-464F25469733}"/>
              </a:ext>
            </a:extLst>
          </p:cNvPr>
          <p:cNvSpPr/>
          <p:nvPr/>
        </p:nvSpPr>
        <p:spPr>
          <a:xfrm>
            <a:off x="3402872" y="6389942"/>
            <a:ext cx="2996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Аналогічно для інших віток.</a:t>
            </a:r>
            <a:endParaRPr lang="ru-UA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7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E955892-1158-42E2-85D0-4BA77868A6FF}"/>
              </a:ext>
            </a:extLst>
          </p:cNvPr>
          <p:cNvSpPr/>
          <p:nvPr/>
        </p:nvSpPr>
        <p:spPr>
          <a:xfrm>
            <a:off x="205274" y="97619"/>
            <a:ext cx="8658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розв’язання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електричного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кола методом </a:t>
            </a: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вузлових потенціалів</a:t>
            </a:r>
            <a:endParaRPr lang="ru-UA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5AA44E5-B7F2-4BA3-AA27-F4BE5206003F}"/>
              </a:ext>
            </a:extLst>
          </p:cNvPr>
          <p:cNvSpPr/>
          <p:nvPr/>
        </p:nvSpPr>
        <p:spPr>
          <a:xfrm>
            <a:off x="550506" y="1685551"/>
            <a:ext cx="81642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Прийняти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 нуль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потенціал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одного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вузлів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заземлити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indent="269875" algn="just"/>
            <a:endParaRPr lang="ru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9875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Скласти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рівняння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 методом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вузлових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потенціалів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рівнянь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дорівнює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вузлів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залишилися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indent="269875" algn="just"/>
            <a:endParaRPr lang="ru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9875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Будь-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яким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розрахунковим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методом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розв’язати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систему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рівнянь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потенціали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вузлів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269875" algn="just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9875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За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знайденими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вузловими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потенціалами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струми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вітках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схеми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2000" dirty="0"/>
          </a:p>
        </p:txBody>
      </p:sp>
    </p:spTree>
    <p:extLst>
      <p:ext uri="{BB962C8B-B14F-4D97-AF65-F5344CB8AC3E}">
        <p14:creationId xmlns:p14="http://schemas.microsoft.com/office/powerpoint/2010/main" val="47431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C7B6973-899B-4F0A-9445-1B0F119C3303}"/>
              </a:ext>
            </a:extLst>
          </p:cNvPr>
          <p:cNvSpPr/>
          <p:nvPr/>
        </p:nvSpPr>
        <p:spPr>
          <a:xfrm>
            <a:off x="3742650" y="149357"/>
            <a:ext cx="1322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</a:t>
            </a:r>
            <a:endParaRPr lang="ru-UA" sz="2400" dirty="0">
              <a:solidFill>
                <a:srgbClr val="FF0000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8CB5BA0-CFC6-45CF-A34E-EB0337C0BCD5}"/>
              </a:ext>
            </a:extLst>
          </p:cNvPr>
          <p:cNvSpPr/>
          <p:nvPr/>
        </p:nvSpPr>
        <p:spPr>
          <a:xfrm>
            <a:off x="401216" y="722770"/>
            <a:ext cx="8341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Для кола, зображеного на рисунку, скласти систему рівнянь за методом вузлових потенціалів</a:t>
            </a:r>
            <a:endParaRPr lang="ru-UA" sz="1800" dirty="0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7783BB4D-E59F-4F84-95DB-1853E80BF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9" y="1480849"/>
            <a:ext cx="3713584" cy="300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D682766-DB8A-4311-88FE-A03845679042}"/>
              </a:ext>
            </a:extLst>
          </p:cNvPr>
          <p:cNvSpPr/>
          <p:nvPr/>
        </p:nvSpPr>
        <p:spPr>
          <a:xfrm>
            <a:off x="4152124" y="355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Заземлемо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вузол 4 та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запишемо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систему рівнянь за методом вузлових потенціалів у загальному вигляді:</a:t>
            </a:r>
            <a:endParaRPr lang="ru-UA" sz="1800" dirty="0"/>
          </a:p>
        </p:txBody>
      </p:sp>
      <p:graphicFrame>
        <p:nvGraphicFramePr>
          <p:cNvPr id="8" name="Об'єкт 7">
            <a:extLst>
              <a:ext uri="{FF2B5EF4-FFF2-40B4-BE49-F238E27FC236}">
                <a16:creationId xmlns:a16="http://schemas.microsoft.com/office/drawing/2014/main" id="{DBEC7C95-2DF2-4DF5-A6A4-85395B9D3F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418081"/>
              </p:ext>
            </p:extLst>
          </p:nvPr>
        </p:nvGraphicFramePr>
        <p:xfrm>
          <a:off x="1963738" y="4851400"/>
          <a:ext cx="4600575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Equation" r:id="rId5" imgW="1955520" imgH="825480" progId="Equation.DSMT4">
                  <p:embed/>
                </p:oleObj>
              </mc:Choice>
              <mc:Fallback>
                <p:oleObj name="Equation" r:id="rId5" imgW="1955520" imgH="825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738" y="4851400"/>
                        <a:ext cx="4600575" cy="1943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5043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F399400-A1CF-4B0A-A6E2-2527D8BFB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76" y="314523"/>
            <a:ext cx="2993139" cy="241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BDC229C-1814-4A85-9828-D58D286C2736}"/>
              </a:ext>
            </a:extLst>
          </p:cNvPr>
          <p:cNvSpPr/>
          <p:nvPr/>
        </p:nvSpPr>
        <p:spPr>
          <a:xfrm>
            <a:off x="244585" y="5007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Визначимо власні та спільні провідності вузлів та вузлові струми.</a:t>
            </a:r>
            <a:endParaRPr lang="ru-UA" sz="1800" dirty="0"/>
          </a:p>
        </p:txBody>
      </p:sp>
      <p:graphicFrame>
        <p:nvGraphicFramePr>
          <p:cNvPr id="5" name="Об'єкт 4">
            <a:extLst>
              <a:ext uri="{FF2B5EF4-FFF2-40B4-BE49-F238E27FC236}">
                <a16:creationId xmlns:a16="http://schemas.microsoft.com/office/drawing/2014/main" id="{0B9456C9-5555-45C4-A688-5E7B71CC60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536082"/>
              </p:ext>
            </p:extLst>
          </p:nvPr>
        </p:nvGraphicFramePr>
        <p:xfrm>
          <a:off x="492125" y="1408113"/>
          <a:ext cx="2389188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4" name="Equation" r:id="rId5" imgW="1384200" imgH="495000" progId="Equation.DSMT4">
                  <p:embed/>
                </p:oleObj>
              </mc:Choice>
              <mc:Fallback>
                <p:oleObj name="Equation" r:id="rId5" imgW="13842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125" y="1408113"/>
                        <a:ext cx="2389188" cy="855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41ADC4F6-02E5-4704-80DE-01A92E47A9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00791"/>
              </p:ext>
            </p:extLst>
          </p:nvPr>
        </p:nvGraphicFramePr>
        <p:xfrm>
          <a:off x="470807" y="2277405"/>
          <a:ext cx="2513232" cy="855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5" name="Equation" r:id="rId7" imgW="1455920" imgH="495102" progId="Equation.DSMT4">
                  <p:embed/>
                </p:oleObj>
              </mc:Choice>
              <mc:Fallback>
                <p:oleObj name="Equation" r:id="rId7" imgW="1455920" imgH="49510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0807" y="2277405"/>
                        <a:ext cx="2513232" cy="855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'єкт 6">
            <a:extLst>
              <a:ext uri="{FF2B5EF4-FFF2-40B4-BE49-F238E27FC236}">
                <a16:creationId xmlns:a16="http://schemas.microsoft.com/office/drawing/2014/main" id="{F7CA6545-30B5-4DC2-852F-F387C56628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330351"/>
              </p:ext>
            </p:extLst>
          </p:nvPr>
        </p:nvGraphicFramePr>
        <p:xfrm>
          <a:off x="470807" y="3104289"/>
          <a:ext cx="2513232" cy="878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6" name="Equation" r:id="rId9" imgW="1417795" imgH="495102" progId="Equation.DSMT4">
                  <p:embed/>
                </p:oleObj>
              </mc:Choice>
              <mc:Fallback>
                <p:oleObj name="Equation" r:id="rId9" imgW="1417795" imgH="49510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0807" y="3104289"/>
                        <a:ext cx="2513232" cy="878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'єкт 7">
            <a:extLst>
              <a:ext uri="{FF2B5EF4-FFF2-40B4-BE49-F238E27FC236}">
                <a16:creationId xmlns:a16="http://schemas.microsoft.com/office/drawing/2014/main" id="{3BA5F3BC-B8DD-41E4-918C-59B51B892F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397073"/>
              </p:ext>
            </p:extLst>
          </p:nvPr>
        </p:nvGraphicFramePr>
        <p:xfrm>
          <a:off x="470807" y="4171622"/>
          <a:ext cx="1591258" cy="796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7" name="Equation" r:id="rId11" imgW="1065684" imgH="533242" progId="Equation.DSMT4">
                  <p:embed/>
                </p:oleObj>
              </mc:Choice>
              <mc:Fallback>
                <p:oleObj name="Equation" r:id="rId11" imgW="1065684" imgH="53324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0807" y="4171622"/>
                        <a:ext cx="1591258" cy="796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'єкт 8">
            <a:extLst>
              <a:ext uri="{FF2B5EF4-FFF2-40B4-BE49-F238E27FC236}">
                <a16:creationId xmlns:a16="http://schemas.microsoft.com/office/drawing/2014/main" id="{FEE7AE26-3632-48F3-96C9-115A3D9973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570689"/>
              </p:ext>
            </p:extLst>
          </p:nvPr>
        </p:nvGraphicFramePr>
        <p:xfrm>
          <a:off x="470807" y="4968436"/>
          <a:ext cx="1591258" cy="796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8" name="Equation" r:id="rId13" imgW="1065684" imgH="533242" progId="Equation.DSMT4">
                  <p:embed/>
                </p:oleObj>
              </mc:Choice>
              <mc:Fallback>
                <p:oleObj name="Equation" r:id="rId13" imgW="1065684" imgH="53324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0807" y="4968436"/>
                        <a:ext cx="1591258" cy="796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'єкт 9">
            <a:extLst>
              <a:ext uri="{FF2B5EF4-FFF2-40B4-BE49-F238E27FC236}">
                <a16:creationId xmlns:a16="http://schemas.microsoft.com/office/drawing/2014/main" id="{2D1DAA4E-AD64-4F31-8DA6-8EE9A1CDE5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716090"/>
              </p:ext>
            </p:extLst>
          </p:nvPr>
        </p:nvGraphicFramePr>
        <p:xfrm>
          <a:off x="470807" y="5858950"/>
          <a:ext cx="1591258" cy="796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9" name="Equation" r:id="rId15" imgW="1065684" imgH="533242" progId="Equation.DSMT4">
                  <p:embed/>
                </p:oleObj>
              </mc:Choice>
              <mc:Fallback>
                <p:oleObj name="Equation" r:id="rId15" imgW="1065684" imgH="53324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0807" y="5858950"/>
                        <a:ext cx="1591258" cy="796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'єкт 10">
            <a:extLst>
              <a:ext uri="{FF2B5EF4-FFF2-40B4-BE49-F238E27FC236}">
                <a16:creationId xmlns:a16="http://schemas.microsoft.com/office/drawing/2014/main" id="{D5591C52-DDDA-4091-80DF-EAC4A1098F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436952"/>
              </p:ext>
            </p:extLst>
          </p:nvPr>
        </p:nvGraphicFramePr>
        <p:xfrm>
          <a:off x="4389438" y="4011613"/>
          <a:ext cx="20669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0" name="Equation" r:id="rId17" imgW="1384200" imgH="495000" progId="Equation.DSMT4">
                  <p:embed/>
                </p:oleObj>
              </mc:Choice>
              <mc:Fallback>
                <p:oleObj name="Equation" r:id="rId17" imgW="13842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89438" y="4011613"/>
                        <a:ext cx="2066925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'єкт 11">
            <a:extLst>
              <a:ext uri="{FF2B5EF4-FFF2-40B4-BE49-F238E27FC236}">
                <a16:creationId xmlns:a16="http://schemas.microsoft.com/office/drawing/2014/main" id="{57227418-C96D-4A45-829C-F9BE1BB09F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438230"/>
              </p:ext>
            </p:extLst>
          </p:nvPr>
        </p:nvGraphicFramePr>
        <p:xfrm>
          <a:off x="4342622" y="4968435"/>
          <a:ext cx="1349051" cy="788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1" name="Equation" r:id="rId19" imgW="913547" imgH="533242" progId="Equation.DSMT4">
                  <p:embed/>
                </p:oleObj>
              </mc:Choice>
              <mc:Fallback>
                <p:oleObj name="Equation" r:id="rId19" imgW="913547" imgH="53324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42622" y="4968435"/>
                        <a:ext cx="1349051" cy="788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'єкт 12">
            <a:extLst>
              <a:ext uri="{FF2B5EF4-FFF2-40B4-BE49-F238E27FC236}">
                <a16:creationId xmlns:a16="http://schemas.microsoft.com/office/drawing/2014/main" id="{25DEBE74-086F-4D94-ADEE-4AFA9989A8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024554"/>
              </p:ext>
            </p:extLst>
          </p:nvPr>
        </p:nvGraphicFramePr>
        <p:xfrm>
          <a:off x="4342622" y="5898513"/>
          <a:ext cx="1461666" cy="788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2" name="Equation" r:id="rId21" imgW="989795" imgH="533242" progId="Equation.DSMT4">
                  <p:embed/>
                </p:oleObj>
              </mc:Choice>
              <mc:Fallback>
                <p:oleObj name="Equation" r:id="rId21" imgW="989795" imgH="53324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342622" y="5898513"/>
                        <a:ext cx="1461666" cy="788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4687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1101</Words>
  <Application>Microsoft Office PowerPoint</Application>
  <PresentationFormat>Екран (4:3)</PresentationFormat>
  <Paragraphs>67</Paragraphs>
  <Slides>19</Slides>
  <Notes>19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2</vt:i4>
      </vt:variant>
      <vt:variant>
        <vt:lpstr>Вбудовані сервери OLE</vt:lpstr>
      </vt:variant>
      <vt:variant>
        <vt:i4>2</vt:i4>
      </vt:variant>
      <vt:variant>
        <vt:lpstr>Заголовки слайдів</vt:lpstr>
      </vt:variant>
      <vt:variant>
        <vt:i4>19</vt:i4>
      </vt:variant>
    </vt:vector>
  </HeadingPairs>
  <TitlesOfParts>
    <vt:vector size="31" baseType="lpstr">
      <vt:lpstr>Wingdings</vt:lpstr>
      <vt:lpstr>Symbol</vt:lpstr>
      <vt:lpstr>TimesNewRomanPS-ItalicMT</vt:lpstr>
      <vt:lpstr>Arial</vt:lpstr>
      <vt:lpstr>Calibri</vt:lpstr>
      <vt:lpstr>SymbolMT</vt:lpstr>
      <vt:lpstr>Times New Roman</vt:lpstr>
      <vt:lpstr>Corbel</vt:lpstr>
      <vt:lpstr>Office Theme</vt:lpstr>
      <vt:lpstr>Office Theme</vt:lpstr>
      <vt:lpstr>Equation</vt:lpstr>
      <vt:lpstr>Точковий рисунок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Professional</dc:creator>
  <cp:lastModifiedBy>Professional</cp:lastModifiedBy>
  <cp:revision>39</cp:revision>
  <dcterms:modified xsi:type="dcterms:W3CDTF">2023-08-21T15:15:26Z</dcterms:modified>
</cp:coreProperties>
</file>