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9" r:id="rId6"/>
    <p:sldId id="264" r:id="rId7"/>
    <p:sldId id="260" r:id="rId8"/>
    <p:sldId id="261" r:id="rId9"/>
    <p:sldId id="262" r:id="rId10"/>
    <p:sldId id="263" r:id="rId11"/>
    <p:sldId id="272"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265700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242177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41410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316196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380798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4596745-CE22-4F3D-9000-5DAD4F3443F1}" type="datetimeFigureOut">
              <a:rPr lang="ru-RU" smtClean="0"/>
              <a:t>21.08.2023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859164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4596745-CE22-4F3D-9000-5DAD4F3443F1}" type="datetimeFigureOut">
              <a:rPr lang="ru-RU" smtClean="0"/>
              <a:t>21.08.2023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5766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4596745-CE22-4F3D-9000-5DAD4F3443F1}" type="datetimeFigureOut">
              <a:rPr lang="ru-RU" smtClean="0"/>
              <a:t>21.08.2023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3122694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4596745-CE22-4F3D-9000-5DAD4F3443F1}" type="datetimeFigureOut">
              <a:rPr lang="ru-RU" smtClean="0"/>
              <a:t>21.08.2023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686821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4596745-CE22-4F3D-9000-5DAD4F3443F1}" type="datetimeFigureOut">
              <a:rPr lang="ru-RU" smtClean="0"/>
              <a:t>21.08.2023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359536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4596745-CE22-4F3D-9000-5DAD4F3443F1}" type="datetimeFigureOut">
              <a:rPr lang="ru-RU" smtClean="0"/>
              <a:t>21.08.2023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4D41AD-21E6-4139-8553-9114B2439E2F}" type="slidenum">
              <a:rPr lang="ru-RU" smtClean="0"/>
              <a:t>‹№›</a:t>
            </a:fld>
            <a:endParaRPr lang="ru-RU"/>
          </a:p>
        </p:txBody>
      </p:sp>
    </p:spTree>
    <p:extLst>
      <p:ext uri="{BB962C8B-B14F-4D97-AF65-F5344CB8AC3E}">
        <p14:creationId xmlns:p14="http://schemas.microsoft.com/office/powerpoint/2010/main" val="268399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96745-CE22-4F3D-9000-5DAD4F3443F1}" type="datetimeFigureOut">
              <a:rPr lang="ru-RU" smtClean="0"/>
              <a:t>21.08.2023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D41AD-21E6-4139-8553-9114B2439E2F}" type="slidenum">
              <a:rPr lang="ru-RU" smtClean="0"/>
              <a:t>‹№›</a:t>
            </a:fld>
            <a:endParaRPr lang="ru-RU"/>
          </a:p>
        </p:txBody>
      </p:sp>
    </p:spTree>
    <p:extLst>
      <p:ext uri="{BB962C8B-B14F-4D97-AF65-F5344CB8AC3E}">
        <p14:creationId xmlns:p14="http://schemas.microsoft.com/office/powerpoint/2010/main" val="687752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1">
            <a:extLst>
              <a:ext uri="{FF2B5EF4-FFF2-40B4-BE49-F238E27FC236}">
                <a16:creationId xmlns:a16="http://schemas.microsoft.com/office/drawing/2014/main" id="{5CE3351D-6DEA-4A88-9650-B5221BBEF57A}"/>
              </a:ext>
            </a:extLst>
          </p:cNvPr>
          <p:cNvSpPr>
            <a:spLocks noChangeArrowheads="1"/>
          </p:cNvSpPr>
          <p:nvPr/>
        </p:nvSpPr>
        <p:spPr bwMode="auto">
          <a:xfrm>
            <a:off x="900113" y="115888"/>
            <a:ext cx="792003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uk-UA" altLang="ru-RU" sz="2000" b="1">
                <a:solidFill>
                  <a:srgbClr val="FF0000"/>
                </a:solidFill>
                <a:latin typeface="Times New Roman" panose="02020603050405020304" pitchFamily="18" charset="0"/>
                <a:cs typeface="Times New Roman" panose="02020603050405020304" pitchFamily="18" charset="0"/>
              </a:rPr>
              <a:t>ВІННИЦЬКИЙ НАЦІОНАЛЬНИЙ АГРАРНИЙ УНІВЕРСИТЕТ</a:t>
            </a:r>
          </a:p>
        </p:txBody>
      </p:sp>
      <p:sp>
        <p:nvSpPr>
          <p:cNvPr id="9" name="Прямоугольник 2">
            <a:extLst>
              <a:ext uri="{FF2B5EF4-FFF2-40B4-BE49-F238E27FC236}">
                <a16:creationId xmlns:a16="http://schemas.microsoft.com/office/drawing/2014/main" id="{86DE80B7-AADD-4C5A-B03F-F0FC148504A3}"/>
              </a:ext>
            </a:extLst>
          </p:cNvPr>
          <p:cNvSpPr>
            <a:spLocks noChangeArrowheads="1"/>
          </p:cNvSpPr>
          <p:nvPr/>
        </p:nvSpPr>
        <p:spPr bwMode="auto">
          <a:xfrm>
            <a:off x="1258888" y="476250"/>
            <a:ext cx="7200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eaLnBrk="1" hangingPunct="1">
              <a:spcBef>
                <a:spcPct val="0"/>
              </a:spcBef>
              <a:buClrTx/>
              <a:buFontTx/>
              <a:buNone/>
            </a:pPr>
            <a:r>
              <a:rPr lang="uk-UA" altLang="ru-RU" sz="2000" b="1">
                <a:solidFill>
                  <a:srgbClr val="FF0000"/>
                </a:solidFill>
                <a:latin typeface="Times New Roman" panose="02020603050405020304" pitchFamily="18" charset="0"/>
                <a:cs typeface="Times New Roman" panose="02020603050405020304" pitchFamily="18" charset="0"/>
              </a:rPr>
              <a:t>Кафедра електроенергетики, електротехніки та електромеханіки</a:t>
            </a:r>
          </a:p>
        </p:txBody>
      </p:sp>
      <p:pic>
        <p:nvPicPr>
          <p:cNvPr id="10" name="Picture 8">
            <a:extLst>
              <a:ext uri="{FF2B5EF4-FFF2-40B4-BE49-F238E27FC236}">
                <a16:creationId xmlns:a16="http://schemas.microsoft.com/office/drawing/2014/main" id="{ACEA4967-CF09-4080-BDC8-A85311D408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3" y="1176338"/>
            <a:ext cx="9155113"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Прямоугольник 5">
            <a:extLst>
              <a:ext uri="{FF2B5EF4-FFF2-40B4-BE49-F238E27FC236}">
                <a16:creationId xmlns:a16="http://schemas.microsoft.com/office/drawing/2014/main" id="{AD4C231F-0AFB-40AB-80A0-4C56A7F54FCA}"/>
              </a:ext>
            </a:extLst>
          </p:cNvPr>
          <p:cNvSpPr>
            <a:spLocks noChangeArrowheads="1"/>
          </p:cNvSpPr>
          <p:nvPr/>
        </p:nvSpPr>
        <p:spPr bwMode="auto">
          <a:xfrm>
            <a:off x="971550" y="4365625"/>
            <a:ext cx="7416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algn="ctr">
              <a:spcBef>
                <a:spcPct val="0"/>
              </a:spcBef>
              <a:buClrTx/>
              <a:buNone/>
            </a:pPr>
            <a:r>
              <a:rPr lang="uk-UA" altLang="ru-RU" sz="2000" b="1" dirty="0">
                <a:solidFill>
                  <a:srgbClr val="FF0000"/>
                </a:solidFill>
              </a:rPr>
              <a:t>Лекція на тему : «</a:t>
            </a:r>
            <a:r>
              <a:rPr lang="uk-UA" sz="2000" b="1" dirty="0">
                <a:solidFill>
                  <a:srgbClr val="FF0000"/>
                </a:solidFill>
                <a:latin typeface="Times New Roman" panose="02020603050405020304" pitchFamily="18" charset="0"/>
                <a:cs typeface="Calibri" panose="020F0502020204030204" pitchFamily="34" charset="0"/>
              </a:rPr>
              <a:t>ОСНОВНІ ПОНЯТТЯ АВТОМАТИЧНОГО УПРАВЛІННЯ</a:t>
            </a:r>
            <a:r>
              <a:rPr lang="uk-UA" altLang="ru-RU" sz="2000" b="1" dirty="0">
                <a:solidFill>
                  <a:srgbClr val="FF0000"/>
                </a:solidFill>
              </a:rPr>
              <a:t>»</a:t>
            </a:r>
            <a:endParaRPr lang="ru-RU" altLang="ru-RU" sz="2000" b="1" dirty="0">
              <a:solidFill>
                <a:srgbClr val="FF0000"/>
              </a:solidFill>
            </a:endParaRPr>
          </a:p>
        </p:txBody>
      </p:sp>
      <p:sp>
        <p:nvSpPr>
          <p:cNvPr id="12" name="Прямоугольник 6">
            <a:extLst>
              <a:ext uri="{FF2B5EF4-FFF2-40B4-BE49-F238E27FC236}">
                <a16:creationId xmlns:a16="http://schemas.microsoft.com/office/drawing/2014/main" id="{CE46D5CC-B7AA-4470-823E-920480FE5C93}"/>
              </a:ext>
            </a:extLst>
          </p:cNvPr>
          <p:cNvSpPr>
            <a:spLocks noChangeArrowheads="1"/>
          </p:cNvSpPr>
          <p:nvPr/>
        </p:nvSpPr>
        <p:spPr bwMode="auto">
          <a:xfrm>
            <a:off x="2478088" y="5445125"/>
            <a:ext cx="6350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defRPr>
            </a:lvl9pPr>
          </a:lstStyle>
          <a:p>
            <a:pPr eaLnBrk="1" hangingPunct="1">
              <a:spcBef>
                <a:spcPct val="0"/>
              </a:spcBef>
              <a:buClrTx/>
              <a:buFontTx/>
              <a:buNone/>
            </a:pPr>
            <a:r>
              <a:rPr lang="uk-UA" altLang="ru-RU" sz="2000" b="1">
                <a:solidFill>
                  <a:srgbClr val="FF0000"/>
                </a:solidFill>
              </a:rPr>
              <a:t>Лектор : к.т.н.  доц. Граняк Валерій Федорович</a:t>
            </a:r>
          </a:p>
        </p:txBody>
      </p:sp>
    </p:spTree>
    <p:extLst>
      <p:ext uri="{BB962C8B-B14F-4D97-AF65-F5344CB8AC3E}">
        <p14:creationId xmlns:p14="http://schemas.microsoft.com/office/powerpoint/2010/main" val="173765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43808" y="231031"/>
            <a:ext cx="3024336" cy="461665"/>
          </a:xfrm>
          <a:prstGeom prst="rect">
            <a:avLst/>
          </a:prstGeom>
        </p:spPr>
        <p:txBody>
          <a:bodyPr wrap="square">
            <a:spAutoFit/>
          </a:bodyPr>
          <a:lstStyle/>
          <a:p>
            <a:pPr lvl="1"/>
            <a:r>
              <a:rPr lang="uk-UA" sz="2400" b="1" dirty="0">
                <a:solidFill>
                  <a:schemeClr val="tx2"/>
                </a:solidFill>
              </a:rPr>
              <a:t>Приклади САК</a:t>
            </a:r>
            <a:endParaRPr lang="ru-RU" sz="1600" dirty="0">
              <a:solidFill>
                <a:schemeClr val="tx2"/>
              </a:solidFill>
            </a:endParaRPr>
          </a:p>
        </p:txBody>
      </p:sp>
      <p:sp>
        <p:nvSpPr>
          <p:cNvPr id="5" name="Прямоугольник 4"/>
          <p:cNvSpPr/>
          <p:nvPr/>
        </p:nvSpPr>
        <p:spPr>
          <a:xfrm>
            <a:off x="467544" y="810539"/>
            <a:ext cx="8424936" cy="1631216"/>
          </a:xfrm>
          <a:prstGeom prst="rect">
            <a:avLst/>
          </a:prstGeom>
        </p:spPr>
        <p:txBody>
          <a:bodyPr wrap="square">
            <a:spAutoFit/>
          </a:bodyPr>
          <a:lstStyle/>
          <a:p>
            <a:r>
              <a:rPr lang="uk-UA" sz="2000" dirty="0"/>
              <a:t>З прикладами систем автоматичного керування ми зустрічаємось на кожному кроці і в побуті, і на виробництві, і в живій природі. Практично ніяка більш-менш складна технічна система не може обійтися без систем автоматичного керування. Приклади таких систем показано на рис 1.2 – 1.21</a:t>
            </a:r>
            <a:endParaRPr lang="ru-RU" sz="2000" dirty="0"/>
          </a:p>
        </p:txBody>
      </p:sp>
      <p:pic>
        <p:nvPicPr>
          <p:cNvPr id="2050" name="Picture 2" descr="scan0005"/>
          <p:cNvPicPr>
            <a:picLocks noChangeAspect="1" noChangeArrowheads="1"/>
          </p:cNvPicPr>
          <p:nvPr/>
        </p:nvPicPr>
        <p:blipFill>
          <a:blip r:embed="rId2" cstate="print">
            <a:extLst>
              <a:ext uri="{28A0092B-C50C-407E-A947-70E740481C1C}">
                <a14:useLocalDpi xmlns:a14="http://schemas.microsoft.com/office/drawing/2010/main" val="0"/>
              </a:ext>
            </a:extLst>
          </a:blip>
          <a:srcRect l="2873" t="9711" r="-15"/>
          <a:stretch>
            <a:fillRect/>
          </a:stretch>
        </p:blipFill>
        <p:spPr bwMode="auto">
          <a:xfrm>
            <a:off x="215516" y="2460069"/>
            <a:ext cx="4464496" cy="22650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descr="scan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6690" y="3212976"/>
            <a:ext cx="5003782" cy="293700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 name="Rectangle 4"/>
          <p:cNvSpPr>
            <a:spLocks noChangeArrowheads="1"/>
          </p:cNvSpPr>
          <p:nvPr/>
        </p:nvSpPr>
        <p:spPr bwMode="auto">
          <a:xfrm>
            <a:off x="-180528" y="477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uk-UA" alt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Рис. 1.20 – Статичний регулятор рівня води</a:t>
            </a:r>
            <a:endParaRPr kumimoji="0" lang="ru-RU" altLang="ru-RU" sz="800" b="0" i="0" u="none" strike="noStrike" cap="none" normalizeH="0" baseline="0" dirty="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2389997" y="6310730"/>
            <a:ext cx="695629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uk-UA" alt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Рис. 1.21 – Астатичний регулятор рівня води (регулятор непрямої дії).</a:t>
            </a:r>
            <a:endParaRPr kumimoji="0" lang="uk-UA" altLang="ru-RU"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8730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648948"/>
            <a:ext cx="8568952" cy="5632311"/>
          </a:xfrm>
          <a:prstGeom prst="rect">
            <a:avLst/>
          </a:prstGeom>
        </p:spPr>
        <p:txBody>
          <a:bodyPr wrap="square">
            <a:spAutoFit/>
          </a:bodyPr>
          <a:lstStyle/>
          <a:p>
            <a:pPr algn="just"/>
            <a:r>
              <a:rPr lang="uk-UA" b="1" dirty="0"/>
              <a:t>Регулятор рівня води схематично показаний на рис. 1.20. </a:t>
            </a:r>
            <a:endParaRPr lang="en-US" b="1" dirty="0"/>
          </a:p>
          <a:p>
            <a:pPr algn="just"/>
            <a:r>
              <a:rPr lang="uk-UA" dirty="0"/>
              <a:t>Тут об’єктом керування є бак, в якому підтримується потрібний рівень води. Регулятором служить поплавок, з’єднаний за допомогою важеля з голчастим клапаном. При зниженні рівня води клапан переміщується і відкриває потік води. При постійному потоці води, що витікає, клапан знаходиться у певному відкритому положенні, вода поступає в бак і рівень води вирівнюється. На рисунку показано графік регулювання, в якому видно залежність рівня води від швидкості витікання води з бака Q. Рівень залежить від швидкості витікання води. </a:t>
            </a:r>
            <a:endParaRPr lang="en-US" dirty="0"/>
          </a:p>
          <a:p>
            <a:pPr algn="just"/>
            <a:endParaRPr lang="en-US" dirty="0"/>
          </a:p>
          <a:p>
            <a:pPr algn="just"/>
            <a:r>
              <a:rPr lang="uk-UA" b="1" dirty="0"/>
              <a:t>На рис.1.21 показано аналогічний регулятор рівня. </a:t>
            </a:r>
            <a:endParaRPr lang="en-US" b="1" dirty="0"/>
          </a:p>
          <a:p>
            <a:pPr algn="just"/>
            <a:r>
              <a:rPr lang="uk-UA" dirty="0"/>
              <a:t>Тут, на відміну від попереднього регулятора, регулюючий орган (клапан) переміщується двигуном Д. На двигун подається напруга, яка залежить від положення поплавка. Цей регулятор забезпечує постійний рівень води не залежно від швидкості її витікання. Порівняння цих регуляторів показує, що в першому випадку ми маємо регулятор прямої дії, а в другому – регулятор непрямої дії. Але для нас важливішою є робота цих регуляторів. Якщо графік регулювання першого регулятора в динамічному режимі (тобто при відкритому вихідному крані) має вигляд нахиленої лінії, то другий регулятор має графіком регулювання горизонтальну лінію. Це зумовлюється принципом роботи регулятора. Відмітимо тут тільки, що перший регулятор називають статичним, а другий астатичним.</a:t>
            </a:r>
            <a:endParaRPr lang="ru-RU" dirty="0"/>
          </a:p>
        </p:txBody>
      </p:sp>
    </p:spTree>
    <p:extLst>
      <p:ext uri="{BB962C8B-B14F-4D97-AF65-F5344CB8AC3E}">
        <p14:creationId xmlns:p14="http://schemas.microsoft.com/office/powerpoint/2010/main" val="276794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96258" y="1484784"/>
            <a:ext cx="8136904" cy="3785652"/>
          </a:xfrm>
          <a:prstGeom prst="rect">
            <a:avLst/>
          </a:prstGeom>
        </p:spPr>
        <p:txBody>
          <a:bodyPr wrap="square">
            <a:spAutoFit/>
          </a:bodyPr>
          <a:lstStyle/>
          <a:p>
            <a:pPr algn="just"/>
            <a:r>
              <a:rPr lang="uk-UA" sz="2000" dirty="0"/>
              <a:t>Візьмемо побутову техніку. Холодильник, електричний утюг, радіоприймач, магнітофон, телевізор. Вся ця та інша техніка має у своєму складі або сама повністю є </a:t>
            </a:r>
            <a:r>
              <a:rPr lang="uk-UA" sz="2000" b="1" dirty="0"/>
              <a:t>системою автоматичного керування</a:t>
            </a:r>
            <a:r>
              <a:rPr lang="uk-UA" sz="2000" dirty="0"/>
              <a:t>. </a:t>
            </a:r>
          </a:p>
          <a:p>
            <a:pPr algn="just"/>
            <a:endParaRPr lang="ru-RU" sz="2000" dirty="0"/>
          </a:p>
          <a:p>
            <a:pPr algn="just"/>
            <a:r>
              <a:rPr lang="uk-UA" sz="2000" b="1" dirty="0"/>
              <a:t>Більш серйозна техніка </a:t>
            </a:r>
            <a:r>
              <a:rPr lang="uk-UA" sz="2000" dirty="0"/>
              <a:t>– регулятор швидкості паровоза, генератор електростанції із системою регулювання частоти струму та напруги, зенітна ракета, місяцехід, система орієнтації супутника, атомний реактор та багато інших також є системи автоматичного керування.</a:t>
            </a:r>
          </a:p>
          <a:p>
            <a:pPr algn="just"/>
            <a:endParaRPr lang="ru-RU" sz="2000" dirty="0"/>
          </a:p>
          <a:p>
            <a:pPr algn="just"/>
            <a:r>
              <a:rPr lang="uk-UA" sz="2000" b="1" dirty="0"/>
              <a:t>Системи живої природи </a:t>
            </a:r>
            <a:r>
              <a:rPr lang="uk-UA" sz="2000" dirty="0"/>
              <a:t>– система забезпечення постійного хімічного складу лімфи, регулювання кровообігу, система регулювання розміру зіниці ока та ін. – це також системами автоматичного керування.</a:t>
            </a:r>
            <a:endParaRPr lang="ru-RU" sz="2000" dirty="0"/>
          </a:p>
        </p:txBody>
      </p:sp>
      <p:sp>
        <p:nvSpPr>
          <p:cNvPr id="5" name="Прямоугольник 4"/>
          <p:cNvSpPr/>
          <p:nvPr/>
        </p:nvSpPr>
        <p:spPr>
          <a:xfrm>
            <a:off x="2843808" y="500085"/>
            <a:ext cx="3024336" cy="461665"/>
          </a:xfrm>
          <a:prstGeom prst="rect">
            <a:avLst/>
          </a:prstGeom>
        </p:spPr>
        <p:txBody>
          <a:bodyPr wrap="square">
            <a:spAutoFit/>
          </a:bodyPr>
          <a:lstStyle/>
          <a:p>
            <a:pPr lvl="1"/>
            <a:r>
              <a:rPr lang="uk-UA" sz="2400" b="1" dirty="0">
                <a:solidFill>
                  <a:schemeClr val="tx2"/>
                </a:solidFill>
              </a:rPr>
              <a:t>Приклади САК</a:t>
            </a:r>
            <a:endParaRPr lang="ru-RU" sz="1600" dirty="0">
              <a:solidFill>
                <a:schemeClr val="tx2"/>
              </a:solidFill>
            </a:endParaRPr>
          </a:p>
        </p:txBody>
      </p:sp>
    </p:spTree>
    <p:extLst>
      <p:ext uri="{BB962C8B-B14F-4D97-AF65-F5344CB8AC3E}">
        <p14:creationId xmlns:p14="http://schemas.microsoft.com/office/powerpoint/2010/main" val="218505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43808" y="269252"/>
            <a:ext cx="3024336" cy="461665"/>
          </a:xfrm>
          <a:prstGeom prst="rect">
            <a:avLst/>
          </a:prstGeom>
        </p:spPr>
        <p:txBody>
          <a:bodyPr wrap="square">
            <a:spAutoFit/>
          </a:bodyPr>
          <a:lstStyle/>
          <a:p>
            <a:pPr lvl="1"/>
            <a:r>
              <a:rPr lang="uk-UA" sz="2400" b="1" dirty="0"/>
              <a:t>Приклади САК</a:t>
            </a:r>
            <a:endParaRPr lang="ru-RU" sz="1600" dirty="0"/>
          </a:p>
        </p:txBody>
      </p:sp>
      <p:sp>
        <p:nvSpPr>
          <p:cNvPr id="5" name="Прямоугольник 4"/>
          <p:cNvSpPr/>
          <p:nvPr/>
        </p:nvSpPr>
        <p:spPr>
          <a:xfrm>
            <a:off x="323528" y="1196752"/>
            <a:ext cx="8496943" cy="5078313"/>
          </a:xfrm>
          <a:prstGeom prst="rect">
            <a:avLst/>
          </a:prstGeom>
        </p:spPr>
        <p:txBody>
          <a:bodyPr wrap="square">
            <a:spAutoFit/>
          </a:bodyPr>
          <a:lstStyle/>
          <a:p>
            <a:pPr algn="just"/>
            <a:r>
              <a:rPr lang="uk-UA" sz="2000" b="1" dirty="0"/>
              <a:t>Холодильник</a:t>
            </a:r>
            <a:r>
              <a:rPr lang="uk-UA" sz="2000" dirty="0"/>
              <a:t> (див. рис. 1.2) забезпечує постійну температуру продуктів.</a:t>
            </a:r>
          </a:p>
          <a:p>
            <a:pPr algn="just"/>
            <a:endParaRPr lang="uk-UA" sz="800" dirty="0"/>
          </a:p>
          <a:p>
            <a:pPr algn="just"/>
            <a:r>
              <a:rPr lang="uk-UA" sz="2000" dirty="0"/>
              <a:t> </a:t>
            </a:r>
            <a:r>
              <a:rPr lang="uk-UA" sz="2000" b="1" i="1" dirty="0"/>
              <a:t>Алгоритмом його функціонування</a:t>
            </a:r>
            <a:r>
              <a:rPr lang="uk-UA" sz="2000" i="1" dirty="0"/>
              <a:t> </a:t>
            </a:r>
            <a:r>
              <a:rPr lang="uk-UA" sz="2000" dirty="0"/>
              <a:t>є підтриманні постійної низької температури в корпусі. В ньому є блок керування та холодильний агрегат (термостат), який  забезпечується постійну температура в корпусі холодильника. </a:t>
            </a:r>
          </a:p>
          <a:p>
            <a:pPr algn="just"/>
            <a:endParaRPr lang="uk-UA" sz="800" dirty="0"/>
          </a:p>
          <a:p>
            <a:pPr algn="just"/>
            <a:r>
              <a:rPr lang="uk-UA" sz="2000" b="1" i="1" dirty="0" err="1"/>
              <a:t>Задаючою</a:t>
            </a:r>
            <a:r>
              <a:rPr lang="uk-UA" sz="2000" i="1" dirty="0"/>
              <a:t> (вхідною) </a:t>
            </a:r>
            <a:r>
              <a:rPr lang="uk-UA" sz="2000" dirty="0"/>
              <a:t>величиною є температура, встановлена положенням ручки регулятора, а </a:t>
            </a:r>
            <a:r>
              <a:rPr lang="uk-UA" sz="2000" b="1" i="1" dirty="0"/>
              <a:t>вихідною величиною </a:t>
            </a:r>
            <a:r>
              <a:rPr lang="uk-UA" sz="2000" dirty="0"/>
              <a:t>– температура продуктів у холодильнику. Під час роботи холодильника двигун прокачує теплоносій. Розширяючись в камері термостата теплоносій охолоджує її. Регулювання температури здійснюється за допомогою сифона, який перекриває клапан і не дає щоб теплоносій розширювався в камері термостата. </a:t>
            </a:r>
            <a:endParaRPr lang="en-US" sz="2000" dirty="0"/>
          </a:p>
          <a:p>
            <a:pPr algn="just"/>
            <a:endParaRPr lang="en-US" sz="2000" b="1" i="1" dirty="0"/>
          </a:p>
          <a:p>
            <a:pPr algn="just"/>
            <a:r>
              <a:rPr lang="uk-UA" sz="2000" b="1" i="1" dirty="0"/>
              <a:t>Керуюча дія </a:t>
            </a:r>
            <a:r>
              <a:rPr lang="uk-UA" sz="2000" dirty="0"/>
              <a:t>це перекривання клапана камери термостата.</a:t>
            </a:r>
          </a:p>
          <a:p>
            <a:pPr algn="just"/>
            <a:endParaRPr lang="uk-UA" sz="800" dirty="0"/>
          </a:p>
          <a:p>
            <a:pPr algn="just"/>
            <a:r>
              <a:rPr lang="uk-UA" sz="2000" dirty="0"/>
              <a:t> </a:t>
            </a:r>
            <a:r>
              <a:rPr lang="uk-UA" sz="2000" b="1" i="1" dirty="0" err="1"/>
              <a:t>Збуруюча</a:t>
            </a:r>
            <a:r>
              <a:rPr lang="uk-UA" sz="2000" b="1" i="1" dirty="0"/>
              <a:t> дія </a:t>
            </a:r>
            <a:r>
              <a:rPr lang="uk-UA" sz="2000" dirty="0"/>
              <a:t>– це вплив навколишнього середовища, відкривання дверей і закладання теплих продуктів тощо.</a:t>
            </a:r>
            <a:endParaRPr lang="ru-RU" sz="2000" dirty="0"/>
          </a:p>
        </p:txBody>
      </p:sp>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5581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858494430"/>
              </p:ext>
            </p:extLst>
          </p:nvPr>
        </p:nvGraphicFramePr>
        <p:xfrm>
          <a:off x="1115616" y="467390"/>
          <a:ext cx="7334246" cy="4769917"/>
        </p:xfrm>
        <a:graphic>
          <a:graphicData uri="http://schemas.openxmlformats.org/presentationml/2006/ole">
            <mc:AlternateContent xmlns:mc="http://schemas.openxmlformats.org/markup-compatibility/2006">
              <mc:Choice xmlns:v="urn:schemas-microsoft-com:vml" Requires="v">
                <p:oleObj spid="_x0000_s5138" r:id="rId3" imgW="5843432" imgH="3796491" progId="Visio.Drawing.11">
                  <p:embed/>
                </p:oleObj>
              </mc:Choice>
              <mc:Fallback>
                <p:oleObj r:id="rId3" imgW="5843432" imgH="3796491"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467390"/>
                        <a:ext cx="7334246" cy="4769917"/>
                      </a:xfrm>
                      <a:prstGeom prst="rect">
                        <a:avLst/>
                      </a:prstGeom>
                      <a:noFill/>
                    </p:spPr>
                  </p:pic>
                </p:oleObj>
              </mc:Fallback>
            </mc:AlternateContent>
          </a:graphicData>
        </a:graphic>
      </p:graphicFrame>
      <p:sp>
        <p:nvSpPr>
          <p:cNvPr id="6" name="Rectangle 3"/>
          <p:cNvSpPr>
            <a:spLocks noChangeArrowheads="1"/>
          </p:cNvSpPr>
          <p:nvPr/>
        </p:nvSpPr>
        <p:spPr bwMode="auto">
          <a:xfrm>
            <a:off x="899592" y="5805264"/>
            <a:ext cx="70346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uk-UA" altLang="ru-RU" sz="2000" b="1" i="0" u="none" strike="noStrike" cap="none" normalizeH="0" baseline="0" dirty="0">
                <a:ln>
                  <a:noFill/>
                </a:ln>
                <a:solidFill>
                  <a:schemeClr val="tx2"/>
                </a:solidFill>
                <a:effectLst/>
                <a:latin typeface="Arial" pitchFamily="34" charset="0"/>
                <a:ea typeface="Times New Roman" pitchFamily="18" charset="0"/>
                <a:cs typeface="Arial" pitchFamily="34" charset="0"/>
              </a:rPr>
              <a:t>Рис. 1.2 –  Регулятор температури в холодильнику.</a:t>
            </a:r>
            <a:endParaRPr kumimoji="0" lang="uk-UA" altLang="ru-RU" sz="2800" b="1" i="0" u="none" strike="noStrike" cap="none" normalizeH="0" baseline="0" dirty="0">
              <a:ln>
                <a:noFill/>
              </a:ln>
              <a:solidFill>
                <a:schemeClr val="tx2"/>
              </a:solidFill>
              <a:effectLst/>
              <a:latin typeface="Arial" pitchFamily="34" charset="0"/>
              <a:cs typeface="Arial" pitchFamily="34" charset="0"/>
            </a:endParaRPr>
          </a:p>
        </p:txBody>
      </p:sp>
    </p:spTree>
    <p:extLst>
      <p:ext uri="{BB962C8B-B14F-4D97-AF65-F5344CB8AC3E}">
        <p14:creationId xmlns:p14="http://schemas.microsoft.com/office/powerpoint/2010/main" val="1256708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76671"/>
            <a:ext cx="8136904" cy="707886"/>
          </a:xfrm>
          <a:prstGeom prst="rect">
            <a:avLst/>
          </a:prstGeom>
          <a:noFill/>
        </p:spPr>
        <p:txBody>
          <a:bodyPr wrap="square" rtlCol="0">
            <a:spAutoFit/>
          </a:bodyPr>
          <a:lstStyle/>
          <a:p>
            <a:r>
              <a:rPr lang="uk-UA" sz="2000" b="1" dirty="0">
                <a:solidFill>
                  <a:schemeClr val="tx2"/>
                </a:solidFill>
              </a:rPr>
              <a:t>2. Класифікація елементів. що входять до складу систем автоматичного керування</a:t>
            </a:r>
            <a:endParaRPr lang="ru-RU" sz="2000" dirty="0">
              <a:solidFill>
                <a:schemeClr val="tx2"/>
              </a:solidFill>
            </a:endParaRPr>
          </a:p>
        </p:txBody>
      </p:sp>
      <p:sp>
        <p:nvSpPr>
          <p:cNvPr id="10" name="Прямоугольник 9"/>
          <p:cNvSpPr/>
          <p:nvPr/>
        </p:nvSpPr>
        <p:spPr>
          <a:xfrm>
            <a:off x="323528" y="1353542"/>
            <a:ext cx="8280920" cy="923330"/>
          </a:xfrm>
          <a:prstGeom prst="rect">
            <a:avLst/>
          </a:prstGeom>
        </p:spPr>
        <p:txBody>
          <a:bodyPr wrap="square">
            <a:spAutoFit/>
          </a:bodyPr>
          <a:lstStyle/>
          <a:p>
            <a:r>
              <a:rPr lang="uk-UA" b="1" dirty="0"/>
              <a:t>В загальному випадку виділяють два елементи:</a:t>
            </a:r>
            <a:endParaRPr lang="ru-RU" b="1" dirty="0"/>
          </a:p>
          <a:p>
            <a:r>
              <a:rPr lang="uk-UA" dirty="0"/>
              <a:t>– об’єкт керування ОК;</a:t>
            </a:r>
            <a:endParaRPr lang="ru-RU" dirty="0"/>
          </a:p>
          <a:p>
            <a:r>
              <a:rPr lang="uk-UA" dirty="0"/>
              <a:t>– автоматичний керуючий пристрій АКП (регулятор, </a:t>
            </a:r>
            <a:r>
              <a:rPr lang="uk-UA" dirty="0" err="1"/>
              <a:t>корегуючий</a:t>
            </a:r>
            <a:r>
              <a:rPr lang="uk-UA" dirty="0"/>
              <a:t> пристрій).</a:t>
            </a:r>
            <a:endParaRPr lang="ru-RU"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3148067066"/>
              </p:ext>
            </p:extLst>
          </p:nvPr>
        </p:nvGraphicFramePr>
        <p:xfrm>
          <a:off x="2555776" y="2420888"/>
          <a:ext cx="3528392" cy="648072"/>
        </p:xfrm>
        <a:graphic>
          <a:graphicData uri="http://schemas.openxmlformats.org/presentationml/2006/ole">
            <mc:AlternateContent xmlns:mc="http://schemas.openxmlformats.org/markup-compatibility/2006">
              <mc:Choice xmlns:v="urn:schemas-microsoft-com:vml" Requires="v">
                <p:oleObj spid="_x0000_s6164" r:id="rId3" imgW="2488387" imgH="507187" progId="Visio.Drawing.6">
                  <p:embed/>
                </p:oleObj>
              </mc:Choice>
              <mc:Fallback>
                <p:oleObj r:id="rId3" imgW="2488387" imgH="507187" progId="Visio.Drawing.6">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2420888"/>
                        <a:ext cx="3528392" cy="648072"/>
                      </a:xfrm>
                      <a:prstGeom prst="rect">
                        <a:avLst/>
                      </a:prstGeom>
                      <a:noFill/>
                    </p:spPr>
                  </p:pic>
                </p:oleObj>
              </mc:Fallback>
            </mc:AlternateContent>
          </a:graphicData>
        </a:graphic>
      </p:graphicFrame>
      <p:sp>
        <p:nvSpPr>
          <p:cNvPr id="13" name="Прямоугольник 12"/>
          <p:cNvSpPr/>
          <p:nvPr/>
        </p:nvSpPr>
        <p:spPr>
          <a:xfrm>
            <a:off x="180723" y="3356992"/>
            <a:ext cx="8783765" cy="3139321"/>
          </a:xfrm>
          <a:prstGeom prst="rect">
            <a:avLst/>
          </a:prstGeom>
        </p:spPr>
        <p:txBody>
          <a:bodyPr wrap="square">
            <a:spAutoFit/>
          </a:bodyPr>
          <a:lstStyle/>
          <a:p>
            <a:r>
              <a:rPr lang="uk-UA" b="1" dirty="0"/>
              <a:t>Стосовно реальних технологічних процесів виокремлюють чотири основні елементи САК:</a:t>
            </a:r>
            <a:endParaRPr lang="ru-RU" b="1" dirty="0"/>
          </a:p>
          <a:p>
            <a:pPr lvl="0"/>
            <a:r>
              <a:rPr lang="uk-UA" dirty="0"/>
              <a:t>1. </a:t>
            </a:r>
            <a:r>
              <a:rPr lang="uk-UA" i="1" u="sng" dirty="0"/>
              <a:t>Об’єкт керування</a:t>
            </a:r>
            <a:endParaRPr lang="ru-RU" i="1" u="sng" dirty="0"/>
          </a:p>
          <a:p>
            <a:pPr lvl="0"/>
            <a:r>
              <a:rPr lang="uk-UA" dirty="0"/>
              <a:t>2. </a:t>
            </a:r>
            <a:r>
              <a:rPr lang="uk-UA" i="1" u="sng" dirty="0"/>
              <a:t>Вимірювальний (чутливий) елемент </a:t>
            </a:r>
            <a:r>
              <a:rPr lang="uk-UA" dirty="0"/>
              <a:t>– фіксує зміни вихідної (регульованої) величини і виконує роль інформаційного перетворювача.</a:t>
            </a:r>
            <a:endParaRPr lang="ru-RU" dirty="0"/>
          </a:p>
          <a:p>
            <a:r>
              <a:rPr lang="uk-UA" dirty="0"/>
              <a:t>3. </a:t>
            </a:r>
            <a:r>
              <a:rPr lang="uk-UA" i="1" u="sng" dirty="0"/>
              <a:t>Інформаційний перетворювач </a:t>
            </a:r>
            <a:r>
              <a:rPr lang="uk-UA" dirty="0"/>
              <a:t>– це пристрій, який перетворює вхідний сигнал однієї фізичної природи у вихідний сигнал іншої фізичної природи (відцентровий перетворювач).</a:t>
            </a:r>
            <a:endParaRPr lang="ru-RU" dirty="0"/>
          </a:p>
          <a:p>
            <a:pPr lvl="0"/>
            <a:r>
              <a:rPr lang="uk-UA" dirty="0"/>
              <a:t>4. </a:t>
            </a:r>
            <a:r>
              <a:rPr lang="uk-UA" i="1" u="sng" dirty="0"/>
              <a:t>Керуючий елемент </a:t>
            </a:r>
            <a:r>
              <a:rPr lang="uk-UA" dirty="0"/>
              <a:t>– на вхід надходить сигнал від вимірювального елементу, на виході формується сигнал для виконуючого елемента (різного роду підсилювачі).</a:t>
            </a:r>
            <a:endParaRPr lang="ru-RU" dirty="0"/>
          </a:p>
          <a:p>
            <a:pPr lvl="0"/>
            <a:r>
              <a:rPr lang="uk-UA" dirty="0"/>
              <a:t>Виконуючий елемент – </a:t>
            </a:r>
            <a:r>
              <a:rPr lang="uk-UA" dirty="0" err="1"/>
              <a:t>елемент</a:t>
            </a:r>
            <a:r>
              <a:rPr lang="uk-UA" dirty="0"/>
              <a:t>, який безпосередньо діє на регульовану величину.</a:t>
            </a:r>
            <a:endParaRPr lang="ru-RU" dirty="0"/>
          </a:p>
        </p:txBody>
      </p:sp>
    </p:spTree>
    <p:extLst>
      <p:ext uri="{BB962C8B-B14F-4D97-AF65-F5344CB8AC3E}">
        <p14:creationId xmlns:p14="http://schemas.microsoft.com/office/powerpoint/2010/main" val="3576867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882586"/>
            <a:ext cx="8712968" cy="1754326"/>
          </a:xfrm>
          <a:prstGeom prst="rect">
            <a:avLst/>
          </a:prstGeom>
        </p:spPr>
        <p:txBody>
          <a:bodyPr wrap="square">
            <a:spAutoFit/>
          </a:bodyPr>
          <a:lstStyle/>
          <a:p>
            <a:r>
              <a:rPr lang="uk-UA" dirty="0"/>
              <a:t>Якщо всі елементи САК позначити прямокутниками, розмістивши їх у послідовності, що відповідає їх взаємодії, а напрямок цієї взаємодії вказати стрілками, то дістанемо </a:t>
            </a:r>
            <a:r>
              <a:rPr lang="uk-UA" i="1" dirty="0"/>
              <a:t>функціональну схему</a:t>
            </a:r>
            <a:r>
              <a:rPr lang="uk-UA" dirty="0"/>
              <a:t> САК. Якщо на функціональній схемі відобразити характеристики (рівняння, криві залежностей вихідних параметрів від часу, тощо), що визначають динамічні властивості елементів системи, то дістанемо </a:t>
            </a:r>
            <a:r>
              <a:rPr lang="uk-UA" i="1" dirty="0"/>
              <a:t>структурну схему</a:t>
            </a:r>
            <a:r>
              <a:rPr lang="uk-UA" dirty="0"/>
              <a:t> САК. Елементи відповідних схем називають </a:t>
            </a:r>
            <a:r>
              <a:rPr lang="uk-UA" i="1" dirty="0"/>
              <a:t>ланками</a:t>
            </a:r>
            <a:r>
              <a:rPr lang="uk-UA" dirty="0"/>
              <a:t>.</a:t>
            </a:r>
            <a:endParaRPr lang="ru-RU" dirty="0"/>
          </a:p>
        </p:txBody>
      </p:sp>
      <p:sp>
        <p:nvSpPr>
          <p:cNvPr id="5" name="Прямоугольник 4"/>
          <p:cNvSpPr/>
          <p:nvPr/>
        </p:nvSpPr>
        <p:spPr>
          <a:xfrm>
            <a:off x="431540" y="2780928"/>
            <a:ext cx="8208912" cy="2862322"/>
          </a:xfrm>
          <a:prstGeom prst="rect">
            <a:avLst/>
          </a:prstGeom>
        </p:spPr>
        <p:txBody>
          <a:bodyPr wrap="square">
            <a:spAutoFit/>
          </a:bodyPr>
          <a:lstStyle/>
          <a:p>
            <a:r>
              <a:rPr lang="uk-UA" i="1" dirty="0"/>
              <a:t>Сигнал завдання</a:t>
            </a:r>
            <a:r>
              <a:rPr lang="uk-UA" dirty="0"/>
              <a:t> – це потрібне значення регульованої величини, що задається на вході системи.</a:t>
            </a:r>
            <a:endParaRPr lang="ru-RU" dirty="0"/>
          </a:p>
          <a:p>
            <a:r>
              <a:rPr lang="uk-UA" i="1" dirty="0"/>
              <a:t>Дія</a:t>
            </a:r>
            <a:r>
              <a:rPr lang="uk-UA" dirty="0"/>
              <a:t> – в автоматиці це взаємодія між автоматичною системою і зовнішнім середовищем.</a:t>
            </a:r>
            <a:endParaRPr lang="ru-RU" dirty="0"/>
          </a:p>
          <a:p>
            <a:r>
              <a:rPr lang="uk-UA" dirty="0"/>
              <a:t>Керувати об’єктом – це формувати керуючу дію </a:t>
            </a:r>
            <a:r>
              <a:rPr lang="en-US" dirty="0"/>
              <a:t>u</a:t>
            </a:r>
            <a:r>
              <a:rPr lang="uk-UA" dirty="0"/>
              <a:t>(</a:t>
            </a:r>
            <a:r>
              <a:rPr lang="en-US" dirty="0"/>
              <a:t>t</a:t>
            </a:r>
            <a:r>
              <a:rPr lang="uk-UA" dirty="0"/>
              <a:t>) з таким розрахунком, щоб регульована величина </a:t>
            </a:r>
            <a:r>
              <a:rPr lang="en-US" dirty="0"/>
              <a:t>y</a:t>
            </a:r>
            <a:r>
              <a:rPr lang="uk-UA" dirty="0"/>
              <a:t>(</a:t>
            </a:r>
            <a:r>
              <a:rPr lang="en-US" dirty="0"/>
              <a:t>t</a:t>
            </a:r>
            <a:r>
              <a:rPr lang="uk-UA" dirty="0"/>
              <a:t>) змінювалася за бажаними законом керування з певною точністю незалежно від дії на об’єкт збурення </a:t>
            </a:r>
            <a:r>
              <a:rPr lang="en-US" dirty="0"/>
              <a:t>f</a:t>
            </a:r>
            <a:r>
              <a:rPr lang="uk-UA" dirty="0"/>
              <a:t>(</a:t>
            </a:r>
            <a:r>
              <a:rPr lang="en-US" dirty="0"/>
              <a:t>t</a:t>
            </a:r>
            <a:r>
              <a:rPr lang="uk-UA" dirty="0"/>
              <a:t>).</a:t>
            </a:r>
            <a:endParaRPr lang="ru-RU" dirty="0"/>
          </a:p>
          <a:p>
            <a:r>
              <a:rPr lang="uk-UA" dirty="0"/>
              <a:t> </a:t>
            </a:r>
            <a:endParaRPr lang="ru-RU" dirty="0"/>
          </a:p>
          <a:p>
            <a:r>
              <a:rPr lang="uk-UA" dirty="0"/>
              <a:t>САК, які мають замкнуту функціональну (структурну) схему, називають системами автоматичного регулювання (САР), або системами із зворотним зв’язком.</a:t>
            </a:r>
            <a:endParaRPr lang="ru-RU" dirty="0"/>
          </a:p>
        </p:txBody>
      </p:sp>
    </p:spTree>
    <p:extLst>
      <p:ext uri="{BB962C8B-B14F-4D97-AF65-F5344CB8AC3E}">
        <p14:creationId xmlns:p14="http://schemas.microsoft.com/office/powerpoint/2010/main" val="307839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229" y="295289"/>
            <a:ext cx="8136904" cy="523220"/>
          </a:xfrm>
          <a:prstGeom prst="rect">
            <a:avLst/>
          </a:prstGeom>
          <a:noFill/>
        </p:spPr>
        <p:txBody>
          <a:bodyPr wrap="square" rtlCol="0">
            <a:spAutoFit/>
          </a:bodyPr>
          <a:lstStyle/>
          <a:p>
            <a:pPr algn="ctr"/>
            <a:r>
              <a:rPr lang="uk-UA" sz="2800" b="1" dirty="0">
                <a:solidFill>
                  <a:schemeClr val="tx2"/>
                </a:solidFill>
              </a:rPr>
              <a:t>Вступ</a:t>
            </a:r>
            <a:endParaRPr lang="ru-RU" sz="2800" dirty="0">
              <a:solidFill>
                <a:schemeClr val="tx2"/>
              </a:solidFill>
            </a:endParaRPr>
          </a:p>
        </p:txBody>
      </p:sp>
      <p:sp>
        <p:nvSpPr>
          <p:cNvPr id="5" name="Прямоугольник 4"/>
          <p:cNvSpPr/>
          <p:nvPr/>
        </p:nvSpPr>
        <p:spPr>
          <a:xfrm>
            <a:off x="248379" y="908719"/>
            <a:ext cx="8748464" cy="5632311"/>
          </a:xfrm>
          <a:prstGeom prst="rect">
            <a:avLst/>
          </a:prstGeom>
        </p:spPr>
        <p:txBody>
          <a:bodyPr wrap="square">
            <a:spAutoFit/>
          </a:bodyPr>
          <a:lstStyle/>
          <a:p>
            <a:pPr algn="just"/>
            <a:r>
              <a:rPr lang="uk-UA" sz="2400" dirty="0"/>
              <a:t>Наукова дисципліна “</a:t>
            </a:r>
            <a:r>
              <a:rPr lang="uk-UA" sz="2400" b="1" dirty="0"/>
              <a:t>Теоретичні основи автоматики</a:t>
            </a:r>
            <a:r>
              <a:rPr lang="uk-UA" sz="2400" dirty="0"/>
              <a:t>” (ТОА) вивчає закони керування в технічних системах, розробляє методи аналізу та синтезу (побудови) систем автоматичного керування (САК). Це один з розділів загальної науки про керування, яка має назву кібернетики. </a:t>
            </a:r>
          </a:p>
          <a:p>
            <a:endParaRPr lang="uk-UA" sz="2400" dirty="0"/>
          </a:p>
          <a:p>
            <a:pPr algn="just"/>
            <a:r>
              <a:rPr lang="uk-UA" sz="2400" dirty="0"/>
              <a:t>Академік </a:t>
            </a:r>
            <a:r>
              <a:rPr lang="uk-UA" sz="2400" dirty="0" err="1"/>
              <a:t>Колмогоров</a:t>
            </a:r>
            <a:r>
              <a:rPr lang="uk-UA" sz="2400" dirty="0"/>
              <a:t> А.М. так визначив  напрямок цієї науки: “Кібернетика займається вивченням систем будь-якої природи, здатних сприймати, зберігати і переробляти інформацію і використовувати її для керування та регулювання”. </a:t>
            </a:r>
          </a:p>
          <a:p>
            <a:endParaRPr lang="uk-UA" sz="2400" b="1" dirty="0"/>
          </a:p>
          <a:p>
            <a:pPr algn="just"/>
            <a:r>
              <a:rPr lang="uk-UA" sz="2400" b="1" dirty="0"/>
              <a:t>Предметом теорії автоматичного керування</a:t>
            </a:r>
            <a:r>
              <a:rPr lang="uk-UA" sz="2400" dirty="0"/>
              <a:t> є вивчення законів керування та регулювання роботи найрізноманітніших апаратів, машин, технічних систем, а також живих організмів, соціальних, організаційних та інших систем створених природою і людиною. </a:t>
            </a:r>
          </a:p>
        </p:txBody>
      </p:sp>
    </p:spTree>
    <p:extLst>
      <p:ext uri="{BB962C8B-B14F-4D97-AF65-F5344CB8AC3E}">
        <p14:creationId xmlns:p14="http://schemas.microsoft.com/office/powerpoint/2010/main" val="2770270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8336"/>
            <a:ext cx="8208912" cy="6555641"/>
          </a:xfrm>
          <a:prstGeom prst="rect">
            <a:avLst/>
          </a:prstGeom>
          <a:noFill/>
        </p:spPr>
        <p:txBody>
          <a:bodyPr wrap="square" rtlCol="0">
            <a:spAutoFit/>
          </a:bodyPr>
          <a:lstStyle/>
          <a:p>
            <a:endParaRPr lang="ru-RU" sz="2000" dirty="0"/>
          </a:p>
          <a:p>
            <a:r>
              <a:rPr lang="uk-UA" sz="2000" b="1" dirty="0"/>
              <a:t>Завданнями ТАК такі</a:t>
            </a:r>
            <a:r>
              <a:rPr lang="uk-UA" sz="2000" dirty="0"/>
              <a:t>:</a:t>
            </a:r>
            <a:endParaRPr lang="ru-RU" sz="2000" dirty="0"/>
          </a:p>
          <a:p>
            <a:pPr lvl="1"/>
            <a:r>
              <a:rPr lang="uk-UA" sz="2000" dirty="0"/>
              <a:t>- збір та аналіз інформації про властивості САК і умови їх використання;</a:t>
            </a:r>
            <a:endParaRPr lang="ru-RU" sz="2000" dirty="0"/>
          </a:p>
          <a:p>
            <a:pPr lvl="1"/>
            <a:r>
              <a:rPr lang="uk-UA" sz="2000" dirty="0"/>
              <a:t>-  вивчення функцій, які виконують в САК різної фізичної природи;</a:t>
            </a:r>
            <a:endParaRPr lang="ru-RU" sz="2000" dirty="0"/>
          </a:p>
          <a:p>
            <a:pPr lvl="1"/>
            <a:r>
              <a:rPr lang="uk-UA" sz="2000" dirty="0"/>
              <a:t>- розробка методів аналізу САК;</a:t>
            </a:r>
            <a:endParaRPr lang="ru-RU" sz="2000" dirty="0"/>
          </a:p>
          <a:p>
            <a:pPr lvl="1"/>
            <a:r>
              <a:rPr lang="uk-UA" sz="2000" dirty="0"/>
              <a:t>- визначення принципів роботи САК і законів керування;</a:t>
            </a:r>
            <a:endParaRPr lang="ru-RU" sz="2000" dirty="0"/>
          </a:p>
          <a:p>
            <a:pPr lvl="1"/>
            <a:r>
              <a:rPr lang="uk-UA" sz="2000" dirty="0"/>
              <a:t>- синтез алгоритмів керування;</a:t>
            </a:r>
            <a:endParaRPr lang="ru-RU" sz="2000" dirty="0"/>
          </a:p>
          <a:p>
            <a:pPr lvl="1"/>
            <a:r>
              <a:rPr lang="uk-UA" sz="2000" dirty="0"/>
              <a:t>- створення пристроїв, що реалізують високоефективні алгоритми керування.</a:t>
            </a:r>
            <a:endParaRPr lang="ru-RU" sz="2000" dirty="0"/>
          </a:p>
          <a:p>
            <a:endParaRPr lang="uk-UA" sz="2000" dirty="0"/>
          </a:p>
          <a:p>
            <a:pPr algn="just"/>
            <a:r>
              <a:rPr lang="uk-UA" sz="2000" b="1" dirty="0"/>
              <a:t>Теорія автоматичного керування </a:t>
            </a:r>
            <a:r>
              <a:rPr lang="uk-UA" sz="2000" dirty="0"/>
              <a:t>– це суто теоретична дисципліна, яка заснована на сучасному математичному апараті. Вона розглядає адекватні математичні моделі систем керування, тому основним методом дослідження  є </a:t>
            </a:r>
            <a:r>
              <a:rPr lang="uk-UA" sz="2000" b="1" dirty="0"/>
              <a:t>математичне моделювання.</a:t>
            </a:r>
          </a:p>
          <a:p>
            <a:endParaRPr lang="ru-RU" sz="2000" dirty="0"/>
          </a:p>
          <a:p>
            <a:r>
              <a:rPr lang="uk-UA" sz="2000" b="1" dirty="0"/>
              <a:t>При цьому використовуються:</a:t>
            </a:r>
            <a:endParaRPr lang="ru-RU" sz="2000" b="1" dirty="0"/>
          </a:p>
          <a:p>
            <a:pPr lvl="1"/>
            <a:r>
              <a:rPr lang="uk-UA" sz="2000" dirty="0"/>
              <a:t>- теорія диференційних рівнянь;</a:t>
            </a:r>
            <a:endParaRPr lang="ru-RU" sz="2000" dirty="0"/>
          </a:p>
          <a:p>
            <a:pPr lvl="1"/>
            <a:r>
              <a:rPr lang="uk-UA" sz="2000" dirty="0"/>
              <a:t>- операційне числення (перетворення  Лапласа);</a:t>
            </a:r>
            <a:endParaRPr lang="ru-RU" sz="2000" dirty="0"/>
          </a:p>
          <a:p>
            <a:pPr lvl="1"/>
            <a:r>
              <a:rPr lang="uk-UA" sz="2000" dirty="0"/>
              <a:t>- гармонічний аналіз (перетворення  Фур’є);</a:t>
            </a:r>
            <a:endParaRPr lang="ru-RU" sz="2000" dirty="0"/>
          </a:p>
          <a:p>
            <a:pPr lvl="1"/>
            <a:r>
              <a:rPr lang="uk-UA" sz="2000" dirty="0"/>
              <a:t>- розділи теорії комплексної змінної.</a:t>
            </a:r>
            <a:endParaRPr lang="ru-RU" sz="2000" dirty="0"/>
          </a:p>
        </p:txBody>
      </p:sp>
    </p:spTree>
    <p:extLst>
      <p:ext uri="{BB962C8B-B14F-4D97-AF65-F5344CB8AC3E}">
        <p14:creationId xmlns:p14="http://schemas.microsoft.com/office/powerpoint/2010/main" val="337233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960" y="2022438"/>
            <a:ext cx="8208911" cy="2554545"/>
          </a:xfrm>
          <a:prstGeom prst="rect">
            <a:avLst/>
          </a:prstGeom>
          <a:noFill/>
        </p:spPr>
        <p:txBody>
          <a:bodyPr wrap="square" rtlCol="0">
            <a:spAutoFit/>
          </a:bodyPr>
          <a:lstStyle/>
          <a:p>
            <a:r>
              <a:rPr lang="en-US" sz="2000" dirty="0"/>
              <a:t>    </a:t>
            </a:r>
            <a:r>
              <a:rPr lang="uk-UA" sz="2000" dirty="0"/>
              <a:t>Розвиток теорії автоматичного керування почався з 30-х років ХХ ст., коли були відкриті закони регулювання та вирішені задачі стійкості систем регулювання. Перші  регулятори були</a:t>
            </a:r>
            <a:r>
              <a:rPr lang="en-US" sz="2000" dirty="0"/>
              <a:t> </a:t>
            </a:r>
            <a:r>
              <a:rPr lang="ru-RU" sz="2000" dirty="0"/>
              <a:t>п</a:t>
            </a:r>
            <a:r>
              <a:rPr lang="uk-UA" sz="2000" dirty="0" err="1"/>
              <a:t>ризначені</a:t>
            </a:r>
            <a:r>
              <a:rPr lang="uk-UA" sz="2000" dirty="0"/>
              <a:t> для керування роботи парових машин. </a:t>
            </a:r>
          </a:p>
          <a:p>
            <a:endParaRPr lang="uk-UA" sz="2000" dirty="0"/>
          </a:p>
          <a:p>
            <a:r>
              <a:rPr lang="uk-UA" sz="2000" dirty="0"/>
              <a:t>      Робота технічних пристроїв, таких як парові машини, паровози та інші, без регуляторів  неможлива. Тільки створення автоматичних регуляторів дало поштовх технічному прогресові.</a:t>
            </a:r>
            <a:endParaRPr lang="ru-RU" sz="2000" dirty="0"/>
          </a:p>
        </p:txBody>
      </p:sp>
      <p:sp>
        <p:nvSpPr>
          <p:cNvPr id="5" name="Прямоугольник 4"/>
          <p:cNvSpPr/>
          <p:nvPr/>
        </p:nvSpPr>
        <p:spPr>
          <a:xfrm>
            <a:off x="539552" y="422962"/>
            <a:ext cx="7776864" cy="707886"/>
          </a:xfrm>
          <a:prstGeom prst="rect">
            <a:avLst/>
          </a:prstGeom>
        </p:spPr>
        <p:txBody>
          <a:bodyPr wrap="square">
            <a:spAutoFit/>
          </a:bodyPr>
          <a:lstStyle/>
          <a:p>
            <a:r>
              <a:rPr lang="uk-UA" sz="2000" b="1" dirty="0">
                <a:solidFill>
                  <a:schemeClr val="tx2"/>
                </a:solidFill>
              </a:rPr>
              <a:t>1. Загальні відомості та визначення теорії систем автоматичного керування</a:t>
            </a:r>
            <a:endParaRPr lang="ru-RU" sz="2000" dirty="0">
              <a:solidFill>
                <a:schemeClr val="tx2"/>
              </a:solidFill>
            </a:endParaRPr>
          </a:p>
        </p:txBody>
      </p:sp>
    </p:spTree>
    <p:extLst>
      <p:ext uri="{BB962C8B-B14F-4D97-AF65-F5344CB8AC3E}">
        <p14:creationId xmlns:p14="http://schemas.microsoft.com/office/powerpoint/2010/main" val="327563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076538"/>
            <a:ext cx="7992888" cy="5016758"/>
          </a:xfrm>
          <a:prstGeom prst="rect">
            <a:avLst/>
          </a:prstGeom>
        </p:spPr>
        <p:txBody>
          <a:bodyPr wrap="square">
            <a:spAutoFit/>
          </a:bodyPr>
          <a:lstStyle/>
          <a:p>
            <a:r>
              <a:rPr lang="uk-UA" sz="2000" dirty="0"/>
              <a:t>  - Засоби автоматики й телемеханіки.</a:t>
            </a:r>
            <a:endParaRPr lang="ru-RU" sz="2000" dirty="0"/>
          </a:p>
          <a:p>
            <a:pPr lvl="0"/>
            <a:r>
              <a:rPr lang="uk-UA" sz="2000" dirty="0"/>
              <a:t>  - Системи  автоматичного керування (САК).</a:t>
            </a:r>
            <a:endParaRPr lang="ru-RU" sz="2000" dirty="0"/>
          </a:p>
          <a:p>
            <a:pPr lvl="0"/>
            <a:r>
              <a:rPr lang="uk-UA" sz="2000" dirty="0"/>
              <a:t>  - Автоматизовані системи керування (АСУ).</a:t>
            </a:r>
          </a:p>
          <a:p>
            <a:pPr lvl="0"/>
            <a:endParaRPr lang="ru-RU" sz="2000" dirty="0"/>
          </a:p>
          <a:p>
            <a:r>
              <a:rPr lang="uk-UA" sz="2000" b="1" dirty="0"/>
              <a:t>Засоби автоматики та телемеханіки</a:t>
            </a:r>
            <a:r>
              <a:rPr lang="uk-UA" sz="2000" dirty="0"/>
              <a:t> - це, як правило, найбільш прості пристрої: автоматичні вимикачі, реле, реле-регулятори та ін. Принципи їх роботи вивчає наукова дисципліна «Апарати керування та захисту».</a:t>
            </a:r>
          </a:p>
          <a:p>
            <a:endParaRPr lang="ru-RU" sz="2000" dirty="0"/>
          </a:p>
          <a:p>
            <a:r>
              <a:rPr lang="uk-UA" sz="2000" b="1" dirty="0"/>
              <a:t>Системи автоматичного керування</a:t>
            </a:r>
            <a:r>
              <a:rPr lang="uk-UA" sz="2000" dirty="0"/>
              <a:t> - це сукупність пристроїв автоматики та об’єктів керування. Динаміку  роботи цих систем вивчає теорія автоматичного керування.</a:t>
            </a:r>
          </a:p>
          <a:p>
            <a:endParaRPr lang="ru-RU" sz="2000" dirty="0"/>
          </a:p>
          <a:p>
            <a:r>
              <a:rPr lang="uk-UA" sz="2000" b="1" dirty="0"/>
              <a:t>Автоматизовані системи керування</a:t>
            </a:r>
            <a:r>
              <a:rPr lang="uk-UA" sz="2000" dirty="0"/>
              <a:t> – це людино-машинні системи, призначені для керування великими комплексами, підприємствами. Це системи, що включають сучасну обчислювальну техніку, яку обслуговують і роботою яких керують люди.</a:t>
            </a:r>
            <a:endParaRPr lang="ru-RU" sz="2000" dirty="0"/>
          </a:p>
        </p:txBody>
      </p:sp>
      <p:sp>
        <p:nvSpPr>
          <p:cNvPr id="5" name="Прямоугольник 4"/>
          <p:cNvSpPr/>
          <p:nvPr/>
        </p:nvSpPr>
        <p:spPr>
          <a:xfrm>
            <a:off x="1801244" y="284628"/>
            <a:ext cx="5901552" cy="461665"/>
          </a:xfrm>
          <a:prstGeom prst="rect">
            <a:avLst/>
          </a:prstGeom>
        </p:spPr>
        <p:txBody>
          <a:bodyPr wrap="none">
            <a:spAutoFit/>
          </a:bodyPr>
          <a:lstStyle/>
          <a:p>
            <a:r>
              <a:rPr lang="uk-UA" sz="2400" b="1" dirty="0">
                <a:solidFill>
                  <a:schemeClr val="tx2"/>
                </a:solidFill>
              </a:rPr>
              <a:t>Засоби автоматики прийнято поділяти на: </a:t>
            </a:r>
            <a:endParaRPr lang="ru-RU" sz="2400" b="1" dirty="0">
              <a:solidFill>
                <a:schemeClr val="tx2"/>
              </a:solidFill>
            </a:endParaRPr>
          </a:p>
        </p:txBody>
      </p:sp>
    </p:spTree>
    <p:extLst>
      <p:ext uri="{BB962C8B-B14F-4D97-AF65-F5344CB8AC3E}">
        <p14:creationId xmlns:p14="http://schemas.microsoft.com/office/powerpoint/2010/main" val="400111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08983" y="980728"/>
            <a:ext cx="8424936" cy="5581015"/>
          </a:xfrm>
          <a:prstGeom prst="rect">
            <a:avLst/>
          </a:prstGeom>
        </p:spPr>
        <p:txBody>
          <a:bodyPr wrap="square">
            <a:spAutoFit/>
          </a:bodyPr>
          <a:lstStyle/>
          <a:p>
            <a:pPr algn="just">
              <a:lnSpc>
                <a:spcPts val="2600"/>
              </a:lnSpc>
            </a:pPr>
            <a:r>
              <a:rPr lang="uk-UA" sz="2000" dirty="0"/>
              <a:t>Вивчає закони керування в технічних системах, розробляє методи аналізу та синтезу (побудови) систем автоматичного керування (САК).</a:t>
            </a:r>
          </a:p>
          <a:p>
            <a:pPr algn="just">
              <a:lnSpc>
                <a:spcPts val="2600"/>
              </a:lnSpc>
            </a:pPr>
            <a:endParaRPr lang="uk-UA" sz="2000" dirty="0"/>
          </a:p>
          <a:p>
            <a:pPr algn="just">
              <a:lnSpc>
                <a:spcPts val="2600"/>
              </a:lnSpc>
            </a:pPr>
            <a:r>
              <a:rPr lang="uk-UA" sz="2000" dirty="0"/>
              <a:t>Вивчає процеси керування на найбільш загальному, абстрактному рівні. Вона вивчає загальні закони керування незалежно від природи конкретної системи. Тому у ній абстрагуються від конкретної фізичної природи системи і діючих в ній величин і розглядають тільки їх значення. Під час абстрагування поняття фізичної величини заміняють поняттям сигнал, розуміючи під сигналом інформацію про значення конкретної величини. </a:t>
            </a:r>
          </a:p>
          <a:p>
            <a:pPr algn="just">
              <a:lnSpc>
                <a:spcPts val="2600"/>
              </a:lnSpc>
            </a:pPr>
            <a:endParaRPr lang="uk-UA" sz="2000" dirty="0"/>
          </a:p>
          <a:p>
            <a:pPr algn="just"/>
            <a:r>
              <a:rPr lang="uk-UA" sz="2000" dirty="0"/>
              <a:t>Під поняттям </a:t>
            </a:r>
            <a:r>
              <a:rPr lang="uk-UA" sz="2000" b="1" u="sng" dirty="0"/>
              <a:t>величина</a:t>
            </a:r>
            <a:r>
              <a:rPr lang="uk-UA" sz="2000" dirty="0"/>
              <a:t> (вхідна, вихідна, </a:t>
            </a:r>
            <a:r>
              <a:rPr lang="uk-UA" sz="2000" dirty="0" err="1"/>
              <a:t>збурююча</a:t>
            </a:r>
            <a:r>
              <a:rPr lang="uk-UA" sz="2000" dirty="0"/>
              <a:t> величина і т.п.) розуміють конкретну фізичну величину, яка діє на систему з врахуванням її фізичної природи. </a:t>
            </a:r>
          </a:p>
          <a:p>
            <a:endParaRPr lang="uk-UA" sz="2000" dirty="0"/>
          </a:p>
          <a:p>
            <a:pPr algn="just"/>
            <a:r>
              <a:rPr lang="uk-UA" sz="2000" dirty="0"/>
              <a:t>Поняттям </a:t>
            </a:r>
            <a:r>
              <a:rPr lang="uk-UA" sz="2000" b="1" u="sng" dirty="0"/>
              <a:t>сигнал</a:t>
            </a:r>
            <a:r>
              <a:rPr lang="uk-UA" sz="2000" dirty="0"/>
              <a:t> використовують під час теоретичного вивчення закономірностей роботи систем керування, вивчення принципів керування, законів керування. </a:t>
            </a:r>
            <a:endParaRPr lang="ru-RU" sz="2000" dirty="0"/>
          </a:p>
        </p:txBody>
      </p:sp>
      <p:sp>
        <p:nvSpPr>
          <p:cNvPr id="6" name="Прямоугольник 5"/>
          <p:cNvSpPr/>
          <p:nvPr/>
        </p:nvSpPr>
        <p:spPr>
          <a:xfrm>
            <a:off x="1835696" y="332656"/>
            <a:ext cx="5387180" cy="523220"/>
          </a:xfrm>
          <a:prstGeom prst="rect">
            <a:avLst/>
          </a:prstGeom>
        </p:spPr>
        <p:txBody>
          <a:bodyPr wrap="none">
            <a:spAutoFit/>
          </a:bodyPr>
          <a:lstStyle/>
          <a:p>
            <a:r>
              <a:rPr lang="uk-UA" sz="2800" b="1" dirty="0">
                <a:solidFill>
                  <a:schemeClr val="tx2"/>
                </a:solidFill>
              </a:rPr>
              <a:t>Теорія автоматичного керування</a:t>
            </a:r>
            <a:r>
              <a:rPr lang="uk-UA" sz="2800" dirty="0">
                <a:solidFill>
                  <a:schemeClr val="tx2"/>
                </a:solidFill>
              </a:rPr>
              <a:t> </a:t>
            </a:r>
            <a:endParaRPr lang="ru-RU" sz="2800" dirty="0">
              <a:solidFill>
                <a:schemeClr val="tx2"/>
              </a:solidFill>
            </a:endParaRPr>
          </a:p>
        </p:txBody>
      </p:sp>
    </p:spTree>
    <p:extLst>
      <p:ext uri="{BB962C8B-B14F-4D97-AF65-F5344CB8AC3E}">
        <p14:creationId xmlns:p14="http://schemas.microsoft.com/office/powerpoint/2010/main" val="553993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519063"/>
            <a:ext cx="7560840" cy="461665"/>
          </a:xfrm>
          <a:prstGeom prst="rect">
            <a:avLst/>
          </a:prstGeom>
          <a:noFill/>
        </p:spPr>
        <p:txBody>
          <a:bodyPr wrap="square" rtlCol="0">
            <a:spAutoFit/>
          </a:bodyPr>
          <a:lstStyle/>
          <a:p>
            <a:pPr marL="0" lvl="1" algn="ctr"/>
            <a:r>
              <a:rPr lang="uk-UA" sz="2400" b="1" dirty="0">
                <a:solidFill>
                  <a:schemeClr val="tx2"/>
                </a:solidFill>
              </a:rPr>
              <a:t>Основні поняття теорії автоматичного керування</a:t>
            </a:r>
            <a:endParaRPr lang="ru-RU" sz="2400" dirty="0">
              <a:solidFill>
                <a:schemeClr val="tx2"/>
              </a:solidFill>
            </a:endParaRPr>
          </a:p>
        </p:txBody>
      </p:sp>
      <p:sp>
        <p:nvSpPr>
          <p:cNvPr id="6" name="Прямоугольник 5"/>
          <p:cNvSpPr/>
          <p:nvPr/>
        </p:nvSpPr>
        <p:spPr>
          <a:xfrm>
            <a:off x="251520" y="1341923"/>
            <a:ext cx="8712968" cy="4247317"/>
          </a:xfrm>
          <a:prstGeom prst="rect">
            <a:avLst/>
          </a:prstGeom>
        </p:spPr>
        <p:txBody>
          <a:bodyPr wrap="square">
            <a:spAutoFit/>
          </a:bodyPr>
          <a:lstStyle/>
          <a:p>
            <a:r>
              <a:rPr lang="uk-UA" b="1" dirty="0"/>
              <a:t>Алгоритм – </a:t>
            </a:r>
            <a:r>
              <a:rPr lang="uk-UA" dirty="0"/>
              <a:t>упорядкована сукупність правил, точне виконання яких приводить до потрібного кінцевого результату.</a:t>
            </a:r>
          </a:p>
          <a:p>
            <a:endParaRPr lang="uk-UA" b="1" dirty="0"/>
          </a:p>
          <a:p>
            <a:r>
              <a:rPr lang="uk-UA" b="1" dirty="0"/>
              <a:t>Алгоритм функціонування</a:t>
            </a:r>
            <a:r>
              <a:rPr lang="uk-UA" dirty="0"/>
              <a:t> – сукупність правил чи вимог, які визначають потрібне здійснення робочого процесу певним об’єктом (пристроєм, технічною, природною чи організаційною системою)</a:t>
            </a:r>
            <a:endParaRPr lang="ru-RU" dirty="0"/>
          </a:p>
          <a:p>
            <a:r>
              <a:rPr lang="uk-UA" dirty="0"/>
              <a:t>. </a:t>
            </a:r>
            <a:endParaRPr lang="ru-RU" dirty="0"/>
          </a:p>
          <a:p>
            <a:r>
              <a:rPr lang="uk-UA" b="1" dirty="0"/>
              <a:t>Алгоритм керування</a:t>
            </a:r>
            <a:r>
              <a:rPr lang="uk-UA" dirty="0"/>
              <a:t> – сукупність правил, які визначають характер дій на об’єкт керування (ОК) з метою підтримання його алгоритму функціонування.</a:t>
            </a:r>
          </a:p>
          <a:p>
            <a:endParaRPr lang="ru-RU" dirty="0"/>
          </a:p>
          <a:p>
            <a:r>
              <a:rPr lang="uk-UA" b="1" dirty="0"/>
              <a:t>Керування – </a:t>
            </a:r>
            <a:r>
              <a:rPr lang="uk-UA" dirty="0"/>
              <a:t>процес дії на об’єкт у відповідності з алгоритмом керування. </a:t>
            </a:r>
          </a:p>
          <a:p>
            <a:endParaRPr lang="ru-RU" dirty="0"/>
          </a:p>
          <a:p>
            <a:r>
              <a:rPr lang="uk-UA" b="1" dirty="0"/>
              <a:t>Система автоматичного керування</a:t>
            </a:r>
            <a:r>
              <a:rPr lang="uk-UA" dirty="0"/>
              <a:t> – це сукупність об’єкта керування та пристрою автоматичного керування (ПАК), які взаємодіють між собою з метою забезпечення заданого алгоритму функціонування. </a:t>
            </a:r>
            <a:endParaRPr lang="ru-RU" dirty="0"/>
          </a:p>
        </p:txBody>
      </p:sp>
    </p:spTree>
    <p:extLst>
      <p:ext uri="{BB962C8B-B14F-4D97-AF65-F5344CB8AC3E}">
        <p14:creationId xmlns:p14="http://schemas.microsoft.com/office/powerpoint/2010/main" val="147233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47371" y="530690"/>
            <a:ext cx="4900893" cy="461665"/>
          </a:xfrm>
          <a:prstGeom prst="rect">
            <a:avLst/>
          </a:prstGeom>
        </p:spPr>
        <p:txBody>
          <a:bodyPr wrap="none">
            <a:spAutoFit/>
          </a:bodyPr>
          <a:lstStyle/>
          <a:p>
            <a:r>
              <a:rPr lang="uk-UA" sz="2400" b="1" dirty="0">
                <a:solidFill>
                  <a:schemeClr val="tx2"/>
                </a:solidFill>
              </a:rPr>
              <a:t>Система автоматичного керування </a:t>
            </a:r>
            <a:endParaRPr lang="ru-RU" sz="2400" b="1" dirty="0">
              <a:solidFill>
                <a:schemeClr val="tx2"/>
              </a:solidFill>
            </a:endParaRPr>
          </a:p>
        </p:txBody>
      </p:sp>
      <p:sp>
        <p:nvSpPr>
          <p:cNvPr id="5" name="Прямоугольник 4"/>
          <p:cNvSpPr/>
          <p:nvPr/>
        </p:nvSpPr>
        <p:spPr>
          <a:xfrm>
            <a:off x="631484" y="1484784"/>
            <a:ext cx="7920880" cy="1200329"/>
          </a:xfrm>
          <a:prstGeom prst="rect">
            <a:avLst/>
          </a:prstGeom>
        </p:spPr>
        <p:txBody>
          <a:bodyPr wrap="square">
            <a:spAutoFit/>
          </a:bodyPr>
          <a:lstStyle/>
          <a:p>
            <a:r>
              <a:rPr lang="uk-UA" u="sng" dirty="0"/>
              <a:t>Систему автоматичного керування</a:t>
            </a:r>
            <a:r>
              <a:rPr lang="uk-UA" dirty="0"/>
              <a:t> можна визначити, як систему, що складається з об’єкта керування та пристрою керування, в якій керування чи регулювання режимом роботи об’єкта, відповідно до алгоритму керування, здійснюється автоматично без участі людини. </a:t>
            </a:r>
            <a:endParaRPr lang="ru-RU"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1512319978"/>
              </p:ext>
            </p:extLst>
          </p:nvPr>
        </p:nvGraphicFramePr>
        <p:xfrm>
          <a:off x="1724356" y="3253626"/>
          <a:ext cx="5695288" cy="1872208"/>
        </p:xfrm>
        <a:graphic>
          <a:graphicData uri="http://schemas.openxmlformats.org/presentationml/2006/ole">
            <mc:AlternateContent xmlns:mc="http://schemas.openxmlformats.org/markup-compatibility/2006">
              <mc:Choice xmlns:v="urn:schemas-microsoft-com:vml" Requires="v">
                <p:oleObj spid="_x0000_s1042" r:id="rId3" imgW="3450867" imgH="1130247" progId="Visio.Drawing.11">
                  <p:embed/>
                </p:oleObj>
              </mc:Choice>
              <mc:Fallback>
                <p:oleObj r:id="rId3" imgW="3450867" imgH="1130247"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4356" y="3253626"/>
                        <a:ext cx="5695288" cy="1872208"/>
                      </a:xfrm>
                      <a:prstGeom prst="rect">
                        <a:avLst/>
                      </a:prstGeom>
                      <a:noFill/>
                    </p:spPr>
                  </p:pic>
                </p:oleObj>
              </mc:Fallback>
            </mc:AlternateContent>
          </a:graphicData>
        </a:graphic>
      </p:graphicFrame>
      <p:sp>
        <p:nvSpPr>
          <p:cNvPr id="8" name="Прямоугольник 7"/>
          <p:cNvSpPr/>
          <p:nvPr/>
        </p:nvSpPr>
        <p:spPr>
          <a:xfrm>
            <a:off x="1331640" y="5341858"/>
            <a:ext cx="6858000" cy="369332"/>
          </a:xfrm>
          <a:prstGeom prst="rect">
            <a:avLst/>
          </a:prstGeom>
        </p:spPr>
        <p:txBody>
          <a:bodyPr wrap="square">
            <a:spAutoFit/>
          </a:bodyPr>
          <a:lstStyle/>
          <a:p>
            <a:r>
              <a:rPr lang="uk-UA" dirty="0"/>
              <a:t>Рис. 1.1 – Функціональна схема системи автоматичного керування </a:t>
            </a:r>
            <a:endParaRPr lang="ru-RU" dirty="0"/>
          </a:p>
        </p:txBody>
      </p:sp>
    </p:spTree>
    <p:extLst>
      <p:ext uri="{BB962C8B-B14F-4D97-AF65-F5344CB8AC3E}">
        <p14:creationId xmlns:p14="http://schemas.microsoft.com/office/powerpoint/2010/main" val="3644125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692696"/>
            <a:ext cx="8124007" cy="5909310"/>
          </a:xfrm>
          <a:prstGeom prst="rect">
            <a:avLst/>
          </a:prstGeom>
        </p:spPr>
        <p:txBody>
          <a:bodyPr wrap="square">
            <a:spAutoFit/>
          </a:bodyPr>
          <a:lstStyle/>
          <a:p>
            <a:pPr algn="just"/>
            <a:r>
              <a:rPr lang="uk-UA" dirty="0"/>
              <a:t>З об’єкта керування (ОК), керування</a:t>
            </a:r>
            <a:r>
              <a:rPr lang="ru-RU" dirty="0"/>
              <a:t> режимом </a:t>
            </a:r>
            <a:r>
              <a:rPr lang="ru-RU" dirty="0" err="1"/>
              <a:t>роботи</a:t>
            </a:r>
            <a:r>
              <a:rPr lang="ru-RU" dirty="0"/>
              <a:t> </a:t>
            </a:r>
            <a:r>
              <a:rPr lang="ru-RU" dirty="0" err="1"/>
              <a:t>якого</a:t>
            </a:r>
            <a:r>
              <a:rPr lang="ru-RU" dirty="0"/>
              <a:t> </a:t>
            </a:r>
            <a:r>
              <a:rPr lang="ru-RU" dirty="0" err="1"/>
              <a:t>здійснюється</a:t>
            </a:r>
            <a:r>
              <a:rPr lang="ru-RU" dirty="0"/>
              <a:t> за </a:t>
            </a:r>
            <a:r>
              <a:rPr lang="ru-RU" dirty="0" err="1"/>
              <a:t>допомогою</a:t>
            </a:r>
            <a:r>
              <a:rPr lang="ru-RU" dirty="0"/>
              <a:t> пристрою автоматичного </a:t>
            </a:r>
            <a:r>
              <a:rPr lang="uk-UA" dirty="0"/>
              <a:t>керування </a:t>
            </a:r>
            <a:r>
              <a:rPr lang="ru-RU" dirty="0"/>
              <a:t>(ПАК). </a:t>
            </a:r>
            <a:r>
              <a:rPr lang="ru-RU" dirty="0" err="1"/>
              <a:t>Стрілками</a:t>
            </a:r>
            <a:r>
              <a:rPr lang="ru-RU" dirty="0"/>
              <a:t> на </a:t>
            </a:r>
            <a:r>
              <a:rPr lang="ru-RU" dirty="0" err="1"/>
              <a:t>схемі</a:t>
            </a:r>
            <a:r>
              <a:rPr lang="ru-RU" dirty="0"/>
              <a:t> показано </a:t>
            </a:r>
            <a:r>
              <a:rPr lang="ru-RU" dirty="0" err="1"/>
              <a:t>величини</a:t>
            </a:r>
            <a:r>
              <a:rPr lang="ru-RU" dirty="0"/>
              <a:t>, </a:t>
            </a:r>
            <a:r>
              <a:rPr lang="ru-RU" dirty="0" err="1"/>
              <a:t>які</a:t>
            </a:r>
            <a:r>
              <a:rPr lang="ru-RU" dirty="0"/>
              <a:t> </a:t>
            </a:r>
            <a:r>
              <a:rPr lang="ru-RU" dirty="0" err="1"/>
              <a:t>забезпечують</a:t>
            </a:r>
            <a:r>
              <a:rPr lang="ru-RU" dirty="0"/>
              <a:t> роботу </a:t>
            </a:r>
            <a:r>
              <a:rPr lang="ru-RU" dirty="0" err="1"/>
              <a:t>системи</a:t>
            </a:r>
            <a:r>
              <a:rPr lang="ru-RU" dirty="0"/>
              <a:t>, а </a:t>
            </a:r>
            <a:r>
              <a:rPr lang="ru-RU" dirty="0" err="1"/>
              <a:t>саме</a:t>
            </a:r>
            <a:r>
              <a:rPr lang="ru-RU" dirty="0"/>
              <a:t>: </a:t>
            </a:r>
          </a:p>
          <a:p>
            <a:endParaRPr lang="ru-RU" sz="900" dirty="0"/>
          </a:p>
          <a:p>
            <a:pPr lvl="0" algn="just"/>
            <a:r>
              <a:rPr lang="uk-UA" b="1" dirty="0"/>
              <a:t>Об’єкт керування (ОК) </a:t>
            </a:r>
            <a:r>
              <a:rPr lang="uk-UA" dirty="0"/>
              <a:t>– це певний пристрій, технічна, природна чи організаційна система алгоритм функціонування якого у даній САК підтримується з потрібною точністю.</a:t>
            </a:r>
          </a:p>
          <a:p>
            <a:pPr lvl="0" algn="just"/>
            <a:endParaRPr lang="ru-RU" sz="900" dirty="0"/>
          </a:p>
          <a:p>
            <a:pPr lvl="0" algn="just"/>
            <a:r>
              <a:rPr lang="uk-UA" b="1" dirty="0"/>
              <a:t>Пристрій автоматичного керування (ПАК)</a:t>
            </a:r>
            <a:r>
              <a:rPr lang="uk-UA" dirty="0"/>
              <a:t> – пристрій, який забезпечує виконання алгоритму керування автоматично, без участі людини. </a:t>
            </a:r>
          </a:p>
          <a:p>
            <a:pPr lvl="0" algn="just"/>
            <a:endParaRPr lang="ru-RU" sz="900" dirty="0"/>
          </a:p>
          <a:p>
            <a:pPr lvl="0" algn="just"/>
            <a:r>
              <a:rPr lang="uk-UA" b="1" dirty="0" err="1"/>
              <a:t>Uвх</a:t>
            </a:r>
            <a:r>
              <a:rPr lang="uk-UA" b="1" dirty="0"/>
              <a:t>(t) – </a:t>
            </a:r>
            <a:r>
              <a:rPr lang="uk-UA" b="1" dirty="0" err="1"/>
              <a:t>задаюча</a:t>
            </a:r>
            <a:r>
              <a:rPr lang="uk-UA" b="1" dirty="0"/>
              <a:t> (вхідна) величина (</a:t>
            </a:r>
            <a:r>
              <a:rPr lang="uk-UA" b="1" dirty="0" err="1"/>
              <a:t>задаючий</a:t>
            </a:r>
            <a:r>
              <a:rPr lang="uk-UA" b="1" dirty="0"/>
              <a:t> сигнал) </a:t>
            </a:r>
            <a:r>
              <a:rPr lang="uk-UA" dirty="0"/>
              <a:t>– величина, яка відповідає дії людини на САК і задає певний алгоритм функціонування об’єкта, тобто задає потрібний режим його роботи.</a:t>
            </a:r>
          </a:p>
          <a:p>
            <a:pPr lvl="0" algn="just"/>
            <a:endParaRPr lang="ru-RU" sz="900" dirty="0"/>
          </a:p>
          <a:p>
            <a:pPr lvl="0" algn="just"/>
            <a:r>
              <a:rPr lang="uk-UA" b="1" dirty="0" err="1"/>
              <a:t>Uрег</a:t>
            </a:r>
            <a:r>
              <a:rPr lang="uk-UA" b="1" dirty="0"/>
              <a:t>(t) </a:t>
            </a:r>
            <a:r>
              <a:rPr lang="uk-UA" dirty="0"/>
              <a:t>– керуюча (регулююча) величина (сигнал регулювання) – дія пристрою автоматичного керування на об’єкт з метою підтримання його алгоритму функціонування. </a:t>
            </a:r>
          </a:p>
          <a:p>
            <a:pPr lvl="0" algn="just"/>
            <a:endParaRPr lang="ru-RU" sz="900" dirty="0"/>
          </a:p>
          <a:p>
            <a:pPr lvl="0" algn="just"/>
            <a:r>
              <a:rPr lang="uk-UA" b="1" dirty="0" err="1"/>
              <a:t>Uвих</a:t>
            </a:r>
            <a:r>
              <a:rPr lang="uk-UA" b="1" dirty="0"/>
              <a:t>(t) </a:t>
            </a:r>
            <a:r>
              <a:rPr lang="uk-UA" dirty="0"/>
              <a:t>– вихідна величина (вихідний сигнал) – результат  роботи системи, параметри роботи системи, які описуються в алгоритмі функціонування. </a:t>
            </a:r>
          </a:p>
          <a:p>
            <a:pPr lvl="0" algn="just"/>
            <a:endParaRPr lang="ru-RU" sz="900" dirty="0"/>
          </a:p>
          <a:p>
            <a:pPr lvl="0" algn="just"/>
            <a:r>
              <a:rPr lang="uk-UA" b="1" dirty="0"/>
              <a:t>f(t) </a:t>
            </a:r>
            <a:r>
              <a:rPr lang="uk-UA" dirty="0" err="1"/>
              <a:t>–збурююча</a:t>
            </a:r>
            <a:r>
              <a:rPr lang="uk-UA" dirty="0"/>
              <a:t> дія (сигнал збурення) – зовнішня дія на об’єкт, яка призводить до зміни вихідних величин більших ніж допускається алгоритмом функціонування.</a:t>
            </a:r>
            <a:endParaRPr lang="ru-RU" dirty="0"/>
          </a:p>
        </p:txBody>
      </p:sp>
      <p:sp>
        <p:nvSpPr>
          <p:cNvPr id="5" name="Прямоугольник 4"/>
          <p:cNvSpPr/>
          <p:nvPr/>
        </p:nvSpPr>
        <p:spPr>
          <a:xfrm>
            <a:off x="3203848" y="159023"/>
            <a:ext cx="2546075" cy="461665"/>
          </a:xfrm>
          <a:prstGeom prst="rect">
            <a:avLst/>
          </a:prstGeom>
        </p:spPr>
        <p:txBody>
          <a:bodyPr wrap="square">
            <a:spAutoFit/>
          </a:bodyPr>
          <a:lstStyle/>
          <a:p>
            <a:r>
              <a:rPr lang="uk-UA" sz="2400" b="1" dirty="0">
                <a:solidFill>
                  <a:schemeClr val="tx2"/>
                </a:solidFill>
              </a:rPr>
              <a:t>САК складається: </a:t>
            </a:r>
            <a:endParaRPr lang="ru-RU" sz="2400" b="1" dirty="0">
              <a:solidFill>
                <a:schemeClr val="tx2"/>
              </a:solidFill>
            </a:endParaRPr>
          </a:p>
        </p:txBody>
      </p:sp>
    </p:spTree>
    <p:extLst>
      <p:ext uri="{BB962C8B-B14F-4D97-AF65-F5344CB8AC3E}">
        <p14:creationId xmlns:p14="http://schemas.microsoft.com/office/powerpoint/2010/main" val="241195607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1781</Words>
  <Application>Microsoft Office PowerPoint</Application>
  <PresentationFormat>Екран (4:3)</PresentationFormat>
  <Paragraphs>117</Paragraphs>
  <Slides>16</Slides>
  <Notes>0</Notes>
  <HiddenSlides>0</HiddenSlides>
  <MMClips>0</MMClips>
  <ScaleCrop>false</ScaleCrop>
  <HeadingPairs>
    <vt:vector size="8" baseType="variant">
      <vt:variant>
        <vt:lpstr>Використані шрифти</vt:lpstr>
      </vt:variant>
      <vt:variant>
        <vt:i4>4</vt:i4>
      </vt:variant>
      <vt:variant>
        <vt:lpstr>Тема</vt:lpstr>
      </vt:variant>
      <vt:variant>
        <vt:i4>1</vt:i4>
      </vt:variant>
      <vt:variant>
        <vt:lpstr>Вбудовані сервери OLE</vt:lpstr>
      </vt:variant>
      <vt:variant>
        <vt:i4>2</vt:i4>
      </vt:variant>
      <vt:variant>
        <vt:lpstr>Заголовки слайдів</vt:lpstr>
      </vt:variant>
      <vt:variant>
        <vt:i4>16</vt:i4>
      </vt:variant>
    </vt:vector>
  </HeadingPairs>
  <TitlesOfParts>
    <vt:vector size="23" baseType="lpstr">
      <vt:lpstr>Arial</vt:lpstr>
      <vt:lpstr>Calibri</vt:lpstr>
      <vt:lpstr>Times New Roman</vt:lpstr>
      <vt:lpstr>Wingdings</vt:lpstr>
      <vt:lpstr>Тема Office</vt:lpstr>
      <vt:lpstr>Microsoft Visio 2003-2010 Drawing</vt:lpstr>
      <vt:lpstr>Microsoft Visio 2000/2002 Drawing</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Professional</cp:lastModifiedBy>
  <cp:revision>22</cp:revision>
  <dcterms:created xsi:type="dcterms:W3CDTF">2015-05-28T16:54:57Z</dcterms:created>
  <dcterms:modified xsi:type="dcterms:W3CDTF">2023-08-21T15:32:00Z</dcterms:modified>
</cp:coreProperties>
</file>