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95" r:id="rId3"/>
    <p:sldId id="312" r:id="rId4"/>
    <p:sldId id="316" r:id="rId5"/>
    <p:sldId id="317" r:id="rId6"/>
    <p:sldId id="320" r:id="rId7"/>
    <p:sldId id="321" r:id="rId8"/>
    <p:sldId id="318" r:id="rId9"/>
    <p:sldId id="322" r:id="rId10"/>
    <p:sldId id="319" r:id="rId11"/>
    <p:sldId id="313" r:id="rId12"/>
    <p:sldId id="314" r:id="rId13"/>
    <p:sldId id="257" r:id="rId14"/>
    <p:sldId id="296" r:id="rId15"/>
    <p:sldId id="297" r:id="rId16"/>
    <p:sldId id="298" r:id="rId17"/>
    <p:sldId id="300" r:id="rId18"/>
    <p:sldId id="306" r:id="rId19"/>
    <p:sldId id="310" r:id="rId20"/>
    <p:sldId id="311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FF3300"/>
    <a:srgbClr val="055AE5"/>
    <a:srgbClr val="F7FEFF"/>
    <a:srgbClr val="E5FEFF"/>
    <a:srgbClr val="D2EA5C"/>
    <a:srgbClr val="CDFDFF"/>
    <a:srgbClr val="F7FDFF"/>
    <a:srgbClr val="EB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6EA8-0355-40D5-9F71-D090BB37644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3D626-B1B7-4332-9397-4966229E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50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4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93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9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78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05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68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7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36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5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9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2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50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0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7FEFF">
                <a:alpha val="68235"/>
              </a:srgbClr>
            </a:gs>
            <a:gs pos="99000">
              <a:srgbClr val="055AE5">
                <a:alpha val="76863"/>
              </a:srgb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DEB70F-1B3F-4D8A-8003-B6C059B8B4AA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89FC01-CE63-4289-BB6C-21B2222460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64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7634" y="149906"/>
            <a:ext cx="11520000" cy="117312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ВІННИЦЬКИЙ НАЦІОНАЛЬНИЙ 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аграрний УНІВЕРСИТЕТ </a:t>
            </a:r>
            <a: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інженерно-технологічний Факультет</a:t>
            </a:r>
            <a:b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кафедра </a:t>
            </a:r>
            <a:r>
              <a:rPr lang="uk-U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електроенергетики, електротехніки та електромеханіки  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7621" y="5689969"/>
            <a:ext cx="2572623" cy="830997"/>
          </a:xfrm>
          <a:prstGeom prst="rect">
            <a:avLst/>
          </a:prstGeom>
          <a:gradFill>
            <a:gsLst>
              <a:gs pos="0">
                <a:srgbClr val="E1FF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к.т.н</a:t>
            </a:r>
            <a:r>
              <a:rPr lang="uk-UA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</a:t>
            </a:r>
            <a:r>
              <a:rPr lang="uk-UA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професор </a:t>
            </a:r>
            <a:endParaRPr lang="uk-UA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Рубаненко О. Є.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610" y="1598061"/>
            <a:ext cx="9571512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93000">
                <a:schemeClr val="tx1">
                  <a:lumMod val="85000"/>
                </a:schemeClr>
              </a:gs>
              <a:gs pos="70000">
                <a:schemeClr val="tx1">
                  <a:lumMod val="65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Малі електричні станції в </a:t>
            </a:r>
            <a:r>
              <a:rPr lang="uk-UA" sz="32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апк</a:t>
            </a:r>
            <a:endParaRPr lang="ru-RU" sz="32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010" y="2258461"/>
            <a:ext cx="957151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93000">
                <a:schemeClr val="tx1">
                  <a:lumMod val="85000"/>
                </a:schemeClr>
              </a:gs>
              <a:gs pos="70000">
                <a:schemeClr val="tx1">
                  <a:lumMod val="65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сучасні технології та обладнання з переробки біомаси</a:t>
            </a:r>
            <a:endParaRPr lang="uk-UA" sz="32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ладнання для переробки біомаси та відпрацьованого осаду після виробництва біогазу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0" y="3491956"/>
            <a:ext cx="6615023" cy="31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44514"/>
            <a:ext cx="399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 біомаси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795" t="27604" r="11493" b="32552"/>
          <a:stretch/>
        </p:blipFill>
        <p:spPr>
          <a:xfrm>
            <a:off x="334869" y="1276350"/>
            <a:ext cx="9386545" cy="3581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869" y="5000688"/>
            <a:ext cx="4953000" cy="1631216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666666"/>
                </a:solidFill>
                <a:latin typeface="Arial" panose="020B0604020202020204" pitchFamily="34" charset="0"/>
              </a:rPr>
              <a:t>• </a:t>
            </a:r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енергетичні рослини;</a:t>
            </a:r>
          </a:p>
          <a:p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• деревна біомаса (дрова, порубкові залишки і відходи деревообробки);</a:t>
            </a:r>
          </a:p>
          <a:p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• залишки (відходи) сільського господарства і переробки.</a:t>
            </a:r>
            <a:endParaRPr lang="uk-UA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0182" y="244514"/>
            <a:ext cx="727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ПОТЕНЦІАЛ ВИКОРИСТАННЯ В УКРАЇНІ</a:t>
            </a: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870" y="961962"/>
            <a:ext cx="92638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Roboto"/>
              </a:rPr>
              <a:t>   В Україні 98% всієї енергії, що виробляється з відновлюваних джерел енергії, складає чиста енергія вітру, сонця та води. Стрімкий розвиток фахівці прогнозують чистій енергії біомаси, яка широко використовується у всьому світі. Хоча наразі частка біомаси серед альтернативних джерел енергії становить лише близько 2%, сьогодні вона має великий потенціал і є одним з найперспективніших джерел чистої енергії в Україні.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Roboto"/>
              </a:rPr>
              <a:t>   До найбільш поширених видів біомаси, які використовують в Україні в якості сировини для отримання палива і використання його з метою генерування електричної або теплової енергії відносять: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солома, стебла кукурудзи, соняшника та ін.(тюки, гранули (</a:t>
            </a:r>
            <a:r>
              <a:rPr lang="uk-UA" dirty="0" err="1" smtClean="0">
                <a:solidFill>
                  <a:srgbClr val="000000"/>
                </a:solidFill>
                <a:latin typeface="Roboto"/>
              </a:rPr>
              <a:t>пелети</a:t>
            </a:r>
            <a:r>
              <a:rPr lang="uk-UA" dirty="0" smtClean="0">
                <a:solidFill>
                  <a:srgbClr val="000000"/>
                </a:solidFill>
                <a:latin typeface="Roboto"/>
              </a:rPr>
              <a:t>), брикети);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лушпиння та інші відходи переробки соняшника, зернових та інших сільськогосподарських культур (</a:t>
            </a:r>
            <a:r>
              <a:rPr lang="uk-UA" dirty="0" err="1" smtClean="0">
                <a:solidFill>
                  <a:srgbClr val="000000"/>
                </a:solidFill>
                <a:latin typeface="Roboto"/>
              </a:rPr>
              <a:t>пелети</a:t>
            </a:r>
            <a:r>
              <a:rPr lang="uk-UA" dirty="0" smtClean="0">
                <a:solidFill>
                  <a:srgbClr val="000000"/>
                </a:solidFill>
                <a:latin typeface="Roboto"/>
              </a:rPr>
              <a:t>, брикети);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деревина, її відходи і продукти її переробки (</a:t>
            </a:r>
            <a:r>
              <a:rPr lang="uk-UA" dirty="0" err="1" smtClean="0">
                <a:solidFill>
                  <a:srgbClr val="000000"/>
                </a:solidFill>
                <a:latin typeface="Roboto"/>
              </a:rPr>
              <a:t>пелети</a:t>
            </a:r>
            <a:r>
              <a:rPr lang="uk-UA" dirty="0" smtClean="0">
                <a:solidFill>
                  <a:srgbClr val="000000"/>
                </a:solidFill>
                <a:latin typeface="Roboto"/>
              </a:rPr>
              <a:t>, тріска, брикети, дрова);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відходи тваринництва та птахівництва;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відходи овочевих культур і їх переробки;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рослинні відходи харчової промисловості, торф;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одно- і багаторічна трав’яна біомаса (енергетична верба, сорго, </a:t>
            </a:r>
            <a:r>
              <a:rPr lang="uk-UA" dirty="0" err="1" smtClean="0">
                <a:solidFill>
                  <a:srgbClr val="000000"/>
                </a:solidFill>
                <a:latin typeface="Roboto"/>
              </a:rPr>
              <a:t>міскантус</a:t>
            </a:r>
            <a:r>
              <a:rPr lang="uk-UA" dirty="0" smtClean="0">
                <a:solidFill>
                  <a:srgbClr val="000000"/>
                </a:solidFill>
                <a:latin typeface="Roboto"/>
              </a:rPr>
              <a:t>, просо </a:t>
            </a:r>
            <a:r>
              <a:rPr lang="uk-UA" dirty="0" err="1" smtClean="0">
                <a:solidFill>
                  <a:srgbClr val="000000"/>
                </a:solidFill>
                <a:latin typeface="Roboto"/>
              </a:rPr>
              <a:t>лозоподібне</a:t>
            </a:r>
            <a:r>
              <a:rPr lang="uk-UA" dirty="0" smtClean="0">
                <a:solidFill>
                  <a:srgbClr val="000000"/>
                </a:solidFill>
                <a:latin typeface="Roboto"/>
              </a:rPr>
              <a:t> "</a:t>
            </a:r>
            <a:r>
              <a:rPr lang="uk-UA" dirty="0" err="1" smtClean="0">
                <a:solidFill>
                  <a:srgbClr val="000000"/>
                </a:solidFill>
                <a:latin typeface="Roboto"/>
              </a:rPr>
              <a:t>світчграс</a:t>
            </a:r>
            <a:r>
              <a:rPr lang="uk-UA" dirty="0" smtClean="0">
                <a:solidFill>
                  <a:srgbClr val="000000"/>
                </a:solidFill>
                <a:latin typeface="Roboto"/>
              </a:rPr>
              <a:t>", тощо);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плодова біомаса.</a:t>
            </a:r>
            <a:endParaRPr lang="uk-UA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013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325" y="162931"/>
            <a:ext cx="8045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Утворення та використання біопалива</a:t>
            </a:r>
            <a:endParaRPr lang="uk-U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727" t="13021" r="24781" b="29555"/>
          <a:stretch/>
        </p:blipFill>
        <p:spPr>
          <a:xfrm>
            <a:off x="409984" y="872967"/>
            <a:ext cx="6128601" cy="5736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2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08311"/>
            <a:ext cx="94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30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Тому тема…..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 актуальною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бладнання для переробки біомаси та відпрацьованого осаду після виробництва біогазу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07" y="5343988"/>
            <a:ext cx="2915622" cy="14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54" t="35317" r="2675" b="23752"/>
          <a:stretch/>
        </p:blipFill>
        <p:spPr>
          <a:xfrm>
            <a:off x="239159" y="5281340"/>
            <a:ext cx="5973751" cy="14279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159" y="1128307"/>
            <a:ext cx="94655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Пряме спалювання біомаси </a:t>
            </a:r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атмосфері повітря є одним із найбільш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давніх методів отримання теплової енергії. У ряді застосувань такий спосіб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вважається одним із найбільш економічних, проте є ряд проблем при його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практичному використанні. Головною з них є досягнення найбільш повного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згоряння палива, в результаті якого утворюються двоокис вуглецю і водяна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пара, що не шкодить навколишньому середовищу.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На практиці різний хімічний склад та особливості фізичних властивостей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різних видів біомаси спричиняють ряд проблем як при її спалюванні, так і в</a:t>
            </a:r>
          </a:p>
          <a:p>
            <a:pPr algn="just"/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емісії компонентів, які є побічними продуктами процесу.</a:t>
            </a:r>
            <a:endParaRPr lang="uk-UA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9803" y="174040"/>
            <a:ext cx="5977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Пряме спалювання біомаси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1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192" y="244514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Технічні ускладнення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099" y="1097081"/>
            <a:ext cx="9457150" cy="5632311"/>
          </a:xfrm>
          <a:prstGeom prst="rect">
            <a:avLst/>
          </a:prstGeom>
          <a:gradFill>
            <a:gsLst>
              <a:gs pos="0">
                <a:srgbClr val="FFFF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Спалювання соломи,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деревини та ін. через високий вміст вологи (до 60% від загальної маси), велику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кількість попелу (до 10%), низьку щільність та значний вміст летких складових (до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70-80%), характеризується низкою технічних ускладнень, викликаних: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низькою питомою теплотою згоряння на одиницю маси;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значними коливаннями фізико-хімічних властивостей біомаси;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складнощами контролю швидкості горіння та забезпечення постійного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дозування;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великою площею складування та проблемами транспортування;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значною емісією токсичних елементів.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 спалювання потребує забезпечення доступу повітря, кількість якого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залежить від маси та властивостей сировини, що спалюється. Процес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спалювання деревини проходить три фази :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висушування біомаси;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термохімічний розклад (газифікація та спалювання);</a:t>
            </a:r>
          </a:p>
          <a:p>
            <a:r>
              <a:rPr lang="uk-UA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перетворення деревного вугілля в попіл.</a:t>
            </a:r>
            <a:endParaRPr lang="uk-UA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192" y="244514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Показники сонячної енергетики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412" y="1109150"/>
            <a:ext cx="9194104" cy="4524315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Підтримання безперервності процесу спалювання викликає "поглинання" частини виробленої теплової енергії біомасою, зокрема, на її висушування. Під час розкладу твердого біопалива леткі речовини (гази) спалюються полум’ям, а тверді частинки тліють. При спалюванні деревини близько 80% паливної речовини перетворюється в газ, а інша частина перетворюється спочатку в деревне вугілля, а потім – на попіл. Подрібнення біомаси дозволяє покращити контакт кисню з паливними компонентами, що сприяє кращому спалюванню. </a:t>
            </a:r>
            <a:r>
              <a:rPr lang="uk-UA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Вологомісткість</a:t>
            </a:r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спалюваної сировини знижує теплоту згоряння, впливаючи на </a:t>
            </a:r>
            <a:r>
              <a:rPr lang="uk-UA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теплоефективність</a:t>
            </a:r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процесу спалювання. Спалювання біомаси </a:t>
            </a:r>
            <a:r>
              <a:rPr lang="uk-UA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вологомісткістю</a:t>
            </a:r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55-60% робить практично неможливим не лише отримання теплової енергії, але й підтримання неперервності процесу спалювання. Правильний перебіг спалювання потребує відповідної температури, надлишку повітря та відповідного за тривалістю проміжку часу. Незадовільний перебіг спалювання збільшує емісію СО, </a:t>
            </a:r>
            <a:r>
              <a:rPr lang="uk-UA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NOх</a:t>
            </a:r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інших токсичних речовин, а також кількості деревного вугілля в </a:t>
            </a:r>
            <a:r>
              <a:rPr lang="uk-UA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попелі</a:t>
            </a:r>
            <a:r>
              <a:rPr lang="uk-UA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На вибір техніки і технології спалювання палива з соломи та деревини істотно впливає спосіб отримання та ступінь подрібнення сировини.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054" t="35317" r="2675" b="23752"/>
          <a:stretch/>
        </p:blipFill>
        <p:spPr>
          <a:xfrm>
            <a:off x="5649238" y="5778652"/>
            <a:ext cx="3945700" cy="9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2" y="133076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662" y="1301409"/>
            <a:ext cx="5351946" cy="5016758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вибір техніки і технології спалювання палива з соломи та деревини істотно впливає спосіб отримання та ступінь подрібнення сировини. Спалювання дерева та соломи способом, який забезпечує задовільну охорону навколишнього середовища, є складним процесом, оскільки у топкових газах, окрім продуктів теплового розпаду біомаси – таких як СО, </a:t>
            </a:r>
            <a:r>
              <a:rPr lang="uk-UA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NOх</a:t>
            </a:r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SО2, летких органічних </a:t>
            </a:r>
            <a:r>
              <a:rPr lang="uk-UA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пилу, часто знаходяться і токсичні сполуки (феноли з деревини, особливо її відходів). Додатковою проблемою при спалюванні соломи є плавлення попелу та обліплювання шлаками колосникових решіток.</a:t>
            </a:r>
            <a:endParaRPr lang="uk-UA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4106" y="50929"/>
            <a:ext cx="7521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Вибір </a:t>
            </a:r>
            <a:r>
              <a:rPr lang="uk-UA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техніки і технології спалювання </a:t>
            </a:r>
            <a:r>
              <a:rPr lang="uk-UA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6203" t="19640" r="17106" b="35047"/>
          <a:stretch/>
        </p:blipFill>
        <p:spPr>
          <a:xfrm>
            <a:off x="5959900" y="1302214"/>
            <a:ext cx="3271782" cy="49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843" y="0"/>
            <a:ext cx="828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Вихрьові</a:t>
            </a:r>
            <a:r>
              <a:rPr lang="uk-U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топки 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2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Вихрові топки від T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7" y="1107564"/>
            <a:ext cx="3339187" cy="25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ихрові топки від TE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61" y="3662091"/>
            <a:ext cx="4109060" cy="25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843" y="112484"/>
            <a:ext cx="828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Розташування виробників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3" y="148376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2533" t="18490" b="21875"/>
          <a:stretch/>
        </p:blipFill>
        <p:spPr>
          <a:xfrm>
            <a:off x="590843" y="1409700"/>
            <a:ext cx="8705557" cy="50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54" y="86159"/>
            <a:ext cx="8454845" cy="707886"/>
          </a:xfrm>
          <a:prstGeom prst="rect">
            <a:avLst/>
          </a:prstGeom>
          <a:gradFill>
            <a:gsLst>
              <a:gs pos="800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spc="-150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Питання для самоконтролю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9500" y="106899"/>
            <a:ext cx="1118319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27" y="1547447"/>
            <a:ext cx="9256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Що вам відомо про пряме спалювання біомаси?</a:t>
            </a:r>
          </a:p>
          <a:p>
            <a:pPr marL="342900" indent="-342900" algn="just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Що вам відомо про г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азифікацію</a:t>
            </a:r>
            <a:r>
              <a:rPr lang="ru-R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біомаси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Що вам відомо про а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наеробну</a:t>
            </a:r>
            <a:r>
              <a:rPr lang="ru-R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ферментацію</a:t>
            </a:r>
            <a:r>
              <a:rPr lang="ru-R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біомаси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Що вам відомо про к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ласифікацію</a:t>
            </a:r>
            <a:r>
              <a:rPr lang="ru-R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біогазу</a:t>
            </a:r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Що вам відомо про в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икористання</a:t>
            </a:r>
            <a:r>
              <a:rPr lang="ru-R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переробки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біомаси</a:t>
            </a:r>
            <a:r>
              <a:rPr lang="ru-R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моторного </a:t>
            </a:r>
            <a:r>
              <a:rPr lang="ru-RU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4" y="86159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0438" y="244514"/>
            <a:ext cx="291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лекції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бладнання для переробки біомаси та відпрацьованого осаду після виробництва біогазу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0" y="1700733"/>
            <a:ext cx="9139074" cy="44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764" y="2232285"/>
            <a:ext cx="8454845" cy="1323439"/>
          </a:xfrm>
          <a:prstGeom prst="rect">
            <a:avLst/>
          </a:prstGeom>
          <a:gradFill>
            <a:gsLst>
              <a:gs pos="800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spc="-150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Дякую за увагу!</a:t>
            </a:r>
          </a:p>
          <a:p>
            <a:pPr algn="ctr"/>
            <a:r>
              <a:rPr lang="uk-UA" sz="4000" b="1" spc="-150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Лекція закінчена.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9500" y="106899"/>
            <a:ext cx="1118319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44514"/>
            <a:ext cx="399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Біоенергетика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763" y="1169695"/>
            <a:ext cx="5384887" cy="3139321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2A6C"/>
                </a:solidFill>
                <a:latin typeface="Tahoma" panose="020B0604030504040204" pitchFamily="34" charset="0"/>
              </a:rPr>
              <a:t>БІОЕНЕРГЕТИКА</a:t>
            </a:r>
            <a:r>
              <a:rPr lang="uk-UA" dirty="0" smtClean="0">
                <a:solidFill>
                  <a:srgbClr val="333333"/>
                </a:solidFill>
                <a:latin typeface="Tahoma" panose="020B0604030504040204" pitchFamily="34" charset="0"/>
              </a:rPr>
              <a:t> — галузь електроенергетики, заснована на використанні біопалива, яке створюється на основі використання біомаси. До біомаси відносять біологічно відновлювальні речовини органічного походження, що зазнають біологічного розкладу (відходи сільського господарства (рослинництва і тваринництва), лісового господарства та технологічно пов'язаних з ним галузей промисловості, а також органічна частина промислових та побутових відходів).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763" y="4516749"/>
            <a:ext cx="5384887" cy="2031325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Roboto"/>
              </a:rPr>
              <a:t>Біомаса, яка вирощується регулярно, а її використання в якості джерела енергії не супроводжується зменшенням кількості зелених насаджень в регіоні, визнається відновлювальним ресурсом і вважається екологічно нейтральною (має нульовий баланс викидів вуглекислого газу).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58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44514"/>
            <a:ext cx="399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 біомаси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795" t="27604" r="11493" b="32552"/>
          <a:stretch/>
        </p:blipFill>
        <p:spPr>
          <a:xfrm>
            <a:off x="334869" y="1276350"/>
            <a:ext cx="9386545" cy="3581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869" y="5000688"/>
            <a:ext cx="4953000" cy="1631216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666666"/>
                </a:solidFill>
                <a:latin typeface="Arial" panose="020B0604020202020204" pitchFamily="34" charset="0"/>
              </a:rPr>
              <a:t>• </a:t>
            </a:r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енергетичні рослини;</a:t>
            </a:r>
          </a:p>
          <a:p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• деревна біомаса (дрова, порубкові залишки і відходи деревообробки);</a:t>
            </a:r>
          </a:p>
          <a:p>
            <a:r>
              <a:rPr lang="uk-UA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• залишки (відходи) сільського господарства і переробки.</a:t>
            </a:r>
            <a:endParaRPr lang="uk-UA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4451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 твердого біопалива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064" t="14844" r="22097" b="38281"/>
          <a:stretch/>
        </p:blipFill>
        <p:spPr>
          <a:xfrm>
            <a:off x="334870" y="1257300"/>
            <a:ext cx="9142942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4451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 твердого біопалива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338" t="14063" r="22071" b="38802"/>
          <a:stretch/>
        </p:blipFill>
        <p:spPr>
          <a:xfrm>
            <a:off x="95250" y="1295399"/>
            <a:ext cx="9639300" cy="52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44514"/>
            <a:ext cx="42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Технічні рішення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870" y="1210611"/>
            <a:ext cx="9190130" cy="5386090"/>
          </a:xfrm>
          <a:prstGeom prst="rect">
            <a:avLst/>
          </a:prstGeom>
          <a:gradFill>
            <a:gsLst>
              <a:gs pos="60000">
                <a:srgbClr val="FFFF99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При використанні біомаси для вироблення теплової енергії необхідно враховувати її особливості: залежність властивостей (наприклад, вологість) від атмосферних умов при її заготівлі і зберіганні; залежність кількості біомаси від обсягу врожаю;  періодичність природних циклів відтворення біомаси. Щоб забезпечити надійність теплопостачання при використанні в якості палива біомаси, необхідно мати дублюючі потужності на традиційних видах енергоресурсів. Крім того, для виробництва тієї ж кількості теплової енергії, що й при використанні природного газу, біомаси треба спалити за об’ємом у два рази більше. 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Тверде, рідке та газове паливо, що виготовлене з біомаси і може використовуватися як паливо або компонент інших видів палива, називають біопаливом. Таким чином: біогаз,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звалищний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газ,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біодизель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гранули, брикети із біомаси відносяться до біопалива. 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 комунальному господарстві міста в якості біопалива і біомаси можливе використання частини відходів міських полігонів, шламового осаду систем водоочищення, деревини, її відходів і продуктів переробки  одно- і багаторічних трав’янистих енергетичних насаджень (енергетична верба, сорго,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міскантус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просо 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лозоподібний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«</a:t>
            </a:r>
            <a:r>
              <a:rPr kumimoji="0" lang="uk-UA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світчграс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» тощо), відходів сільського господарства (соломи), лушпиння, переробки соняшника, зернових та інших сільськогосподарських культур, відходів тваринництва і птахівництва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 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8165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Переваги та недоліки  біомаси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59" y="1139179"/>
            <a:ext cx="6535341" cy="5324535"/>
          </a:xfrm>
          <a:prstGeom prst="rect">
            <a:avLst/>
          </a:prstGeom>
          <a:gradFill>
            <a:gsLst>
              <a:gs pos="60000">
                <a:srgbClr val="FFFF00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Високі вимоги до надійності і безперебійності централізованих систем теплопостачання спричиняють необхідність проектування муніципальних </a:t>
            </a:r>
            <a:r>
              <a:rPr lang="uk-UA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котелень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біомасі разом із </a:t>
            </a:r>
            <a:r>
              <a:rPr lang="uk-UA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теплогенеруючими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агрегатами на традиційних викопних видах палива (насамперед, на природному газі). Можна навіть стверджувати, що сьогодні формується нова концепція використання природного газу в комбінації із відновлюваними джерелами енергії, у тому числі з біомасою.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викладених вище принципів та у зв’язку з більш високим рівнем технологічності і можливостями автоматизації, газові котли повинні використовуватися в динамічному режимі, наприклад, для покриття пікового навантаження, а котли на біомасі − в основному, базовому режимі роботи. </a:t>
            </a:r>
          </a:p>
        </p:txBody>
      </p:sp>
    </p:spTree>
    <p:extLst>
      <p:ext uri="{BB962C8B-B14F-4D97-AF65-F5344CB8AC3E}">
        <p14:creationId xmlns:p14="http://schemas.microsoft.com/office/powerpoint/2010/main" val="11780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5278" y="50929"/>
            <a:ext cx="945231" cy="707886"/>
          </a:xfrm>
          <a:prstGeom prst="rect">
            <a:avLst/>
          </a:prstGeom>
          <a:gradFill flip="none" rotWithShape="1">
            <a:gsLst>
              <a:gs pos="8000">
                <a:srgbClr val="FFFF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C5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dirty="0">
              <a:solidFill>
                <a:srgbClr val="FC5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8165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Переваги та недоліки  біомаси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vsau.org/assets/images/general/vsau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0" y="145602"/>
            <a:ext cx="816360" cy="8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870" y="1243549"/>
            <a:ext cx="9266330" cy="4708981"/>
          </a:xfrm>
          <a:prstGeom prst="rect">
            <a:avLst/>
          </a:prstGeom>
          <a:gradFill>
            <a:gsLst>
              <a:gs pos="60000">
                <a:srgbClr val="FFFF99"/>
              </a:gs>
              <a:gs pos="99000">
                <a:srgbClr val="055AE5">
                  <a:alpha val="76863"/>
                </a:srgb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Спалювання біомаси вимагає спеціальної конструкції котлів. Основні вимоги до котлів і 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котелень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біопаливі стосуються теплової потужності 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біокотла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необхідності комплектації котельні надійним обладнанням для накопичення і подачі біомаси різної вологості, системою пожежогасіння і підготовки палива до спалювання; забезпеченості високоефективними системами очищення  газових викидів із котлів від золи і дисперсних частинок до концентрацій, обумовлених проектом оцінки впливу на навколишнє середовище; можливості періодичного (бажано автоматизованого) очищення поверхонь нагрівання 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біокотлів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золи; забезпечення повноти згорання палива; забезпечення комплексу заходів із пожежної безпеки в котельні і складі біопалива тощо. Важливою також є вимога щодо можливості безперешкодного підключення 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біокотелень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існуючої системи теплопостачання, яка склалась у місті, оскільки  завдяки будівництву нових 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біокотелень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виникає необхідність передачі їм частини навантаження з котельних на традиційних видах палива.   </a:t>
            </a:r>
          </a:p>
        </p:txBody>
      </p:sp>
    </p:spTree>
    <p:extLst>
      <p:ext uri="{BB962C8B-B14F-4D97-AF65-F5344CB8AC3E}">
        <p14:creationId xmlns:p14="http://schemas.microsoft.com/office/powerpoint/2010/main" val="18950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1735</TotalTime>
  <Words>1043</Words>
  <Application>Microsoft Office PowerPoint</Application>
  <PresentationFormat>Лист A4 (210x297 мм)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Roboto</vt:lpstr>
      <vt:lpstr>Tahoma</vt:lpstr>
      <vt:lpstr>Times New Roman</vt:lpstr>
      <vt:lpstr>Wingdings 3</vt:lpstr>
      <vt:lpstr>Сектор</vt:lpstr>
      <vt:lpstr>ВІННИЦЬКИЙ НАЦІОНАЛЬНИЙ аграрний УНІВЕРСИТЕТ  інженерно-технологічний Факультет  кафедра електроенергетики, електротехніки та електромеханіки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ВІННИЦЬКИЙ НАЦІОНАЛЬНИЙ УНІВЕРСИТЕТ  факультет електроенергетики та електромеханіки  кафедра електричних станцій і систем</dc:title>
  <dc:creator>Пользователь Windows</dc:creator>
  <cp:lastModifiedBy>PC</cp:lastModifiedBy>
  <cp:revision>117</cp:revision>
  <dcterms:created xsi:type="dcterms:W3CDTF">2018-03-19T10:37:44Z</dcterms:created>
  <dcterms:modified xsi:type="dcterms:W3CDTF">2022-02-11T05:50:52Z</dcterms:modified>
</cp:coreProperties>
</file>