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71" r:id="rId14"/>
    <p:sldId id="270" r:id="rId15"/>
    <p:sldId id="269" r:id="rId16"/>
    <p:sldId id="275" r:id="rId17"/>
    <p:sldId id="279" r:id="rId18"/>
    <p:sldId id="278" r:id="rId19"/>
    <p:sldId id="277" r:id="rId20"/>
    <p:sldId id="276" r:id="rId21"/>
    <p:sldId id="274" r:id="rId22"/>
    <p:sldId id="273" r:id="rId23"/>
    <p:sldId id="272" r:id="rId24"/>
    <p:sldId id="266" r:id="rId25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56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10257C-5640-4B11-911A-E6A86D96DC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84D3CCC-CD57-4EF0-AD7C-041E402078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135FB4E-C2A6-46CA-83EB-6956B485F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D626-815D-441B-A6E0-F79EC06FC568}" type="datetimeFigureOut">
              <a:rPr lang="LID4096" smtClean="0"/>
              <a:t>12/12/2022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4D3E4AA-EF2B-4BA8-91E0-8D7A903F3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C4C0E9-8940-44EB-A6EA-9093B9892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94F-DE7D-496E-A937-ABC12AF8EC2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45218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BBE0CD-4528-4B23-9EB8-8412DA514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F9EE720-6E0A-4CF0-9A3B-82AD85CB7D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3455BBA-16B2-4FEF-BA96-A4A89C03B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D626-815D-441B-A6E0-F79EC06FC568}" type="datetimeFigureOut">
              <a:rPr lang="LID4096" smtClean="0"/>
              <a:t>12/12/2022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A4A2B62-499F-4C31-815D-4E8DD5451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A000221-9315-46DE-B0E2-6E0583A43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94F-DE7D-496E-A937-ABC12AF8EC2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574192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3D01D9C-5729-4B7F-89FE-4CB289A9A7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583A59-61D5-4295-BE26-248BF23096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3D7B72-9849-464B-B5A9-3229AF06C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D626-815D-441B-A6E0-F79EC06FC568}" type="datetimeFigureOut">
              <a:rPr lang="LID4096" smtClean="0"/>
              <a:t>12/12/2022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DEB5CD-3627-4F68-8F25-60D096CB0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7D9420D-ADEA-446A-8025-AC3CFA507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94F-DE7D-496E-A937-ABC12AF8EC2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844925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D8B75F-8188-4BAA-BE9E-B4E579ADB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6EA5227-0F5A-4A3B-8BA0-4FAB755D4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5CE908-1923-43B7-8C6A-00389C11A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D626-815D-441B-A6E0-F79EC06FC568}" type="datetimeFigureOut">
              <a:rPr lang="LID4096" smtClean="0"/>
              <a:t>12/12/2022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9B8CCF-B855-440C-A470-F53980227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23B4693-298B-4146-9095-4CFB661FA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94F-DE7D-496E-A937-ABC12AF8EC2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94115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04F0E5-9DAF-4C8D-9B4C-0FC3514A2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693DA53-EDEB-4D0C-8DDF-6FD5AAFD29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53C9022-753A-486A-A168-F7DB64D63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D626-815D-441B-A6E0-F79EC06FC568}" type="datetimeFigureOut">
              <a:rPr lang="LID4096" smtClean="0"/>
              <a:t>12/12/2022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57A8991-9E20-4939-99AD-76A32C148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8194DF6-5DFC-4373-93B2-E7B7F2A4D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94F-DE7D-496E-A937-ABC12AF8EC2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958744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CFB71B-BE99-48C9-9C01-C46632F03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3FAFFE-D734-42CF-91D4-1A54F4C90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17FCA69-04C1-4B37-BFC0-DC04B9B1A2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256E6C4-C445-4C53-950A-48775347A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D626-815D-441B-A6E0-F79EC06FC568}" type="datetimeFigureOut">
              <a:rPr lang="LID4096" smtClean="0"/>
              <a:t>12/12/2022</a:t>
            </a:fld>
            <a:endParaRPr lang="LID4096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A3D2740-0E90-436B-B412-A7147F98A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0BCD9E1-5715-464B-8A26-DE5F3D5B3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94F-DE7D-496E-A937-ABC12AF8EC2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026808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207980-FF4E-43EF-8C0A-E771DD93F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5A27085-45D0-44B6-8DBD-BA212D9EC4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F0696BF-FA18-4E26-90E3-D8FF0B5A36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8B1AE3F-5840-4F3C-8422-E5D2CBD113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9DAECFB-F0AF-4A84-8C5F-2868A9A7E2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4244334-3491-40A4-B7EB-735E8754A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D626-815D-441B-A6E0-F79EC06FC568}" type="datetimeFigureOut">
              <a:rPr lang="LID4096" smtClean="0"/>
              <a:t>12/12/2022</a:t>
            </a:fld>
            <a:endParaRPr lang="LID4096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ED38C00-A006-4F3C-85BC-0C72792AC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7238F3D-8F8F-4529-864A-0F80D78D1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94F-DE7D-496E-A937-ABC12AF8EC2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890609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B3D6C1-CB72-47A0-941A-451949E11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781367C-1FAF-4A95-B514-A5F67AC25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D626-815D-441B-A6E0-F79EC06FC568}" type="datetimeFigureOut">
              <a:rPr lang="LID4096" smtClean="0"/>
              <a:t>12/12/2022</a:t>
            </a:fld>
            <a:endParaRPr lang="LID4096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582FDB4-5CFF-48D2-A38A-27BA6E29B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A883CF8-8BEC-4947-B2CA-80C508668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94F-DE7D-496E-A937-ABC12AF8EC2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936269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87512F7-E8B1-42A7-BB9B-ECA067596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D626-815D-441B-A6E0-F79EC06FC568}" type="datetimeFigureOut">
              <a:rPr lang="LID4096" smtClean="0"/>
              <a:t>12/12/2022</a:t>
            </a:fld>
            <a:endParaRPr lang="LID4096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4F61E59-7DB1-44D1-9B47-452ED324A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98B519B-A025-4E39-8C01-939C91644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94F-DE7D-496E-A937-ABC12AF8EC2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794536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A47CFC-8679-4194-916F-3722A399E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E755ADD-B8A7-4840-A689-6F017C6C44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3A251AC-0EBE-421D-9BC4-F1EDC28239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E6B8708-D596-4650-9A30-913201419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D626-815D-441B-A6E0-F79EC06FC568}" type="datetimeFigureOut">
              <a:rPr lang="LID4096" smtClean="0"/>
              <a:t>12/12/2022</a:t>
            </a:fld>
            <a:endParaRPr lang="LID4096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1DDF1AC-1F0D-431B-97DF-0030248EF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886E712-A10E-48EC-BBCB-397B29C96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94F-DE7D-496E-A937-ABC12AF8EC2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816615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D0204D-9F85-4271-A231-CA8C398CC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D3B2439-5113-4CE1-BE6C-D7B7D0F17A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ID4096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E726616-0368-40FC-8DBF-90A86058B9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EF1C159-4EEC-4E6D-A42D-383CE95B3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D626-815D-441B-A6E0-F79EC06FC568}" type="datetimeFigureOut">
              <a:rPr lang="LID4096" smtClean="0"/>
              <a:t>12/12/2022</a:t>
            </a:fld>
            <a:endParaRPr lang="LID4096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A37315A-6E25-4E65-A2CE-F2729621D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A7796D0-A40E-4D07-8662-A725F3CE2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8794F-DE7D-496E-A937-ABC12AF8EC2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613030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7E5033-EA64-4C6F-B457-92D7B8F1C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7BFA007-2FD9-4283-B000-E4741B7147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87CBCC-E2D6-42F7-823D-DF81FF2422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BD626-815D-441B-A6E0-F79EC06FC568}" type="datetimeFigureOut">
              <a:rPr lang="LID4096" smtClean="0"/>
              <a:t>12/12/2022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DE9D5A2-2277-4A93-9D0D-2761B87BA5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B83DDFB-1783-4BE1-ACF7-3E7D1D8104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8794F-DE7D-496E-A937-ABC12AF8EC2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213518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C23F91-38D1-484D-8B2F-08A8873E9A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/>
              <a:t>Електричні</a:t>
            </a:r>
            <a:r>
              <a:rPr lang="ru-RU" dirty="0"/>
              <a:t> </a:t>
            </a:r>
            <a:r>
              <a:rPr lang="ru-RU" dirty="0" err="1"/>
              <a:t>апарати</a:t>
            </a:r>
            <a:endParaRPr lang="LID4096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985FD1D-CBA9-4905-B30B-C8E8F51BBA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4800" dirty="0"/>
              <a:t>Лекція 3</a:t>
            </a:r>
            <a:endParaRPr lang="LID4096" sz="4800" dirty="0"/>
          </a:p>
        </p:txBody>
      </p:sp>
    </p:spTree>
    <p:extLst>
      <p:ext uri="{BB962C8B-B14F-4D97-AF65-F5344CB8AC3E}">
        <p14:creationId xmlns:p14="http://schemas.microsoft.com/office/powerpoint/2010/main" val="32444327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469405E-290E-49C0-A1F1-44E373DF5C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361" y="144966"/>
            <a:ext cx="11976410" cy="6713034"/>
          </a:xfrm>
        </p:spPr>
        <p:txBody>
          <a:bodyPr>
            <a:normAutofit fontScale="92500"/>
          </a:bodyPr>
          <a:lstStyle/>
          <a:p>
            <a:pPr marL="346075" marR="716915" indent="338455" algn="just">
              <a:lnSpc>
                <a:spcPct val="103000"/>
              </a:lnSpc>
              <a:spcAft>
                <a:spcPts val="175"/>
              </a:spcAft>
            </a:pP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Переваги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marL="574675"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200" dirty="0">
                <a:solidFill>
                  <a:srgbClr val="000000"/>
                </a:solidFill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·</a:t>
            </a:r>
            <a:r>
              <a:rPr lang="ru-RU" sz="32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висока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та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теплопровідність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</a:p>
          <a:p>
            <a:pPr marL="574675"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200" dirty="0">
                <a:solidFill>
                  <a:srgbClr val="000000"/>
                </a:solidFill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·</a:t>
            </a:r>
            <a:r>
              <a:rPr lang="ru-RU" sz="32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плівка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окису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срібла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має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низький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перехідний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опір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</a:p>
          <a:p>
            <a:pPr marL="574675"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200" dirty="0">
                <a:solidFill>
                  <a:srgbClr val="000000"/>
                </a:solidFill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·</a:t>
            </a:r>
            <a:r>
              <a:rPr lang="ru-RU" sz="32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срібла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стійкий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завдяки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малій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механічній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міцності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</a:p>
          <a:p>
            <a:pPr marL="574675"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200" dirty="0">
                <a:solidFill>
                  <a:srgbClr val="000000"/>
                </a:solidFill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·</a:t>
            </a:r>
            <a:r>
              <a:rPr lang="ru-RU" sz="32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достатньо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мала сила натиску. </a:t>
            </a:r>
          </a:p>
          <a:p>
            <a:pPr marL="346075" marR="716915" indent="338455" algn="just">
              <a:lnSpc>
                <a:spcPct val="103000"/>
              </a:lnSpc>
              <a:spcAft>
                <a:spcPts val="175"/>
              </a:spcAft>
            </a:pP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Недоліки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marL="803275" marR="716915" algn="just">
              <a:lnSpc>
                <a:spcPct val="103000"/>
              </a:lnSpc>
              <a:spcAft>
                <a:spcPts val="25"/>
              </a:spcAft>
            </a:pPr>
            <a:r>
              <a:rPr lang="ru-RU" sz="3200" dirty="0">
                <a:solidFill>
                  <a:srgbClr val="000000"/>
                </a:solidFill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·</a:t>
            </a:r>
            <a:r>
              <a:rPr lang="ru-RU" sz="32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мала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дугостійкість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недостатня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твердість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срібла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не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дозволяють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при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наявності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сильної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дуги та при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частих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включеннях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відключеннях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з’єднанні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міддю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алюміній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повинен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покриватися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тонким шаром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міді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обидва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метали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необхідно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покривати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сріблом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803275" marR="716915" algn="just">
              <a:lnSpc>
                <a:spcPct val="103000"/>
              </a:lnSpc>
              <a:spcAft>
                <a:spcPts val="25"/>
              </a:spcAft>
            </a:pPr>
            <a:endParaRPr lang="ru-RU" sz="3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16469996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2A029A8-1CF7-466A-BCA7-C22F9E64D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117" y="178420"/>
            <a:ext cx="11942956" cy="6568068"/>
          </a:xfrm>
        </p:spPr>
        <p:txBody>
          <a:bodyPr>
            <a:normAutofit fontScale="92500" lnSpcReduction="10000"/>
          </a:bodyPr>
          <a:lstStyle/>
          <a:p>
            <a:pPr marL="342900" marR="1929130" indent="-6350">
              <a:lnSpc>
                <a:spcPct val="102000"/>
              </a:lnSpc>
              <a:spcAft>
                <a:spcPts val="75"/>
              </a:spcAft>
            </a:pPr>
            <a:r>
              <a:rPr lang="ru-RU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Вольфрам.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як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матеріал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дугогасних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високовольтної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апаратури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346075" marR="716915" indent="338455" algn="just">
              <a:lnSpc>
                <a:spcPct val="103000"/>
              </a:lnSpc>
              <a:spcAft>
                <a:spcPts val="170"/>
              </a:spcAft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Переваги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marL="574675"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>
                <a:solidFill>
                  <a:srgbClr val="000000"/>
                </a:solidFill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·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висока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дугостійкість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</a:p>
          <a:p>
            <a:pPr marL="574675"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>
                <a:solidFill>
                  <a:srgbClr val="000000"/>
                </a:solidFill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·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висока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стійкість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ерозії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зварювання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</a:p>
          <a:p>
            <a:pPr marL="803275" marR="716915" algn="just">
              <a:lnSpc>
                <a:spcPct val="103000"/>
              </a:lnSpc>
              <a:spcAft>
                <a:spcPts val="25"/>
              </a:spcAft>
            </a:pPr>
            <a:r>
              <a:rPr lang="ru-RU" dirty="0">
                <a:solidFill>
                  <a:srgbClr val="000000"/>
                </a:solidFill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·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висока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твердість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дозволяє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використовувати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вольфрам при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частих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включеннях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відключеннях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346075" marR="716915" indent="338455" algn="just">
              <a:lnSpc>
                <a:spcPct val="103000"/>
              </a:lnSpc>
              <a:spcAft>
                <a:spcPts val="170"/>
              </a:spcAft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Недоліки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marL="574675"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>
                <a:solidFill>
                  <a:srgbClr val="000000"/>
                </a:solidFill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·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високий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питомий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опір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</a:p>
          <a:p>
            <a:pPr marL="574675"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>
                <a:solidFill>
                  <a:srgbClr val="000000"/>
                </a:solidFill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·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мала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теплопровідність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</a:p>
          <a:p>
            <a:pPr marL="574675"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>
                <a:solidFill>
                  <a:srgbClr val="000000"/>
                </a:solidFill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·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утворення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стійких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оксидних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сульфідних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плівок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</a:p>
          <a:p>
            <a:pPr marL="574675"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>
                <a:solidFill>
                  <a:srgbClr val="000000"/>
                </a:solidFill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·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вимагають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сильного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натискання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8127792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2A029A8-1CF7-466A-BCA7-C22F9E64D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117" y="178420"/>
            <a:ext cx="11942956" cy="6568068"/>
          </a:xfrm>
        </p:spPr>
        <p:txBody>
          <a:bodyPr>
            <a:normAutofit/>
          </a:bodyPr>
          <a:lstStyle/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реле на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малі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струми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невеликим натиском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використовують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стійкі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проти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корозії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матеріали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золото,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паладій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платина та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сплави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Властивості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чистих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металів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показують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жоден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них не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задовольняє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повній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мірі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всім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вимогам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пред’являються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розривних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контактів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Матеріали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забезпечують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необхідні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властивості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отримуються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шляхом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порошкової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металургії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металокераміки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</a:p>
          <a:p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Фізичні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властивості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металів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при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виготовленні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металокерамічних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контактів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зберігаються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Дугостійкість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кераміки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забезпечується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такими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металами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як вольфрам,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молібден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LID4096" sz="3200" dirty="0"/>
          </a:p>
        </p:txBody>
      </p:sp>
    </p:spTree>
    <p:extLst>
      <p:ext uri="{BB962C8B-B14F-4D97-AF65-F5344CB8AC3E}">
        <p14:creationId xmlns:p14="http://schemas.microsoft.com/office/powerpoint/2010/main" val="3677174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2A029A8-1CF7-466A-BCA7-C22F9E64D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117" y="178420"/>
            <a:ext cx="11942956" cy="6568068"/>
          </a:xfrm>
        </p:spPr>
        <p:txBody>
          <a:bodyPr>
            <a:normAutofit fontScale="92500"/>
          </a:bodyPr>
          <a:lstStyle/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отримання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низького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перехідного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опору контакту в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якості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другого компоненту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використовують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срібло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мідь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Металокераміка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вмістом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вольфраму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вище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50%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використовується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важко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навантажених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апаратів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відключаючих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великі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струми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КЗ. 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контактів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апаратів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високої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напруги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найбільшого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розповсюдження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отримала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металокераміка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мідь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-вольфрам (50-50),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срібло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-вольфрам. В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апаратах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низької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напруги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срібло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-оксид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кадмію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срібло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-оксид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міді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який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ще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більше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зносостійкий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Срібло-нікелеві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добре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обробляються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наділені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високою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стійкістю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проти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електричного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зносу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дають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низький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стійкий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перехідний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опір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Але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легше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зварюються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ніж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срібло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-вольфрам,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мідь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-вольфрам,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срібло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-оксид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кадмію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18527749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2A029A8-1CF7-466A-BCA7-C22F9E64D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117" y="178420"/>
            <a:ext cx="11942956" cy="6568068"/>
          </a:xfrm>
        </p:spPr>
        <p:txBody>
          <a:bodyPr/>
          <a:lstStyle/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Срібно-графітові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та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мідно-графітові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завдяки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високій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стійкості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проти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зварювання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використовуються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як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дугогасильні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Наприкінці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слід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відмітити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хоча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металокераміки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збільшує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вартість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апаратури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експлуатації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ці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„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надлишкові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затрати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швидко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окупляться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оскільки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збільшується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строк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служби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апарата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збільшується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час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між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ревізіями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значно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підвищується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надійність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6754733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2A029A8-1CF7-466A-BCA7-C22F9E64D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117" y="178420"/>
            <a:ext cx="11942956" cy="6568068"/>
          </a:xfrm>
        </p:spPr>
        <p:txBody>
          <a:bodyPr>
            <a:normAutofit fontScale="92500"/>
          </a:bodyPr>
          <a:lstStyle/>
          <a:p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3.3. КОНСТРУКЦІЯ КОНТАКТІВ.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2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а) </a:t>
            </a:r>
            <a:r>
              <a:rPr lang="ru-RU" sz="3200" u="sng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Жорсткі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служать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нерухомого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з'єднання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струмоведучих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деталей.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Сюди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відносяться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шинні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з'єднання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з'єднання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кабелів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місця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приєднання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апаратів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ланцюгів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живлення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експлуатації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обидва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зв'язані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допомогою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болтів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допомогою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гарячої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холодної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сварки.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 болтовому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з’єднанні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мідних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шин перед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збиранням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шини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зачищують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окислів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змазують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технічним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вазеліном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Після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збирання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весь контакт в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цілому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особливо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шви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повинні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бути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зафарбовані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вологостійким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лаком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фарбою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Таке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виконання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контактів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зменшує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перехідний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опір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робить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його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стабільним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часі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17458767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2A029A8-1CF7-466A-BCA7-C22F9E64D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117" y="178420"/>
            <a:ext cx="11942956" cy="6568068"/>
          </a:xfrm>
        </p:spPr>
        <p:txBody>
          <a:bodyPr>
            <a:normAutofit lnSpcReduction="10000"/>
          </a:bodyPr>
          <a:lstStyle/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Покриття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поверхонь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контактів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оловом (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луження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трохи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збільшує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початковий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опір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але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завдяки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пластичності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олова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збільшується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кількість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площин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зминання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Контакт є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більш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щільним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опір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контакту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більш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стабільним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Для деталей,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передають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великі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номінальні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струми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рекомендується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поверхні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торкання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покривати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сріблом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Алюміній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повітрі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підлягає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сильній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корозії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зачистка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поверхонь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контакту проводиться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вазеліном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Після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зачистки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брудний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вазелін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замінюють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чистий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з’єднують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допомогою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болтів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Болтові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з’єднання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ведуть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себе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недостатньо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надійно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особливо при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алюмінієвих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контактах, тому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з’єднують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допомогою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холодної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термічної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сварки. </a:t>
            </a:r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5472201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2A029A8-1CF7-466A-BCA7-C22F9E64D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117" y="178420"/>
            <a:ext cx="11942956" cy="6568068"/>
          </a:xfrm>
        </p:spPr>
        <p:txBody>
          <a:bodyPr>
            <a:normAutofit/>
          </a:bodyPr>
          <a:lstStyle/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2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б) </a:t>
            </a:r>
            <a:r>
              <a:rPr lang="ru-RU" sz="3200" u="sng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Нерозмикаючі</a:t>
            </a:r>
            <a:r>
              <a:rPr lang="ru-RU" sz="32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u="sng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контактні</a:t>
            </a:r>
            <a:r>
              <a:rPr lang="ru-RU" sz="32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u="sng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з'єднання</a:t>
            </a:r>
            <a:r>
              <a:rPr lang="ru-RU" sz="32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u="sng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рухомих</a:t>
            </a:r>
            <a:r>
              <a:rPr lang="ru-RU" sz="32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u="sng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елементів</a:t>
            </a:r>
            <a:r>
              <a:rPr lang="ru-RU" sz="32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з'єднання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використовуються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для того,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щоб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передати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 з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рухомого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контакту на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нерухомий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для того,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щоб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дати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можливість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елементу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нерухомого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контакту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мати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невелике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переміщення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дією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рухомого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контакту.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Найпростішим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з’єднанням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такого типу є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гнучкий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зв’язок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(рис.3.1). Для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отримання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потрібної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еластичності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зв’язок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виконується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мідної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стрічки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товщиною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0,1*10</a:t>
            </a:r>
            <a:r>
              <a:rPr lang="ru-RU" sz="3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-3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м та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менше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багатожильного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плетеного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провідника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складеного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мідних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жил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діаметром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0,1*10</a:t>
            </a:r>
            <a:r>
              <a:rPr lang="ru-RU" sz="3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-3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м.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Гнучкий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зв’язок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час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роботи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не повинен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мати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різких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перегинів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він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швидко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зруйнується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6191463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883">
            <a:extLst>
              <a:ext uri="{FF2B5EF4-FFF2-40B4-BE49-F238E27FC236}">
                <a16:creationId xmlns:a16="http://schemas.microsoft.com/office/drawing/2014/main" id="{F2589CEA-CD1A-4E31-BE51-2DC735024495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67364" y="784860"/>
            <a:ext cx="2752725" cy="3571875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2EF8B8D-CCCD-49BD-8D31-89EEA03C0ED2}"/>
              </a:ext>
            </a:extLst>
          </p:cNvPr>
          <p:cNvSpPr/>
          <p:nvPr/>
        </p:nvSpPr>
        <p:spPr>
          <a:xfrm>
            <a:off x="5536398" y="1785967"/>
            <a:ext cx="543116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Рис. 3.1. Передача струму</a:t>
            </a:r>
          </a:p>
          <a:p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рухомого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контакту на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вивод</a:t>
            </a:r>
            <a:endParaRPr lang="ru-RU" sz="3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гнучким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зв’язком</a:t>
            </a:r>
            <a:endParaRPr lang="LID4096" sz="3200" dirty="0"/>
          </a:p>
        </p:txBody>
      </p:sp>
    </p:spTree>
    <p:extLst>
      <p:ext uri="{BB962C8B-B14F-4D97-AF65-F5344CB8AC3E}">
        <p14:creationId xmlns:p14="http://schemas.microsoft.com/office/powerpoint/2010/main" val="23912872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2A029A8-1CF7-466A-BCA7-C22F9E64D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044" y="144966"/>
            <a:ext cx="11942956" cy="6568068"/>
          </a:xfrm>
        </p:spPr>
        <p:txBody>
          <a:bodyPr>
            <a:normAutofit/>
          </a:bodyPr>
          <a:lstStyle/>
          <a:p>
            <a:pPr marR="715645" indent="344170">
              <a:lnSpc>
                <a:spcPct val="103000"/>
              </a:lnSpc>
              <a:spcAft>
                <a:spcPts val="15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 великому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ході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рухомих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довжина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гнучкого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зв’язку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досить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значна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Тому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контакт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використовується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тільки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переміщеннях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рухомого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елементу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більше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0,25 м.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більшому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ході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великих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номінальних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струмах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ковзаючі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роликові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струмоприймачі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Принцип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струмоприймача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зрозумілий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рис. 3.2, 3.3.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Недоліком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ковзаючого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струмоприймача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є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більша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сила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тертя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яка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вимагає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значних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зусиль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приводного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механізму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endParaRPr lang="LID4096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409BAFDD-B26C-47BA-B6DC-0FFEA1F0F1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763" y="4145068"/>
            <a:ext cx="3634077" cy="2673344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76EAB7F-7F8A-4929-87DD-5248F440C0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23" y="3343723"/>
            <a:ext cx="3634078" cy="3474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850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0147F9-4798-4618-AC80-F0BE79EDB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317" y="0"/>
            <a:ext cx="10515600" cy="2500738"/>
          </a:xfrm>
        </p:spPr>
        <p:txBody>
          <a:bodyPr>
            <a:normAutofit/>
          </a:bodyPr>
          <a:lstStyle/>
          <a:p>
            <a:pPr marL="342900" marR="716280" lvl="0" indent="-342900" algn="ctr" fontAlgn="base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КОНТАКТИ В ЕЛЕКТРИЧНИХ ЛАНЦЮГАХ  </a:t>
            </a:r>
            <a:br>
              <a:rPr lang="ru-RU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3.1. ПРОЦЕС ПЕРЕХОДУ СТРУМУ З ОДНОГО КОНТАКТУ В ДРУГИЙ.  </a:t>
            </a:r>
            <a:b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ПЕРЕХІДНИЙ ОПІР КОНТАКТІВ. ВИМОГИ ДО КОНТАКТІВ. </a:t>
            </a:r>
            <a:b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LID4096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2326B52-A7DE-4917-A769-0A9FFE059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Електричний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апарат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складається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окремих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деталей і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провідників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є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електрично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з’єднаними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Місце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переходу  струму з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однієї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струмоведучої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деталі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частини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апарату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іншої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наз. </a:t>
            </a:r>
            <a:r>
              <a:rPr lang="ru-RU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електричним</a:t>
            </a:r>
            <a:r>
              <a:rPr lang="ru-RU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контактом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деталі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виконують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контакт – </a:t>
            </a:r>
            <a:r>
              <a:rPr lang="ru-RU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контактними</a:t>
            </a:r>
            <a:r>
              <a:rPr lang="ru-RU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деталями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просто контактами. </a:t>
            </a:r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14190575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2A029A8-1CF7-466A-BCA7-C22F9E64D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117" y="178420"/>
            <a:ext cx="11942956" cy="3250580"/>
          </a:xfrm>
        </p:spPr>
        <p:txBody>
          <a:bodyPr>
            <a:normAutofit lnSpcReduction="10000"/>
          </a:bodyPr>
          <a:lstStyle/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Відстань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між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нерухомим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рухомим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контактами 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повністю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відключеному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стані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апарату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наз.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розривом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контактів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(рис.3.4).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Конструкція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розривних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залежить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номінального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струму, струму КЗ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ланцюга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режиму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роботи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призначення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апарату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тощо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можливість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вільно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встановлюватись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поверхні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максимальне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число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точок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торкання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контакт наз.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самовстановлюючий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Приклад такого контакту дано на рис. 3.4. </a:t>
            </a:r>
          </a:p>
          <a:p>
            <a:endParaRPr lang="LID4096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C59F380C-4454-4D88-A642-9369669F49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4715" y="3429000"/>
            <a:ext cx="3324689" cy="3124636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8F6EEF1-0EEF-4E3B-9C6F-E9892D0F3D6D}"/>
              </a:ext>
            </a:extLst>
          </p:cNvPr>
          <p:cNvSpPr/>
          <p:nvPr/>
        </p:nvSpPr>
        <p:spPr>
          <a:xfrm>
            <a:off x="5562164" y="3669967"/>
            <a:ext cx="5896294" cy="15883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3825" marR="760730" indent="-6350">
              <a:lnSpc>
                <a:spcPct val="104000"/>
              </a:lnSpc>
              <a:spcAft>
                <a:spcPts val="705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Рис. 3.4.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Контактний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вузол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</a:t>
            </a:r>
          </a:p>
          <a:p>
            <a:pPr marL="123825" marR="760730" indent="-6350">
              <a:lnSpc>
                <a:spcPct val="104000"/>
              </a:lnSpc>
              <a:spcAft>
                <a:spcPts val="705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самовстановлюючим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рухомим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23825" marR="760730" indent="-6350">
              <a:lnSpc>
                <a:spcPct val="104000"/>
              </a:lnSpc>
              <a:spcAft>
                <a:spcPts val="705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контактом. </a:t>
            </a:r>
          </a:p>
        </p:txBody>
      </p:sp>
    </p:spTree>
    <p:extLst>
      <p:ext uri="{BB962C8B-B14F-4D97-AF65-F5344CB8AC3E}">
        <p14:creationId xmlns:p14="http://schemas.microsoft.com/office/powerpoint/2010/main" val="36622823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2A029A8-1CF7-466A-BCA7-C22F9E64D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117" y="178420"/>
            <a:ext cx="11942956" cy="6568068"/>
          </a:xfrm>
        </p:spPr>
        <p:txBody>
          <a:bodyPr>
            <a:normAutofit fontScale="92500"/>
          </a:bodyPr>
          <a:lstStyle/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Нерухомі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рухомий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мостиковий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контакт </a:t>
            </a:r>
            <a:r>
              <a:rPr lang="ru-RU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місці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торкання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мають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сферичні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циліндричні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напайки </a:t>
            </a:r>
            <a:r>
              <a:rPr lang="ru-RU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виконані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срібла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металокераміки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Натиск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контактів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створюється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пружиною </a:t>
            </a:r>
            <a:r>
              <a:rPr lang="ru-RU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після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торкання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контактів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скоба </a:t>
            </a:r>
            <a:r>
              <a:rPr lang="ru-RU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зв’язана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приводом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апарату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продовжує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свій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рух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вгору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величину,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рівну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вжим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(провалу) контакту </a:t>
            </a:r>
            <a:r>
              <a:rPr lang="el-GR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δ. </a:t>
            </a:r>
            <a:r>
              <a:rPr lang="ru-RU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Провалом контакту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у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даному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випадку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називається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відстань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на яку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переміститься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рухомий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контакт,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якщо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забрати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нерухомий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контакт. 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Внаслідок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обгорання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зносу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контактів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експлуатації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провал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зменшується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призводить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зменшення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сили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натиску та росту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перехідного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опору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контактів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Тому в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експлуатації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вжим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контактів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повинен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обов’язково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контролюватися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знаходитись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межах,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вимагає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завод-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виробник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25565133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2A029A8-1CF7-466A-BCA7-C22F9E64D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117" y="178420"/>
            <a:ext cx="11942956" cy="6568068"/>
          </a:xfrm>
        </p:spPr>
        <p:txBody>
          <a:bodyPr>
            <a:normAutofit/>
          </a:bodyPr>
          <a:lstStyle/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2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д) </a:t>
            </a:r>
            <a:r>
              <a:rPr lang="ru-RU" sz="3200" u="sng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Герметизовані</a:t>
            </a:r>
            <a:r>
              <a:rPr lang="ru-RU" sz="32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u="sng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контакти</a:t>
            </a:r>
            <a:r>
              <a:rPr lang="ru-RU" sz="32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3200" u="sng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геркони</a:t>
            </a:r>
            <a:r>
              <a:rPr lang="ru-RU" sz="32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Сучасний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розвиток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автоматики та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обчислювальної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техніки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вимагали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мали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б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високу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надійність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велику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швидкодію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вимоги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задовільняють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геркони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Ескіз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такого контакту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зображено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рис. 3.5.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виконані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залізонікелевого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сплаву,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розміщені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всередині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скляного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балончика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заповненого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азотом з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домішками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водню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гелію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При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малих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струмах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тиск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газу 10</a:t>
            </a:r>
            <a:r>
              <a:rPr lang="ru-RU" sz="3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Па.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Якщо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відключення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рівний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2-3 А, то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тиск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підвищується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до (4-5)</a:t>
            </a:r>
            <a:r>
              <a:rPr lang="ru-RU" sz="3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*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</a:t>
            </a:r>
            <a:r>
              <a:rPr lang="ru-RU" sz="3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Па.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проходженні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струму через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котушку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дією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магнітного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поля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замикаються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Після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відключення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котушки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розмикаються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дією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пружних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пластин. </a:t>
            </a:r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27072115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2A029A8-1CF7-466A-BCA7-C22F9E64D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522" y="289932"/>
            <a:ext cx="11942956" cy="2410161"/>
          </a:xfrm>
        </p:spPr>
        <p:txBody>
          <a:bodyPr>
            <a:normAutofit/>
          </a:bodyPr>
          <a:lstStyle/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отримання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надійного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контакту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поверхні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торкання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покривають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тонким шаром золота,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родію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срібла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Завдяки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тому,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ізольовані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оточуючого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середовища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працюють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атмосфері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інертного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газу,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надійність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мінімуму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2 рази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вища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ніж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звичайних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повітрі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та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досягають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</a:t>
            </a:r>
            <a:r>
              <a:rPr lang="ru-RU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*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</a:t>
            </a:r>
            <a:r>
              <a:rPr lang="ru-RU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2</a:t>
            </a:r>
            <a:r>
              <a:rPr lang="ru-RU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*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</a:t>
            </a:r>
            <a:r>
              <a:rPr lang="ru-RU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9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комутацій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endParaRPr lang="LID4096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1D747F4-7AFA-4BA8-830E-C06B199DCA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554" y="3195469"/>
            <a:ext cx="3448531" cy="2410161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BC835D3-8956-414D-AF6C-A99565B199A4}"/>
              </a:ext>
            </a:extLst>
          </p:cNvPr>
          <p:cNvSpPr/>
          <p:nvPr/>
        </p:nvSpPr>
        <p:spPr>
          <a:xfrm>
            <a:off x="4094085" y="3871579"/>
            <a:ext cx="8320226" cy="572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marR="760730" indent="-6350">
              <a:lnSpc>
                <a:spcPct val="104000"/>
              </a:lnSpc>
              <a:spcAft>
                <a:spcPts val="25"/>
              </a:spcAft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Рис. 3.5.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Герметичний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контакт (геркон). </a:t>
            </a:r>
          </a:p>
        </p:txBody>
      </p:sp>
    </p:spTree>
    <p:extLst>
      <p:ext uri="{BB962C8B-B14F-4D97-AF65-F5344CB8AC3E}">
        <p14:creationId xmlns:p14="http://schemas.microsoft.com/office/powerpoint/2010/main" val="27467928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2A029A8-1CF7-466A-BCA7-C22F9E64D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117" y="178420"/>
            <a:ext cx="11942956" cy="6568068"/>
          </a:xfrm>
        </p:spPr>
        <p:txBody>
          <a:bodyPr>
            <a:normAutofit lnSpcReduction="10000"/>
          </a:bodyPr>
          <a:lstStyle/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Відсутність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електромагнітної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системи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втричі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скорочує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час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спрацювання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відпускання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Такі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контакти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завдяки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своїм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перевагам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широко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застосовуються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як у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низьковольтних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так і у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високовольтних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апаратах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до 10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кВ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включно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При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високих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напругах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контакти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працюють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вакуумі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Недоліками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герконів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є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вібрація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контактів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при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замиканні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недостатня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ударостійкість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Тривалість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вібрації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залежить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багатьох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факторів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коливається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межах 0,3 – 1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мс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1811592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04690FA-61A8-4DAB-BB6B-AA48765F0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873" y="245326"/>
            <a:ext cx="11820293" cy="6501161"/>
          </a:xfrm>
        </p:spPr>
        <p:txBody>
          <a:bodyPr>
            <a:normAutofit/>
          </a:bodyPr>
          <a:lstStyle/>
          <a:p>
            <a:pPr marL="346075"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Умовно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електричні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можна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поділити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3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групи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marL="342900" marR="716915" lvl="0" indent="-342900" algn="just" fontAlgn="base">
              <a:lnSpc>
                <a:spcPct val="103000"/>
              </a:lnSpc>
              <a:spcAft>
                <a:spcPts val="25"/>
              </a:spcAft>
              <a:buClr>
                <a:srgbClr val="000000"/>
              </a:buClr>
              <a:buSzPts val="1400"/>
              <a:buFont typeface="+mj-lt"/>
              <a:buAutoNum type="arabicPeriod"/>
            </a:pPr>
            <a:r>
              <a:rPr lang="ru-RU" sz="3200" i="1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розбірні</a:t>
            </a:r>
            <a:r>
              <a:rPr lang="ru-RU" sz="3200" i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контакти</a:t>
            </a:r>
            <a:r>
              <a:rPr lang="ru-RU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контакти</a:t>
            </a:r>
            <a:r>
              <a:rPr lang="ru-RU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деталі</a:t>
            </a:r>
            <a:r>
              <a:rPr lang="ru-RU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переміщуються</a:t>
            </a:r>
            <a:r>
              <a:rPr lang="ru-RU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один </a:t>
            </a:r>
            <a:r>
              <a:rPr lang="ru-RU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відносно</a:t>
            </a:r>
            <a:r>
              <a:rPr lang="ru-RU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одного, а </a:t>
            </a:r>
            <a:r>
              <a:rPr lang="ru-RU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знаходяться</a:t>
            </a:r>
            <a:r>
              <a:rPr lang="ru-RU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надійно</a:t>
            </a:r>
            <a:r>
              <a:rPr lang="ru-RU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з’єднаному</a:t>
            </a:r>
            <a:r>
              <a:rPr lang="ru-RU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стані</a:t>
            </a:r>
            <a:r>
              <a:rPr lang="ru-RU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342900" marR="716915" lvl="0" indent="-342900" algn="just" fontAlgn="base">
              <a:lnSpc>
                <a:spcPct val="103000"/>
              </a:lnSpc>
              <a:spcAft>
                <a:spcPts val="25"/>
              </a:spcAft>
              <a:buClr>
                <a:srgbClr val="000000"/>
              </a:buClr>
              <a:buSzPts val="1400"/>
              <a:buFont typeface="+mj-lt"/>
              <a:buAutoNum type="arabicPeriod"/>
            </a:pPr>
            <a:r>
              <a:rPr lang="ru-RU" sz="3200" i="1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комутуючі</a:t>
            </a:r>
            <a:r>
              <a:rPr lang="ru-RU" sz="3200" i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контакти</a:t>
            </a:r>
            <a:r>
              <a:rPr lang="ru-RU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контакти</a:t>
            </a:r>
            <a:r>
              <a:rPr lang="ru-RU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замикають</a:t>
            </a:r>
            <a:r>
              <a:rPr lang="ru-RU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розмикають</a:t>
            </a:r>
            <a:r>
              <a:rPr lang="ru-RU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мережу для </a:t>
            </a:r>
            <a:r>
              <a:rPr lang="ru-RU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проходження</a:t>
            </a:r>
            <a:r>
              <a:rPr lang="ru-RU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струму; </a:t>
            </a:r>
          </a:p>
          <a:p>
            <a:pPr marL="342900" marR="716915" lvl="0" indent="-342900" algn="just" fontAlgn="base">
              <a:lnSpc>
                <a:spcPct val="103000"/>
              </a:lnSpc>
              <a:spcAft>
                <a:spcPts val="25"/>
              </a:spcAft>
              <a:buClr>
                <a:srgbClr val="000000"/>
              </a:buClr>
              <a:buSzPts val="1400"/>
              <a:buFont typeface="+mj-lt"/>
              <a:buAutoNum type="arabicPeriod"/>
            </a:pPr>
            <a:r>
              <a:rPr lang="ru-RU" sz="3200" i="1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контакти</a:t>
            </a:r>
            <a:r>
              <a:rPr lang="ru-RU" sz="3200" i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ковзання</a:t>
            </a:r>
            <a:r>
              <a:rPr lang="ru-RU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різновид</a:t>
            </a:r>
            <a:r>
              <a:rPr lang="ru-RU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комутуючих</a:t>
            </a:r>
            <a:r>
              <a:rPr lang="ru-RU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контактів</a:t>
            </a:r>
            <a:r>
              <a:rPr lang="ru-RU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одна з деталей </a:t>
            </a:r>
            <a:r>
              <a:rPr lang="ru-RU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переміщується</a:t>
            </a:r>
            <a:r>
              <a:rPr lang="ru-RU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ковзає</a:t>
            </a:r>
            <a:r>
              <a:rPr lang="ru-RU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відносно</a:t>
            </a:r>
            <a:r>
              <a:rPr lang="ru-RU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іншої</a:t>
            </a:r>
            <a:r>
              <a:rPr lang="ru-RU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але при </a:t>
            </a:r>
            <a:r>
              <a:rPr lang="ru-RU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контакт не </a:t>
            </a:r>
            <a:r>
              <a:rPr lang="ru-RU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переривається</a:t>
            </a:r>
            <a:r>
              <a:rPr lang="ru-RU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922328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F3FA6FD-B6E7-40FE-B35B-2AB65FB123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361" y="156116"/>
            <a:ext cx="11976410" cy="6701883"/>
          </a:xfrm>
        </p:spPr>
        <p:txBody>
          <a:bodyPr/>
          <a:lstStyle/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 би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старанно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була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оброблена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поверхня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торкання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деталей,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електричний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 проходить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одного контакту до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іншого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тільки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окремих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точках, 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поверхні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доторкуються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Завдяки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притисканню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одного контакту на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інший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вершини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виступів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зминаються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утворюють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площадки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дійсного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торкання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Розміри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площадок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пропорційні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силі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притиску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дві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деталі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контактують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між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собою, то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розмір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площадки 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першому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наближенні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буде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рівний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dirty="0"/>
              <a:t> </a:t>
            </a:r>
            <a:r>
              <a:rPr lang="ru-RU" i="1" dirty="0"/>
              <a:t>F</a:t>
            </a:r>
            <a:r>
              <a:rPr lang="ru-RU" dirty="0"/>
              <a:t> – сила, яка </a:t>
            </a:r>
            <a:r>
              <a:rPr lang="ru-RU" dirty="0" err="1"/>
              <a:t>стискає</a:t>
            </a:r>
            <a:r>
              <a:rPr lang="ru-RU" dirty="0"/>
              <a:t> </a:t>
            </a:r>
            <a:r>
              <a:rPr lang="ru-RU" dirty="0" err="1"/>
              <a:t>деталі</a:t>
            </a:r>
            <a:r>
              <a:rPr lang="ru-RU" dirty="0"/>
              <a:t>; </a:t>
            </a:r>
            <a:r>
              <a:rPr lang="ru-RU" i="1" dirty="0"/>
              <a:t>δ </a:t>
            </a:r>
            <a:r>
              <a:rPr lang="ru-RU" dirty="0"/>
              <a:t>– </a:t>
            </a:r>
            <a:r>
              <a:rPr lang="ru-RU" dirty="0" err="1"/>
              <a:t>тимчасовий</a:t>
            </a:r>
            <a:r>
              <a:rPr lang="ru-RU" dirty="0"/>
              <a:t> </a:t>
            </a:r>
            <a:r>
              <a:rPr lang="ru-RU" dirty="0" err="1"/>
              <a:t>опір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 </a:t>
            </a:r>
            <a:r>
              <a:rPr lang="ru-RU" dirty="0" err="1"/>
              <a:t>контактів</a:t>
            </a:r>
            <a:r>
              <a:rPr lang="ru-RU" dirty="0"/>
              <a:t>.  </a:t>
            </a:r>
          </a:p>
          <a:p>
            <a:r>
              <a:rPr lang="ru-RU" dirty="0" err="1"/>
              <a:t>Опір</a:t>
            </a:r>
            <a:r>
              <a:rPr lang="ru-RU" dirty="0"/>
              <a:t> в </a:t>
            </a:r>
            <a:r>
              <a:rPr lang="ru-RU" dirty="0" err="1"/>
              <a:t>області</a:t>
            </a:r>
            <a:r>
              <a:rPr lang="ru-RU" dirty="0"/>
              <a:t> точки </a:t>
            </a:r>
            <a:r>
              <a:rPr lang="ru-RU" dirty="0" err="1"/>
              <a:t>торкання</a:t>
            </a:r>
            <a:r>
              <a:rPr lang="ru-RU" dirty="0"/>
              <a:t>, </a:t>
            </a:r>
            <a:r>
              <a:rPr lang="ru-RU" dirty="0" err="1"/>
              <a:t>обумовлений</a:t>
            </a:r>
            <a:r>
              <a:rPr lang="ru-RU" dirty="0"/>
              <a:t> </a:t>
            </a:r>
            <a:r>
              <a:rPr lang="ru-RU" dirty="0" err="1"/>
              <a:t>явищами</a:t>
            </a:r>
            <a:r>
              <a:rPr lang="ru-RU" dirty="0"/>
              <a:t> </a:t>
            </a:r>
            <a:r>
              <a:rPr lang="ru-RU" dirty="0" err="1"/>
              <a:t>стягування</a:t>
            </a:r>
            <a:r>
              <a:rPr lang="ru-RU" dirty="0"/>
              <a:t> струму, наз. </a:t>
            </a:r>
            <a:r>
              <a:rPr lang="ru-RU" i="1" dirty="0" err="1"/>
              <a:t>перехідним</a:t>
            </a:r>
            <a:r>
              <a:rPr lang="ru-RU" i="1" dirty="0"/>
              <a:t> опором контакту. </a:t>
            </a:r>
            <a:endParaRPr lang="ru-RU" dirty="0"/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LID4096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92FBF10-5EBC-44C6-948D-69D191F601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8257" y="3968957"/>
            <a:ext cx="1744058" cy="1294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529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2864F17-A0A8-4C35-BA09-7AD118B0B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966" y="100361"/>
            <a:ext cx="11909502" cy="6634976"/>
          </a:xfrm>
        </p:spPr>
        <p:txBody>
          <a:bodyPr>
            <a:normAutofit fontScale="92500" lnSpcReduction="20000"/>
          </a:bodyPr>
          <a:lstStyle/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Величину опору в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місці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з’єднання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можна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визначити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емпіричною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формулою: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 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коефіцієнт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залежить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властивостей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контакту, 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методу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обробки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чистоти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поверхні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сила контактного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притиску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 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коефіцієнт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залежить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кількості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точок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контактування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поверхонь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342900" marR="1929130" indent="-6350">
              <a:lnSpc>
                <a:spcPct val="102000"/>
              </a:lnSpc>
              <a:spcAft>
                <a:spcPts val="75"/>
              </a:spcAft>
            </a:pPr>
            <a:r>
              <a:rPr lang="ru-RU" u="sng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Значення</a:t>
            </a:r>
            <a:r>
              <a:rPr lang="ru-RU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i="1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ru-RU" u="sng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різних</a:t>
            </a:r>
            <a:r>
              <a:rPr lang="ru-RU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u="sng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marL="346075"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поверхневе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контактування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великій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поверхні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де к-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точок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контактування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щонайменше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 – 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m=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1; </a:t>
            </a:r>
            <a:endParaRPr lang="uk-UA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6075"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лінійний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контакт – контакт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циліндр-площина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циліндр-циліндр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m=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0,5÷0,7; </a:t>
            </a:r>
            <a:endParaRPr lang="uk-UA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36550" marR="716915" indent="-344170" algn="just">
              <a:lnSpc>
                <a:spcPct val="103000"/>
              </a:lnSpc>
              <a:spcAft>
                <a:spcPts val="25"/>
              </a:spcAft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точковий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контакт – контакт сфера-сфера, сфера-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площина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конус-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площина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</a:p>
          <a:p>
            <a:pPr marR="716915" indent="0" algn="just">
              <a:lnSpc>
                <a:spcPct val="103000"/>
              </a:lnSpc>
              <a:spcAft>
                <a:spcPts val="25"/>
              </a:spcAft>
              <a:buNone/>
            </a:pP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m=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0,5. 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LID4096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BB86616-D0F9-499E-BB65-7D0D1E3926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3936" y="1027107"/>
            <a:ext cx="2867425" cy="1190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075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59B4010-E417-4E1D-96C9-1DC5352FA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117" y="133814"/>
            <a:ext cx="11853746" cy="6612673"/>
          </a:xfrm>
        </p:spPr>
        <p:txBody>
          <a:bodyPr>
            <a:normAutofit fontScale="92500" lnSpcReduction="10000"/>
          </a:bodyPr>
          <a:lstStyle/>
          <a:p>
            <a:pPr marR="716915" indent="338455" algn="just">
              <a:lnSpc>
                <a:spcPct val="103000"/>
              </a:lnSpc>
              <a:spcAft>
                <a:spcPts val="27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нагріві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електричного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контакту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перехідний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опір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збільшується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рахунок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збільшення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питомого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опору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матеріалу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marR="716915" indent="338455" algn="just">
              <a:lnSpc>
                <a:spcPct val="103000"/>
              </a:lnSpc>
              <a:spcAft>
                <a:spcPts val="270"/>
              </a:spcAft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6075"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 α 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температурний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коефіцієнт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підвищення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температури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θ – температура контакту.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Величина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перехідного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опору, в першу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чергу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залежить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властивостей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матеріалу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контакту (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питомого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опору,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механічної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міцності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здатності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матеріалу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окислення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теплопровідність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матеріалу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). Дане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рівняння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враховує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зміни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міцності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матеріалу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тому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дає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гарний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результат при температурах,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перевищують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температуру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пом’якшення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матеріалу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При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температурі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пом’якшення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площадка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торкання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збільшується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перехідний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опір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різко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зменшується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незмінному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натисканні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температура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продовжує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рости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то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наступає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плавлення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точки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торкання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зварювання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У правильно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розрахованого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контакту температура не повинна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досягати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температури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пом’якшення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матеріалу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R="716915" indent="338455" algn="just">
              <a:lnSpc>
                <a:spcPct val="103000"/>
              </a:lnSpc>
              <a:spcAft>
                <a:spcPts val="270"/>
              </a:spcAft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LID4096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062A859-58E5-4920-958B-F395207184F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462264" y="607718"/>
            <a:ext cx="3454780" cy="886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120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C528D77-6FFE-431D-889D-A0E177CA5F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361" y="111512"/>
            <a:ext cx="11998712" cy="6612673"/>
          </a:xfrm>
        </p:spPr>
        <p:txBody>
          <a:bodyPr/>
          <a:lstStyle/>
          <a:p>
            <a:pPr marL="342900" marR="1929130" indent="-6350">
              <a:lnSpc>
                <a:spcPct val="102000"/>
              </a:lnSpc>
              <a:spcAft>
                <a:spcPts val="75"/>
              </a:spcAft>
            </a:pPr>
            <a:r>
              <a:rPr lang="ru-RU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До </a:t>
            </a:r>
            <a:r>
              <a:rPr lang="ru-RU" u="sng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матеріалу</a:t>
            </a:r>
            <a:r>
              <a:rPr lang="ru-RU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u="sng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контактів</a:t>
            </a:r>
            <a:r>
              <a:rPr lang="ru-RU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u="sng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пред’являються</a:t>
            </a:r>
            <a:r>
              <a:rPr lang="ru-RU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u="sng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наступні</a:t>
            </a:r>
            <a:r>
              <a:rPr lang="ru-RU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u="sng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вимоги</a:t>
            </a:r>
            <a:r>
              <a:rPr lang="ru-RU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marR="716915" lvl="0" indent="-342900" algn="just" fontAlgn="base">
              <a:lnSpc>
                <a:spcPct val="103000"/>
              </a:lnSpc>
              <a:spcAft>
                <a:spcPts val="25"/>
              </a:spcAft>
              <a:buClr>
                <a:srgbClr val="000000"/>
              </a:buClr>
              <a:buSzPts val="1400"/>
              <a:buFont typeface="+mj-lt"/>
              <a:buAutoNum type="arabicPeriod"/>
            </a:pPr>
            <a:r>
              <a:rPr lang="ru-RU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висока</a:t>
            </a: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електропровідність</a:t>
            </a: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теплопровідність</a:t>
            </a: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marR="716915" lvl="0" indent="-342900" algn="just" fontAlgn="base">
              <a:lnSpc>
                <a:spcPct val="103000"/>
              </a:lnSpc>
              <a:spcAft>
                <a:spcPts val="25"/>
              </a:spcAft>
              <a:buClr>
                <a:srgbClr val="000000"/>
              </a:buClr>
              <a:buSzPts val="1400"/>
              <a:buFont typeface="+mj-lt"/>
              <a:buAutoNum type="arabicPeriod"/>
            </a:pPr>
            <a:r>
              <a:rPr lang="ru-RU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стійкість</a:t>
            </a: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проти</a:t>
            </a: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корозії</a:t>
            </a: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повітрі</a:t>
            </a: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газах. </a:t>
            </a:r>
          </a:p>
          <a:p>
            <a:pPr marL="342900" marR="716915" lvl="0" indent="-342900" algn="just" fontAlgn="base">
              <a:lnSpc>
                <a:spcPct val="103000"/>
              </a:lnSpc>
              <a:spcAft>
                <a:spcPts val="25"/>
              </a:spcAft>
              <a:buClr>
                <a:srgbClr val="000000"/>
              </a:buClr>
              <a:buSzPts val="1400"/>
              <a:buFont typeface="+mj-lt"/>
              <a:buAutoNum type="arabicPeriod"/>
            </a:pPr>
            <a:r>
              <a:rPr lang="ru-RU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стійкість</a:t>
            </a: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проти</a:t>
            </a: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утворення</a:t>
            </a: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плівок</a:t>
            </a: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високим</a:t>
            </a: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питомим</a:t>
            </a: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опором. </a:t>
            </a:r>
          </a:p>
          <a:p>
            <a:pPr marL="342900" marR="716915" lvl="0" indent="-342900" algn="just" fontAlgn="base">
              <a:lnSpc>
                <a:spcPct val="103000"/>
              </a:lnSpc>
              <a:spcAft>
                <a:spcPts val="25"/>
              </a:spcAft>
              <a:buClr>
                <a:srgbClr val="000000"/>
              </a:buClr>
              <a:buSzPts val="1400"/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мала </a:t>
            </a:r>
            <a:r>
              <a:rPr lang="ru-RU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твердість</a:t>
            </a: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зменшення</a:t>
            </a: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потрібної</a:t>
            </a: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сили</a:t>
            </a: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стискання</a:t>
            </a: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marR="716915" lvl="0" indent="-342900" algn="just" fontAlgn="base">
              <a:lnSpc>
                <a:spcPct val="103000"/>
              </a:lnSpc>
              <a:spcAft>
                <a:spcPts val="25"/>
              </a:spcAft>
              <a:buClr>
                <a:srgbClr val="000000"/>
              </a:buClr>
              <a:buSzPts val="1400"/>
              <a:buFont typeface="+mj-lt"/>
              <a:buAutoNum type="arabicPeriod"/>
            </a:pPr>
            <a:r>
              <a:rPr lang="ru-RU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висока</a:t>
            </a: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твердість</a:t>
            </a: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зменшення</a:t>
            </a: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механічного</a:t>
            </a: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зносу</a:t>
            </a: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частих</a:t>
            </a: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включеннях</a:t>
            </a: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відключеннях</a:t>
            </a: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marR="716915" lvl="0" indent="-342900" algn="just" fontAlgn="base">
              <a:lnSpc>
                <a:spcPct val="103000"/>
              </a:lnSpc>
              <a:spcAft>
                <a:spcPts val="25"/>
              </a:spcAft>
              <a:buClr>
                <a:srgbClr val="000000"/>
              </a:buClr>
              <a:buSzPts val="1400"/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мала </a:t>
            </a:r>
            <a:r>
              <a:rPr lang="ru-RU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ерозія</a:t>
            </a: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marR="716915" lvl="0" indent="-342900" algn="just" fontAlgn="base">
              <a:lnSpc>
                <a:spcPct val="103000"/>
              </a:lnSpc>
              <a:spcAft>
                <a:spcPts val="25"/>
              </a:spcAft>
              <a:buClr>
                <a:srgbClr val="000000"/>
              </a:buClr>
              <a:buSzPts val="1400"/>
              <a:buFont typeface="+mj-lt"/>
              <a:buAutoNum type="arabicPeriod"/>
            </a:pPr>
            <a:r>
              <a:rPr lang="ru-RU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висока</a:t>
            </a: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дугостійкість</a:t>
            </a: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(температура </a:t>
            </a:r>
            <a:r>
              <a:rPr lang="ru-RU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плавлення</a:t>
            </a: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marL="342900" marR="716915" lvl="0" indent="-342900" algn="just" fontAlgn="base">
              <a:lnSpc>
                <a:spcPct val="103000"/>
              </a:lnSpc>
              <a:spcAft>
                <a:spcPts val="25"/>
              </a:spcAft>
              <a:buClr>
                <a:srgbClr val="000000"/>
              </a:buClr>
              <a:buSzPts val="1400"/>
              <a:buFont typeface="+mj-lt"/>
              <a:buAutoNum type="arabicPeriod"/>
            </a:pPr>
            <a:r>
              <a:rPr lang="ru-RU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високі</a:t>
            </a: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струму та </a:t>
            </a:r>
            <a:r>
              <a:rPr lang="ru-RU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напруги</a:t>
            </a: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потрібних</a:t>
            </a: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дугоутворення</a:t>
            </a: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marR="716915" lvl="0" indent="-342900" algn="just" fontAlgn="base">
              <a:lnSpc>
                <a:spcPct val="103000"/>
              </a:lnSpc>
              <a:spcAft>
                <a:spcPts val="25"/>
              </a:spcAft>
              <a:buClr>
                <a:srgbClr val="000000"/>
              </a:buClr>
              <a:buSzPts val="1400"/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простота </a:t>
            </a:r>
            <a:r>
              <a:rPr lang="ru-RU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обробки</a:t>
            </a: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низька</a:t>
            </a: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2771941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E4C8CE-F8A8-44CD-B454-088432E29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1242"/>
            <a:ext cx="10515600" cy="805753"/>
          </a:xfrm>
        </p:spPr>
        <p:txBody>
          <a:bodyPr>
            <a:normAutofit fontScale="90000"/>
          </a:bodyPr>
          <a:lstStyle/>
          <a:p>
            <a:pPr marL="293370" marR="574040" indent="-6350">
              <a:lnSpc>
                <a:spcPct val="103000"/>
              </a:lnSpc>
              <a:spcAft>
                <a:spcPts val="70"/>
              </a:spcAft>
            </a:pPr>
            <a:r>
              <a:rPr lang="ru-RU" sz="31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3.2. ВЛАСТИВОСТІ МАТЕРІАЛІВ КОНТАКТІВ.  МЕТАЛОКЕРАМІЧНІ КОНТАКТИ. </a:t>
            </a:r>
            <a:b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LID4096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174B195-21AC-4116-B5DC-DDD99B14B2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420" y="1126272"/>
            <a:ext cx="11887200" cy="5620215"/>
          </a:xfrm>
        </p:spPr>
        <p:txBody>
          <a:bodyPr>
            <a:normAutofit fontScale="92500" lnSpcReduction="20000"/>
          </a:bodyPr>
          <a:lstStyle/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u="sng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Мідь</a:t>
            </a:r>
            <a:r>
              <a:rPr lang="ru-RU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Використовується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як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матеріал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для плоских та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круглих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шин,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апаратів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високої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напруги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контакторів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автоматів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тощо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6075" marR="716915" indent="338455" algn="just">
              <a:lnSpc>
                <a:spcPct val="103000"/>
              </a:lnSpc>
              <a:spcAft>
                <a:spcPts val="175"/>
              </a:spcAft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Переваги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 </a:t>
            </a:r>
          </a:p>
          <a:p>
            <a:pPr marL="574675"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>
                <a:solidFill>
                  <a:srgbClr val="000000"/>
                </a:solidFill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·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висока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та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теплопровідність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</a:p>
          <a:p>
            <a:pPr marL="803275" marR="716915" algn="just">
              <a:lnSpc>
                <a:spcPct val="103000"/>
              </a:lnSpc>
              <a:spcAft>
                <a:spcPts val="195"/>
              </a:spcAft>
            </a:pPr>
            <a:r>
              <a:rPr lang="ru-RU" dirty="0">
                <a:solidFill>
                  <a:srgbClr val="000000"/>
                </a:solidFill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·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достатня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твердість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яка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дозволяє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частих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включеннях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відключеннях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</a:p>
          <a:p>
            <a:pPr marL="574675" marR="265874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>
                <a:solidFill>
                  <a:srgbClr val="000000"/>
                </a:solidFill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·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досить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високі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значення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струму та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напруги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>
                <a:solidFill>
                  <a:srgbClr val="000000"/>
                </a:solidFill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·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простота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346075" marR="716915" indent="338455" algn="just">
              <a:lnSpc>
                <a:spcPct val="103000"/>
              </a:lnSpc>
              <a:spcAft>
                <a:spcPts val="175"/>
              </a:spcAft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Недоліки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 </a:t>
            </a:r>
          </a:p>
          <a:p>
            <a:pPr marL="574675"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>
                <a:solidFill>
                  <a:srgbClr val="000000"/>
                </a:solidFill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·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низька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температура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плавлення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</a:p>
          <a:p>
            <a:pPr marL="803275" marR="716915" algn="just">
              <a:lnSpc>
                <a:spcPct val="103000"/>
              </a:lnSpc>
              <a:spcAft>
                <a:spcPts val="190"/>
              </a:spcAft>
            </a:pPr>
            <a:r>
              <a:rPr lang="ru-RU" dirty="0">
                <a:solidFill>
                  <a:srgbClr val="000000"/>
                </a:solidFill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·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роботі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повітрі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покривається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шаром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окису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високий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опір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</a:p>
          <a:p>
            <a:pPr marL="574675"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>
                <a:solidFill>
                  <a:srgbClr val="000000"/>
                </a:solidFill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·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потребує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дуже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великих сил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натискання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1758606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61892B4-236F-4F0F-AAE2-959FD7C04D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966" y="100360"/>
            <a:ext cx="11887200" cy="6668429"/>
          </a:xfrm>
        </p:spPr>
        <p:txBody>
          <a:bodyPr/>
          <a:lstStyle/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захисту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міді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окислення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поверхні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контактів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покривають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електролітичним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шаром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срібла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20-30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мк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На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головних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контактах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іноді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ставляться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срібні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пластинки (в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апаратах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відносно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рідко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включаються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Внаслідок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низької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дугостійкості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небажано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використовувати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апаратах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відключають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потужну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дугу, та в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апаратах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характеризується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великим числом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включень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за годину.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200" u="sng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Срібло</a:t>
            </a:r>
            <a:r>
              <a:rPr lang="ru-RU" sz="32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Використовується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реле та контакторах при струмах до 20 А. При великих струмах до 10 кА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срібло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використовується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як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матеріал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головних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контактів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працюючих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без дуги. </a:t>
            </a:r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15206571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1879</Words>
  <Application>Microsoft Office PowerPoint</Application>
  <PresentationFormat>Широкоэкранный</PresentationFormat>
  <Paragraphs>104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Segoe UI Symbol</vt:lpstr>
      <vt:lpstr>Times New Roman</vt:lpstr>
      <vt:lpstr>Тема Office</vt:lpstr>
      <vt:lpstr>Електричні апарати</vt:lpstr>
      <vt:lpstr>КОНТАКТИ В ЕЛЕКТРИЧНИХ ЛАНЦЮГАХ   3.1. ПРОЦЕС ПЕРЕХОДУ СТРУМУ З ОДНОГО КОНТАКТУ В ДРУГИЙ.   ПЕРЕХІДНИЙ ОПІР КОНТАКТІВ. ВИМОГИ ДО КОНТАКТІВ.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3.2. ВЛАСТИВОСТІ МАТЕРІАЛІВ КОНТАКТІВ.  МЕТАЛОКЕРАМІЧНІ КОНТАКТИ.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Електричні апарати</dc:title>
  <dc:creator>Олег Гайдамак</dc:creator>
  <cp:lastModifiedBy>Олег Гайдамак</cp:lastModifiedBy>
  <cp:revision>6</cp:revision>
  <dcterms:created xsi:type="dcterms:W3CDTF">2022-12-12T15:51:35Z</dcterms:created>
  <dcterms:modified xsi:type="dcterms:W3CDTF">2022-12-12T16:42:31Z</dcterms:modified>
</cp:coreProperties>
</file>