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3" r:id="rId3"/>
    <p:sldId id="256" r:id="rId4"/>
    <p:sldId id="257" r:id="rId5"/>
    <p:sldId id="258" r:id="rId6"/>
    <p:sldId id="259" r:id="rId7"/>
    <p:sldId id="260" r:id="rId8"/>
    <p:sldId id="261" r:id="rId9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0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156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877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526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93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301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46321" y="10059246"/>
            <a:ext cx="22860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935857" y="10147333"/>
            <a:ext cx="22860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686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0DD2242-E04F-43F0-BCE3-B481D89EF5E2}"/>
              </a:ext>
            </a:extLst>
          </p:cNvPr>
          <p:cNvSpPr/>
          <p:nvPr/>
        </p:nvSpPr>
        <p:spPr>
          <a:xfrm>
            <a:off x="806450" y="2399225"/>
            <a:ext cx="6248399" cy="5884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ПРАКТИЧНА</a:t>
            </a:r>
            <a:r>
              <a:rPr kumimoji="0" lang="ru-RU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РОБОТА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№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733425" marR="726440" lvl="0" algn="ctr">
              <a:lnSpc>
                <a:spcPct val="110000"/>
              </a:lnSpc>
              <a:spcBef>
                <a:spcPts val="15"/>
              </a:spcBef>
            </a:pP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Обчислення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власних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і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взаємних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провідностей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вузлів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електричної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мережі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. 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Складання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рівнянь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усталеного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режиму у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формі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балансу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струмів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і балансу 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потужностей</a:t>
            </a:r>
            <a:endParaRPr lang="ru-RU" sz="3200" b="1" spc="-5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DD8949F-5EBE-4CE1-958A-5848B87ABF5F}"/>
              </a:ext>
            </a:extLst>
          </p:cNvPr>
          <p:cNvSpPr txBox="1"/>
          <p:nvPr/>
        </p:nvSpPr>
        <p:spPr>
          <a:xfrm>
            <a:off x="2254250" y="9232900"/>
            <a:ext cx="4971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Розробив: асистент Колісник М.А.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F5C1040-CDF9-4889-8920-FF0C75B27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32" y="304454"/>
            <a:ext cx="2024433" cy="2021347"/>
          </a:xfrm>
          <a:prstGeom prst="rect">
            <a:avLst/>
          </a:prstGeom>
          <a:effectLst>
            <a:glow rad="215900">
              <a:schemeClr val="accent1">
                <a:alpha val="40000"/>
              </a:schemeClr>
            </a:glo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2A62B0C-9345-4311-827A-628CBD553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81" y="241300"/>
            <a:ext cx="2098569" cy="2094771"/>
          </a:xfrm>
          <a:prstGeom prst="rect">
            <a:avLst/>
          </a:prstGeom>
          <a:effectLst>
            <a:glow rad="215900">
              <a:schemeClr val="accent1">
                <a:alpha val="40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CCA1F946-4887-493B-8D8A-B43E91FA1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4" y="263569"/>
            <a:ext cx="2025012" cy="2025012"/>
          </a:xfrm>
          <a:prstGeom prst="rect">
            <a:avLst/>
          </a:prstGeom>
          <a:effectLst>
            <a:glow rad="215900">
              <a:schemeClr val="accent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929023" y="8572641"/>
          <a:ext cx="4086225" cy="4179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0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982">
                <a:tc>
                  <a:txBody>
                    <a:bodyPr/>
                    <a:lstStyle/>
                    <a:p>
                      <a:pPr marL="662940">
                        <a:lnSpc>
                          <a:spcPts val="415"/>
                        </a:lnSpc>
                      </a:pPr>
                      <a:r>
                        <a:rPr sz="700" i="1" dirty="0">
                          <a:latin typeface="Times New Roman"/>
                          <a:cs typeface="Times New Roman"/>
                        </a:rPr>
                        <a:t>n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ts val="1900"/>
                        </a:lnSpc>
                      </a:pPr>
                      <a:r>
                        <a:rPr sz="1250" i="1" spc="5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50" i="1" baseline="-27777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i="1" spc="-89" baseline="-27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15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250" i="1" spc="-2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50" i="1" spc="-7" baseline="-27777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i="1" baseline="-27777" dirty="0"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sz="1050" i="1" spc="-15" baseline="-27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50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spc="30" baseline="-8771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125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50" i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i="1" baseline="-27777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1050" i="1" spc="-75" baseline="-27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2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250" i="1" spc="-2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50" i="1" spc="-7" baseline="-27777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i="1" baseline="-27777" dirty="0">
                          <a:latin typeface="Times New Roman"/>
                          <a:cs typeface="Times New Roman"/>
                        </a:rPr>
                        <a:t>j </a:t>
                      </a:r>
                      <a:r>
                        <a:rPr sz="1050" i="1" spc="120" baseline="-27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2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i="1" spc="4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i="1" baseline="-27777" dirty="0">
                          <a:latin typeface="Times New Roman"/>
                          <a:cs typeface="Times New Roman"/>
                        </a:rPr>
                        <a:t>i</a:t>
                      </a:r>
                      <a:endParaRPr sz="1050" baseline="-27777">
                        <a:latin typeface="Times New Roman"/>
                        <a:cs typeface="Times New Roman"/>
                      </a:endParaRPr>
                    </a:p>
                    <a:p>
                      <a:pPr marL="636270">
                        <a:lnSpc>
                          <a:spcPts val="760"/>
                        </a:lnSpc>
                        <a:spcBef>
                          <a:spcPts val="114"/>
                        </a:spcBef>
                      </a:pPr>
                      <a:r>
                        <a:rPr sz="700" i="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700" i="1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45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1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(2.1)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4417" y="8590860"/>
            <a:ext cx="1217972" cy="27657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4483" y="513079"/>
            <a:ext cx="6452870" cy="8923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018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imes New Roman"/>
                <a:cs typeface="Times New Roman"/>
              </a:rPr>
              <a:t>Практичне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заняття</a:t>
            </a:r>
            <a:r>
              <a:rPr sz="1600" b="1" spc="36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№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2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50" dirty="0">
              <a:latin typeface="Times New Roman"/>
              <a:cs typeface="Times New Roman"/>
            </a:endParaRPr>
          </a:p>
          <a:p>
            <a:pPr marL="213360" marR="387350" indent="-635" algn="ctr">
              <a:lnSpc>
                <a:spcPct val="95900"/>
              </a:lnSpc>
            </a:pPr>
            <a:r>
              <a:rPr sz="1400" b="1" i="1" spc="-5" dirty="0">
                <a:latin typeface="Times New Roman"/>
                <a:cs typeface="Times New Roman"/>
              </a:rPr>
              <a:t>Обчислення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власних</a:t>
            </a:r>
            <a:r>
              <a:rPr sz="1400" b="1" i="1" spc="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і</a:t>
            </a:r>
            <a:r>
              <a:rPr sz="1400" b="1" i="1" spc="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взаємних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провідностей</a:t>
            </a:r>
            <a:r>
              <a:rPr sz="1400" b="1" i="1" spc="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вузлів</a:t>
            </a:r>
            <a:r>
              <a:rPr sz="1400" b="1" i="1" spc="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електричної</a:t>
            </a:r>
            <a:r>
              <a:rPr sz="1400" b="1" i="1" spc="1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мережі. </a:t>
            </a:r>
            <a:r>
              <a:rPr sz="1400" b="1" i="1" spc="-5" dirty="0">
                <a:latin typeface="Times New Roman"/>
                <a:cs typeface="Times New Roman"/>
              </a:rPr>
              <a:t> Складання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рівнянь</a:t>
            </a:r>
            <a:r>
              <a:rPr sz="1400" b="1" i="1" spc="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усталеного</a:t>
            </a:r>
            <a:r>
              <a:rPr sz="1400" b="1" i="1" spc="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режиму</a:t>
            </a:r>
            <a:r>
              <a:rPr sz="1400" b="1" i="1" spc="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у</a:t>
            </a:r>
            <a:r>
              <a:rPr sz="1400" b="1" i="1" spc="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формі</a:t>
            </a:r>
            <a:r>
              <a:rPr sz="1400" b="1" i="1" spc="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балансу</a:t>
            </a:r>
            <a:r>
              <a:rPr sz="1400" b="1" i="1" spc="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струмів</a:t>
            </a:r>
            <a:r>
              <a:rPr sz="1400" b="1" i="1" spc="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і</a:t>
            </a:r>
            <a:r>
              <a:rPr sz="1400" b="1" i="1" spc="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балансу </a:t>
            </a:r>
            <a:r>
              <a:rPr sz="1400" b="1" i="1" spc="-33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потужностей</a:t>
            </a:r>
            <a:endParaRPr sz="1400" dirty="0">
              <a:latin typeface="Times New Roman"/>
              <a:cs typeface="Times New Roman"/>
            </a:endParaRPr>
          </a:p>
          <a:p>
            <a:pPr marL="76200" marR="248285">
              <a:lnSpc>
                <a:spcPts val="1610"/>
              </a:lnSpc>
              <a:spcBef>
                <a:spcPts val="1225"/>
              </a:spcBef>
            </a:pPr>
            <a:r>
              <a:rPr sz="1400" i="1" spc="-5" dirty="0">
                <a:latin typeface="Times New Roman"/>
                <a:cs typeface="Times New Roman"/>
              </a:rPr>
              <a:t>Мета</a:t>
            </a:r>
            <a:r>
              <a:rPr sz="1400" i="1" spc="6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заняття:</a:t>
            </a:r>
            <a:r>
              <a:rPr sz="1400" i="1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набуття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практичного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досвіду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розробки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елементів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математичної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моделі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 роботи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мережі.</a:t>
            </a:r>
            <a:endParaRPr sz="1400" dirty="0">
              <a:latin typeface="Times New Roman"/>
              <a:cs typeface="Times New Roman"/>
            </a:endParaRPr>
          </a:p>
          <a:p>
            <a:pPr marL="1059180">
              <a:lnSpc>
                <a:spcPct val="100000"/>
              </a:lnSpc>
              <a:spcBef>
                <a:spcPts val="1105"/>
              </a:spcBef>
            </a:pPr>
            <a:r>
              <a:rPr sz="1400" i="1" spc="-5" dirty="0">
                <a:latin typeface="Times New Roman"/>
                <a:cs typeface="Times New Roman"/>
              </a:rPr>
              <a:t>2.1. Порядок виконання завдань практичного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заняття</a:t>
            </a:r>
            <a:endParaRPr sz="1400" dirty="0">
              <a:latin typeface="Times New Roman"/>
              <a:cs typeface="Times New Roman"/>
            </a:endParaRPr>
          </a:p>
          <a:p>
            <a:pPr marL="346710" indent="-229870">
              <a:lnSpc>
                <a:spcPts val="1645"/>
              </a:lnSpc>
              <a:spcBef>
                <a:spcPts val="1320"/>
              </a:spcBef>
              <a:buAutoNum type="arabicPeriod"/>
              <a:tabLst>
                <a:tab pos="347345" algn="l"/>
              </a:tabLst>
            </a:pPr>
            <a:r>
              <a:rPr sz="1400" spc="-5" dirty="0">
                <a:latin typeface="Times New Roman"/>
                <a:cs typeface="Times New Roman"/>
              </a:rPr>
              <a:t>Ознайомитись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теоретичним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матеріалом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темі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заняття;</a:t>
            </a:r>
            <a:endParaRPr sz="1400" dirty="0">
              <a:latin typeface="Times New Roman"/>
              <a:cs typeface="Times New Roman"/>
            </a:endParaRPr>
          </a:p>
          <a:p>
            <a:pPr marL="346710" marR="69215" indent="-229235">
              <a:lnSpc>
                <a:spcPts val="1610"/>
              </a:lnSpc>
              <a:spcBef>
                <a:spcPts val="75"/>
              </a:spcBef>
              <a:buAutoNum type="arabicPeriod"/>
              <a:tabLst>
                <a:tab pos="347345" algn="l"/>
              </a:tabLst>
            </a:pPr>
            <a:r>
              <a:rPr sz="1400" spc="-5" dirty="0">
                <a:latin typeface="Times New Roman"/>
                <a:cs typeface="Times New Roman"/>
              </a:rPr>
              <a:t>Обчислити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взаємні</a:t>
            </a:r>
            <a:r>
              <a:rPr sz="1400" i="1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провідності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вузлів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Y</a:t>
            </a:r>
            <a:r>
              <a:rPr sz="1350" spc="-7" baseline="-6172" dirty="0">
                <a:latin typeface="Times New Roman"/>
                <a:cs typeface="Times New Roman"/>
              </a:rPr>
              <a:t>ij</a:t>
            </a:r>
            <a:r>
              <a:rPr sz="1350" spc="75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(i,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1,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2,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3,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4)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заданій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електричній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мережі;</a:t>
            </a:r>
            <a:endParaRPr sz="1400" dirty="0">
              <a:latin typeface="Times New Roman"/>
              <a:cs typeface="Times New Roman"/>
            </a:endParaRPr>
          </a:p>
          <a:p>
            <a:pPr marL="346710" marR="68580" indent="-229235">
              <a:lnSpc>
                <a:spcPts val="1610"/>
              </a:lnSpc>
              <a:buAutoNum type="arabicPeriod"/>
              <a:tabLst>
                <a:tab pos="347345" algn="l"/>
              </a:tabLst>
            </a:pPr>
            <a:r>
              <a:rPr sz="1400" spc="-5" dirty="0">
                <a:latin typeface="Times New Roman"/>
                <a:cs typeface="Times New Roman"/>
              </a:rPr>
              <a:t>Обчислити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власні</a:t>
            </a:r>
            <a:r>
              <a:rPr sz="1400" i="1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провідності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вузлів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</a:t>
            </a:r>
            <a:r>
              <a:rPr sz="1350" baseline="-6172" dirty="0">
                <a:latin typeface="Times New Roman"/>
                <a:cs typeface="Times New Roman"/>
              </a:rPr>
              <a:t>ii</a:t>
            </a:r>
            <a:r>
              <a:rPr sz="1350" spc="89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(i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1,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2,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3,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4)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заданої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електричної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мережі;</a:t>
            </a:r>
            <a:endParaRPr sz="1400" dirty="0">
              <a:latin typeface="Times New Roman"/>
              <a:cs typeface="Times New Roman"/>
            </a:endParaRPr>
          </a:p>
          <a:p>
            <a:pPr marL="346710" marR="71755" indent="-229235">
              <a:lnSpc>
                <a:spcPts val="1610"/>
              </a:lnSpc>
              <a:spcBef>
                <a:spcPts val="5"/>
              </a:spcBef>
              <a:buAutoNum type="arabicPeriod"/>
              <a:tabLst>
                <a:tab pos="347345" algn="l"/>
              </a:tabLst>
            </a:pPr>
            <a:r>
              <a:rPr sz="1400" spc="-5" dirty="0">
                <a:latin typeface="Times New Roman"/>
                <a:cs typeface="Times New Roman"/>
              </a:rPr>
              <a:t>Скласти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комплексні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формі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струмів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вузлів 1, 2, 3, 4 заданої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мережі;</a:t>
            </a:r>
            <a:endParaRPr sz="1400" dirty="0">
              <a:latin typeface="Times New Roman"/>
              <a:cs typeface="Times New Roman"/>
            </a:endParaRPr>
          </a:p>
          <a:p>
            <a:pPr marL="346710" indent="-229870">
              <a:lnSpc>
                <a:spcPts val="1530"/>
              </a:lnSpc>
              <a:buAutoNum type="arabicPeriod"/>
              <a:tabLst>
                <a:tab pos="347345" algn="l"/>
              </a:tabLst>
            </a:pPr>
            <a:r>
              <a:rPr sz="1400" spc="-5" dirty="0">
                <a:latin typeface="Times New Roman"/>
                <a:cs typeface="Times New Roman"/>
              </a:rPr>
              <a:t>Скласти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комплексні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 режиму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формі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потужностей</a:t>
            </a:r>
            <a:endParaRPr sz="1400" dirty="0">
              <a:latin typeface="Times New Roman"/>
              <a:cs typeface="Times New Roman"/>
            </a:endParaRPr>
          </a:p>
          <a:p>
            <a:pPr marL="346710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заданої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мережі;</a:t>
            </a:r>
            <a:endParaRPr sz="1400" dirty="0">
              <a:latin typeface="Times New Roman"/>
              <a:cs typeface="Times New Roman"/>
            </a:endParaRPr>
          </a:p>
          <a:p>
            <a:pPr marL="346710" indent="-229870">
              <a:lnSpc>
                <a:spcPts val="1610"/>
              </a:lnSpc>
              <a:buAutoNum type="arabicPeriod" startAt="6"/>
              <a:tabLst>
                <a:tab pos="347345" algn="l"/>
              </a:tabLst>
            </a:pPr>
            <a:r>
              <a:rPr sz="1400" spc="-5" dirty="0">
                <a:latin typeface="Times New Roman"/>
                <a:cs typeface="Times New Roman"/>
              </a:rPr>
              <a:t>Скласти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активних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реактивних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потужностей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прямокутних</a:t>
            </a:r>
            <a:endParaRPr sz="1400" dirty="0">
              <a:latin typeface="Times New Roman"/>
              <a:cs typeface="Times New Roman"/>
            </a:endParaRPr>
          </a:p>
          <a:p>
            <a:pPr marL="346710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координатах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заданої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мережі;</a:t>
            </a:r>
            <a:endParaRPr sz="1400" dirty="0">
              <a:latin typeface="Times New Roman"/>
              <a:cs typeface="Times New Roman"/>
            </a:endParaRPr>
          </a:p>
          <a:p>
            <a:pPr marL="346710" indent="-229870">
              <a:lnSpc>
                <a:spcPts val="1610"/>
              </a:lnSpc>
              <a:buAutoNum type="arabicPeriod" startAt="7"/>
              <a:tabLst>
                <a:tab pos="347345" algn="l"/>
              </a:tabLst>
            </a:pPr>
            <a:r>
              <a:rPr sz="1400" spc="-5" dirty="0">
                <a:latin typeface="Times New Roman"/>
                <a:cs typeface="Times New Roman"/>
              </a:rPr>
              <a:t>Скласти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активних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та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реактивних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потужностей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полярних</a:t>
            </a:r>
            <a:endParaRPr sz="1400" dirty="0">
              <a:latin typeface="Times New Roman"/>
              <a:cs typeface="Times New Roman"/>
            </a:endParaRPr>
          </a:p>
          <a:p>
            <a:pPr marL="346710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координатах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заданої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мережі;</a:t>
            </a:r>
            <a:endParaRPr sz="1400" dirty="0">
              <a:latin typeface="Times New Roman"/>
              <a:cs typeface="Times New Roman"/>
            </a:endParaRPr>
          </a:p>
          <a:p>
            <a:pPr marL="346710" indent="-229870">
              <a:lnSpc>
                <a:spcPts val="1645"/>
              </a:lnSpc>
              <a:buAutoNum type="arabicPeriod" startAt="8"/>
              <a:tabLst>
                <a:tab pos="347345" algn="l"/>
              </a:tabLst>
            </a:pPr>
            <a:r>
              <a:rPr sz="1400" spc="-5" dirty="0">
                <a:latin typeface="Times New Roman"/>
                <a:cs typeface="Times New Roman"/>
              </a:rPr>
              <a:t>Підготувати відповіді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контрольні питання.</a:t>
            </a:r>
            <a:endParaRPr sz="1400" dirty="0">
              <a:latin typeface="Times New Roman"/>
              <a:cs typeface="Times New Roman"/>
            </a:endParaRPr>
          </a:p>
          <a:p>
            <a:pPr marL="76200" marR="71755" indent="450215" algn="just">
              <a:lnSpc>
                <a:spcPts val="1610"/>
              </a:lnSpc>
              <a:spcBef>
                <a:spcPts val="1240"/>
              </a:spcBef>
            </a:pPr>
            <a:r>
              <a:rPr sz="1400" spc="-5" dirty="0">
                <a:latin typeface="Times New Roman"/>
                <a:cs typeface="Times New Roman"/>
              </a:rPr>
              <a:t>Всі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записуються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остаточному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вигляді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підстановкою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них </a:t>
            </a:r>
            <a:r>
              <a:rPr sz="1400" spc="-5" dirty="0">
                <a:latin typeface="Times New Roman"/>
                <a:cs typeface="Times New Roman"/>
              </a:rPr>
              <a:t> обчислених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провідностей</a:t>
            </a:r>
            <a:r>
              <a:rPr sz="1400" spc="-5" dirty="0">
                <a:latin typeface="Times New Roman"/>
                <a:cs typeface="Times New Roman"/>
              </a:rPr>
              <a:t> 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заданих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вузлових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потужностей.</a:t>
            </a:r>
            <a:endParaRPr sz="1400" dirty="0">
              <a:latin typeface="Times New Roman"/>
              <a:cs typeface="Times New Roman"/>
            </a:endParaRPr>
          </a:p>
          <a:p>
            <a:pPr marL="1830070">
              <a:lnSpc>
                <a:spcPct val="100000"/>
              </a:lnSpc>
              <a:spcBef>
                <a:spcPts val="1100"/>
              </a:spcBef>
            </a:pPr>
            <a:r>
              <a:rPr sz="1400" i="1" spc="-5" dirty="0">
                <a:latin typeface="Times New Roman"/>
                <a:cs typeface="Times New Roman"/>
              </a:rPr>
              <a:t>2.2.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Стислі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теоретичні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відомості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76200" marR="67945" indent="450215" algn="just">
              <a:lnSpc>
                <a:spcPct val="95800"/>
              </a:lnSpc>
            </a:pPr>
            <a:r>
              <a:rPr sz="1400" spc="-5" dirty="0">
                <a:latin typeface="Times New Roman"/>
                <a:cs typeface="Times New Roman"/>
              </a:rPr>
              <a:t>Формування математичної моделі </a:t>
            </a:r>
            <a:r>
              <a:rPr sz="1400" dirty="0">
                <a:latin typeface="Times New Roman"/>
                <a:cs typeface="Times New Roman"/>
              </a:rPr>
              <a:t>усталеного </a:t>
            </a:r>
            <a:r>
              <a:rPr sz="1400" spc="-5" dirty="0">
                <a:latin typeface="Times New Roman"/>
                <a:cs typeface="Times New Roman"/>
              </a:rPr>
              <a:t>режиму роботи електричної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передбачає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складання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алгебраїчних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рівнянь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усталеного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режиму.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Вони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визначають аналітичну залежність між відомими і невідомими </a:t>
            </a:r>
            <a:r>
              <a:rPr sz="1400" dirty="0">
                <a:latin typeface="Times New Roman"/>
                <a:cs typeface="Times New Roman"/>
              </a:rPr>
              <a:t>параметрами </a:t>
            </a:r>
            <a:r>
              <a:rPr sz="1400" spc="-5" dirty="0">
                <a:latin typeface="Times New Roman"/>
                <a:cs typeface="Times New Roman"/>
              </a:rPr>
              <a:t>схеми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 режиму. Рівняння описують баланс струму або потужності у вузлах </a:t>
            </a:r>
            <a:r>
              <a:rPr sz="1400" dirty="0">
                <a:latin typeface="Times New Roman"/>
                <a:cs typeface="Times New Roman"/>
              </a:rPr>
              <a:t>мережі.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Залежно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способу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подання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вузлових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навантажень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споживачів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джерел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електроенергії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вигляді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можуть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бути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лінійними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або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нелінійними.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Якщо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навантаження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задане </a:t>
            </a:r>
            <a:r>
              <a:rPr sz="1400" spc="-3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постійним струмом (</a:t>
            </a:r>
            <a:r>
              <a:rPr sz="1400" i="1" spc="-5" dirty="0">
                <a:latin typeface="Times New Roman"/>
                <a:cs typeface="Times New Roman"/>
              </a:rPr>
              <a:t>І</a:t>
            </a:r>
            <a:r>
              <a:rPr sz="1350" i="1" spc="-7" baseline="-6172" dirty="0">
                <a:latin typeface="Times New Roman"/>
                <a:cs typeface="Times New Roman"/>
              </a:rPr>
              <a:t>і</a:t>
            </a:r>
            <a:r>
              <a:rPr sz="1400" i="1" spc="-5" dirty="0">
                <a:latin typeface="Times New Roman"/>
                <a:cs typeface="Times New Roman"/>
              </a:rPr>
              <a:t>=const</a:t>
            </a:r>
            <a:r>
              <a:rPr sz="1400" spc="-5" dirty="0">
                <a:latin typeface="Times New Roman"/>
                <a:cs typeface="Times New Roman"/>
              </a:rPr>
              <a:t>), режим вузла описується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лінійним рівнянням балансу </a:t>
            </a:r>
            <a:r>
              <a:rPr sz="1400" i="1" spc="-33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струмів </a:t>
            </a:r>
            <a:r>
              <a:rPr sz="1400" spc="-5" dirty="0">
                <a:latin typeface="Times New Roman"/>
                <a:cs typeface="Times New Roman"/>
              </a:rPr>
              <a:t>[6] :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76200" marR="69850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Якщо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навантаження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задане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постійною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потужністю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i="1" dirty="0">
                <a:latin typeface="Times New Roman"/>
                <a:cs typeface="Times New Roman"/>
              </a:rPr>
              <a:t>S</a:t>
            </a:r>
            <a:r>
              <a:rPr sz="1350" i="1" baseline="-6172" dirty="0">
                <a:latin typeface="Times New Roman"/>
                <a:cs typeface="Times New Roman"/>
              </a:rPr>
              <a:t>і</a:t>
            </a:r>
            <a:r>
              <a:rPr sz="1400" i="1" dirty="0">
                <a:latin typeface="Times New Roman"/>
                <a:cs typeface="Times New Roman"/>
              </a:rPr>
              <a:t>=const</a:t>
            </a:r>
            <a:r>
              <a:rPr sz="1400" dirty="0">
                <a:latin typeface="Times New Roman"/>
                <a:cs typeface="Times New Roman"/>
              </a:rPr>
              <a:t>),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 описується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нелінійним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рівнянням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балансу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струмів</a:t>
            </a:r>
            <a:r>
              <a:rPr sz="1400" spc="-5" dirty="0">
                <a:latin typeface="Times New Roman"/>
                <a:cs typeface="Times New Roman"/>
              </a:rPr>
              <a:t>:</a:t>
            </a:r>
            <a:endParaRPr sz="1400" dirty="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880817" y="9433454"/>
          <a:ext cx="4134485" cy="5561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3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118">
                <a:tc>
                  <a:txBody>
                    <a:bodyPr/>
                    <a:lstStyle/>
                    <a:p>
                      <a:pPr marL="139700" algn="ctr">
                        <a:lnSpc>
                          <a:spcPts val="710"/>
                        </a:lnSpc>
                        <a:spcBef>
                          <a:spcPts val="35"/>
                        </a:spcBef>
                      </a:pPr>
                      <a:r>
                        <a:rPr sz="650" dirty="0">
                          <a:latin typeface="Symbol"/>
                          <a:cs typeface="Symbol"/>
                        </a:rPr>
                        <a:t></a:t>
                      </a:r>
                      <a:endParaRPr sz="650">
                        <a:latin typeface="Symbol"/>
                        <a:cs typeface="Symbol"/>
                      </a:endParaRPr>
                    </a:p>
                    <a:p>
                      <a:pPr marL="665480">
                        <a:lnSpc>
                          <a:spcPts val="655"/>
                        </a:lnSpc>
                        <a:tabLst>
                          <a:tab pos="1318260" algn="l"/>
                        </a:tabLst>
                      </a:pPr>
                      <a:r>
                        <a:rPr sz="975" i="1" spc="37" baseline="42735" dirty="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sz="1725" i="1" spc="120" baseline="241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650" i="1" spc="80" dirty="0">
                          <a:latin typeface="Times New Roman"/>
                          <a:cs typeface="Times New Roman"/>
                        </a:rPr>
                        <a:t>i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ts val="1250"/>
                        </a:lnSpc>
                      </a:pPr>
                      <a:r>
                        <a:rPr sz="1150" i="1" spc="5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975" i="1" baseline="-2564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75" i="1" spc="-75" baseline="-2564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150" i="1" spc="-2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975" i="1" spc="-7" baseline="-2564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75" i="1" baseline="-25641" dirty="0"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sz="975" i="1" spc="30" baseline="-2564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15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25" spc="52" baseline="-7936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115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50" i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75" i="1" baseline="-2564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975" i="1" spc="-52" baseline="-2564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150" i="1" spc="-2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975" i="1" spc="-7" baseline="-2564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75" i="1" baseline="-25641" dirty="0">
                          <a:latin typeface="Times New Roman"/>
                          <a:cs typeface="Times New Roman"/>
                        </a:rPr>
                        <a:t>j  </a:t>
                      </a:r>
                      <a:r>
                        <a:rPr sz="975" i="1" spc="-82" baseline="-2564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15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75" baseline="-29914" dirty="0">
                          <a:latin typeface="Symbol"/>
                          <a:cs typeface="Symbol"/>
                        </a:rPr>
                        <a:t></a:t>
                      </a:r>
                      <a:endParaRPr sz="975" baseline="-29914">
                        <a:latin typeface="Symbol"/>
                        <a:cs typeface="Symbol"/>
                      </a:endParaRPr>
                    </a:p>
                    <a:p>
                      <a:pPr marL="639445">
                        <a:lnSpc>
                          <a:spcPts val="1185"/>
                        </a:lnSpc>
                        <a:tabLst>
                          <a:tab pos="1296035" algn="l"/>
                        </a:tabLst>
                      </a:pPr>
                      <a:r>
                        <a:rPr sz="650" i="1" spc="15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650" i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50" spc="1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650" spc="10" dirty="0">
                          <a:latin typeface="Times New Roman"/>
                          <a:cs typeface="Times New Roman"/>
                        </a:rPr>
                        <a:t>1	</a:t>
                      </a:r>
                      <a:r>
                        <a:rPr sz="1725" i="1" spc="89" baseline="-14492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975" i="1" spc="89" baseline="-55555" dirty="0">
                          <a:latin typeface="Times New Roman"/>
                          <a:cs typeface="Times New Roman"/>
                        </a:rPr>
                        <a:t>i</a:t>
                      </a:r>
                      <a:endParaRPr sz="975" baseline="-55555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(2.2)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3066562" y="9538157"/>
            <a:ext cx="1314450" cy="257810"/>
            <a:chOff x="3066562" y="9538157"/>
            <a:chExt cx="1314450" cy="257810"/>
          </a:xfrm>
        </p:grpSpPr>
        <p:sp>
          <p:nvSpPr>
            <p:cNvPr id="7" name="object 7"/>
            <p:cNvSpPr/>
            <p:nvPr/>
          </p:nvSpPr>
          <p:spPr>
            <a:xfrm>
              <a:off x="4182414" y="9712551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32" y="0"/>
                  </a:lnTo>
                </a:path>
              </a:pathLst>
            </a:custGeom>
            <a:ln w="74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6562" y="9538157"/>
              <a:ext cx="1314071" cy="2572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983" y="513842"/>
            <a:ext cx="21151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або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балансу</a:t>
            </a:r>
            <a:r>
              <a:rPr sz="1400" i="1" spc="-2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потужностей</a:t>
            </a:r>
            <a:r>
              <a:rPr sz="1400" spc="-5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95377" y="770274"/>
          <a:ext cx="4220210" cy="5695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599">
                <a:tc>
                  <a:txBody>
                    <a:bodyPr/>
                    <a:lstStyle/>
                    <a:p>
                      <a:pPr marL="890905" indent="-238125">
                        <a:lnSpc>
                          <a:spcPts val="545"/>
                        </a:lnSpc>
                        <a:spcBef>
                          <a:spcPts val="95"/>
                        </a:spcBef>
                        <a:buFont typeface="Symbol"/>
                        <a:buChar char=""/>
                        <a:tabLst>
                          <a:tab pos="890905" algn="l"/>
                          <a:tab pos="891540" algn="l"/>
                          <a:tab pos="1544320" algn="l"/>
                        </a:tabLst>
                      </a:pPr>
                      <a:r>
                        <a:rPr sz="1275" i="1" spc="-104" baseline="9803" dirty="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sz="850" spc="-70" dirty="0">
                          <a:latin typeface="Symbol"/>
                          <a:cs typeface="Symbol"/>
                        </a:rPr>
                        <a:t></a:t>
                      </a:r>
                      <a:endParaRPr sz="850">
                        <a:latin typeface="Symbol"/>
                        <a:cs typeface="Symbo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59079" marR="1062990" indent="-132715">
                        <a:lnSpc>
                          <a:spcPct val="23100"/>
                        </a:lnSpc>
                        <a:tabLst>
                          <a:tab pos="414655" algn="l"/>
                          <a:tab pos="1139190" algn="l"/>
                          <a:tab pos="1296670" algn="l"/>
                        </a:tabLst>
                      </a:pPr>
                      <a:r>
                        <a:rPr sz="2250" i="1" baseline="3703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250" i="1" spc="-300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75" spc="-97" baseline="49019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250" spc="-22" baseline="3703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2250" i="1" baseline="3703" dirty="0">
                          <a:latin typeface="Times New Roman"/>
                          <a:cs typeface="Times New Roman"/>
                        </a:rPr>
                        <a:t>y </a:t>
                      </a:r>
                      <a:r>
                        <a:rPr sz="2250" i="1" spc="-60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112" baseline="3703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2250" i="1" baseline="3703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250" i="1" spc="-330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50" i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baseline="3703" dirty="0">
                          <a:latin typeface="Symbol"/>
                          <a:cs typeface="Symbol"/>
                        </a:rPr>
                        <a:t></a:t>
                      </a:r>
                      <a:r>
                        <a:rPr sz="2250" spc="-359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375" spc="22" baseline="-6172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2250" i="1" baseline="3703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250" i="1" spc="232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37" baseline="3703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2250" i="1" baseline="3703" dirty="0">
                          <a:latin typeface="Times New Roman"/>
                          <a:cs typeface="Times New Roman"/>
                        </a:rPr>
                        <a:t>y </a:t>
                      </a:r>
                      <a:r>
                        <a:rPr sz="2250" i="1" spc="75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baseline="3703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2250" spc="-150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172" baseline="3703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50" i="1" dirty="0">
                          <a:latin typeface="Times New Roman"/>
                          <a:cs typeface="Times New Roman"/>
                        </a:rPr>
                        <a:t>i   </a:t>
                      </a:r>
                      <a:r>
                        <a:rPr sz="850" i="1" spc="-40" dirty="0">
                          <a:latin typeface="Times New Roman"/>
                          <a:cs typeface="Times New Roman"/>
                        </a:rPr>
                        <a:t>i	</a:t>
                      </a:r>
                      <a:r>
                        <a:rPr sz="850" i="1" spc="-45" dirty="0">
                          <a:latin typeface="Times New Roman"/>
                          <a:cs typeface="Times New Roman"/>
                        </a:rPr>
                        <a:t>ii	</a:t>
                      </a:r>
                      <a:r>
                        <a:rPr sz="850" i="1" spc="-40" dirty="0">
                          <a:latin typeface="Times New Roman"/>
                          <a:cs typeface="Times New Roman"/>
                        </a:rPr>
                        <a:t>j	</a:t>
                      </a:r>
                      <a:r>
                        <a:rPr sz="850" i="1" spc="-45" dirty="0">
                          <a:latin typeface="Times New Roman"/>
                          <a:cs typeface="Times New Roman"/>
                        </a:rPr>
                        <a:t>ij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64869">
                        <a:lnSpc>
                          <a:spcPts val="944"/>
                        </a:lnSpc>
                        <a:spcBef>
                          <a:spcPts val="25"/>
                        </a:spcBef>
                      </a:pPr>
                      <a:r>
                        <a:rPr sz="850" i="1" spc="-6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850" spc="-6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850" spc="-60" dirty="0"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(2.3)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1154" y="792183"/>
            <a:ext cx="1484511" cy="3325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24483" y="1280413"/>
            <a:ext cx="6452870" cy="2283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6415" algn="just">
              <a:lnSpc>
                <a:spcPts val="1645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Рівняння (2.1),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(2.2), (2.3)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записані</a:t>
            </a:r>
            <a:r>
              <a:rPr sz="1400" spc="-5" dirty="0">
                <a:latin typeface="Times New Roman"/>
                <a:cs typeface="Times New Roman"/>
              </a:rPr>
              <a:t> для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одного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і</a:t>
            </a:r>
            <a:r>
              <a:rPr sz="1400" spc="-5" dirty="0">
                <a:latin typeface="Times New Roman"/>
                <a:cs typeface="Times New Roman"/>
              </a:rPr>
              <a:t>-го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 мережі.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 них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У</a:t>
            </a:r>
            <a:r>
              <a:rPr sz="1350" i="1" spc="-7" baseline="-6172" dirty="0">
                <a:latin typeface="Times New Roman"/>
                <a:cs typeface="Times New Roman"/>
              </a:rPr>
              <a:t>іі</a:t>
            </a:r>
            <a:r>
              <a:rPr sz="1400" spc="-5" dirty="0">
                <a:latin typeface="Times New Roman"/>
                <a:cs typeface="Times New Roman"/>
              </a:rPr>
              <a:t>, </a:t>
            </a:r>
            <a:r>
              <a:rPr sz="1400" i="1" spc="-5" dirty="0">
                <a:latin typeface="Times New Roman"/>
                <a:cs typeface="Times New Roman"/>
              </a:rPr>
              <a:t>У</a:t>
            </a:r>
            <a:r>
              <a:rPr sz="1350" i="1" spc="-7" baseline="-6172" dirty="0">
                <a:latin typeface="Times New Roman"/>
                <a:cs typeface="Times New Roman"/>
              </a:rPr>
              <a:t>ij</a:t>
            </a:r>
            <a:endParaRPr sz="1350" baseline="-6172">
              <a:latin typeface="Times New Roman"/>
              <a:cs typeface="Times New Roman"/>
            </a:endParaRPr>
          </a:p>
          <a:p>
            <a:pPr marL="76200" marR="68580" algn="just">
              <a:lnSpc>
                <a:spcPct val="95900"/>
              </a:lnSpc>
              <a:spcBef>
                <a:spcPts val="35"/>
              </a:spcBef>
            </a:pPr>
            <a:r>
              <a:rPr sz="1400" spc="-5" dirty="0">
                <a:latin typeface="Times New Roman"/>
                <a:cs typeface="Times New Roman"/>
              </a:rPr>
              <a:t>- </a:t>
            </a:r>
            <a:r>
              <a:rPr sz="1400" spc="-10" dirty="0">
                <a:latin typeface="Times New Roman"/>
                <a:cs typeface="Times New Roman"/>
              </a:rPr>
              <a:t>власні </a:t>
            </a:r>
            <a:r>
              <a:rPr sz="1400" spc="-5" dirty="0">
                <a:latin typeface="Times New Roman"/>
                <a:cs typeface="Times New Roman"/>
              </a:rPr>
              <a:t>і </a:t>
            </a:r>
            <a:r>
              <a:rPr sz="1400" spc="-10" dirty="0">
                <a:latin typeface="Times New Roman"/>
                <a:cs typeface="Times New Roman"/>
              </a:rPr>
              <a:t>взаємні </a:t>
            </a:r>
            <a:r>
              <a:rPr sz="1400" spc="-5" dirty="0">
                <a:latin typeface="Times New Roman"/>
                <a:cs typeface="Times New Roman"/>
              </a:rPr>
              <a:t>провідності вузла; </a:t>
            </a:r>
            <a:r>
              <a:rPr sz="1400" i="1" spc="-5" dirty="0">
                <a:latin typeface="Times New Roman"/>
                <a:cs typeface="Times New Roman"/>
              </a:rPr>
              <a:t>U</a:t>
            </a:r>
            <a:r>
              <a:rPr sz="1350" i="1" spc="-7" baseline="-6172" dirty="0">
                <a:latin typeface="Times New Roman"/>
                <a:cs typeface="Times New Roman"/>
              </a:rPr>
              <a:t>i</a:t>
            </a:r>
            <a:r>
              <a:rPr sz="1400" i="1" spc="-5" dirty="0">
                <a:latin typeface="Times New Roman"/>
                <a:cs typeface="Times New Roman"/>
              </a:rPr>
              <a:t>, U</a:t>
            </a:r>
            <a:r>
              <a:rPr sz="1350" i="1" spc="-7" baseline="-6172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– напруги </a:t>
            </a:r>
            <a:r>
              <a:rPr sz="1400" i="1" spc="-5" dirty="0">
                <a:latin typeface="Times New Roman"/>
                <a:cs typeface="Times New Roman"/>
              </a:rPr>
              <a:t>і</a:t>
            </a:r>
            <a:r>
              <a:rPr sz="1400" spc="-5" dirty="0">
                <a:latin typeface="Times New Roman"/>
                <a:cs typeface="Times New Roman"/>
              </a:rPr>
              <a:t>-го </a:t>
            </a:r>
            <a:r>
              <a:rPr sz="1400" spc="-10" dirty="0">
                <a:latin typeface="Times New Roman"/>
                <a:cs typeface="Times New Roman"/>
              </a:rPr>
              <a:t>та </a:t>
            </a:r>
            <a:r>
              <a:rPr sz="1400" spc="-5" dirty="0">
                <a:latin typeface="Times New Roman"/>
                <a:cs typeface="Times New Roman"/>
              </a:rPr>
              <a:t>суміжних </a:t>
            </a:r>
            <a:r>
              <a:rPr sz="1400" spc="-10" dirty="0">
                <a:latin typeface="Times New Roman"/>
                <a:cs typeface="Times New Roman"/>
              </a:rPr>
              <a:t>вузлів; </a:t>
            </a:r>
            <a:r>
              <a:rPr sz="1400" i="1" spc="-5" dirty="0">
                <a:latin typeface="Times New Roman"/>
                <a:cs typeface="Times New Roman"/>
              </a:rPr>
              <a:t>І</a:t>
            </a:r>
            <a:r>
              <a:rPr sz="1350" i="1" spc="-7" baseline="-6172" dirty="0">
                <a:latin typeface="Times New Roman"/>
                <a:cs typeface="Times New Roman"/>
              </a:rPr>
              <a:t>і</a:t>
            </a:r>
            <a:r>
              <a:rPr sz="1400" i="1" spc="-5" dirty="0">
                <a:latin typeface="Times New Roman"/>
                <a:cs typeface="Times New Roman"/>
              </a:rPr>
              <a:t>, S</a:t>
            </a:r>
            <a:r>
              <a:rPr sz="1350" i="1" spc="-7" baseline="-6172" dirty="0">
                <a:latin typeface="Times New Roman"/>
                <a:cs typeface="Times New Roman"/>
              </a:rPr>
              <a:t>і </a:t>
            </a:r>
            <a:r>
              <a:rPr sz="1400" spc="-5" dirty="0">
                <a:latin typeface="Times New Roman"/>
                <a:cs typeface="Times New Roman"/>
              </a:rPr>
              <a:t>-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задані у вузлі </a:t>
            </a:r>
            <a:r>
              <a:rPr sz="1400" dirty="0">
                <a:latin typeface="Times New Roman"/>
                <a:cs typeface="Times New Roman"/>
              </a:rPr>
              <a:t>струм </a:t>
            </a:r>
            <a:r>
              <a:rPr sz="1400" spc="-5" dirty="0">
                <a:latin typeface="Times New Roman"/>
                <a:cs typeface="Times New Roman"/>
              </a:rPr>
              <a:t>або потужність; </a:t>
            </a:r>
            <a:r>
              <a:rPr sz="1400" i="1" spc="-5" dirty="0">
                <a:latin typeface="Times New Roman"/>
                <a:cs typeface="Times New Roman"/>
              </a:rPr>
              <a:t>n </a:t>
            </a:r>
            <a:r>
              <a:rPr sz="1400" spc="-5" dirty="0">
                <a:latin typeface="Times New Roman"/>
                <a:cs typeface="Times New Roman"/>
              </a:rPr>
              <a:t>– кількість вузлів мережі, які безпосередньо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зв’язані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і</a:t>
            </a:r>
            <a:r>
              <a:rPr sz="1400" spc="-5" dirty="0">
                <a:latin typeface="Times New Roman"/>
                <a:cs typeface="Times New Roman"/>
              </a:rPr>
              <a:t>-м вузлом.</a:t>
            </a:r>
            <a:endParaRPr sz="1400">
              <a:latin typeface="Times New Roman"/>
              <a:cs typeface="Times New Roman"/>
            </a:endParaRPr>
          </a:p>
          <a:p>
            <a:pPr marL="76200" algn="just">
              <a:lnSpc>
                <a:spcPts val="1570"/>
              </a:lnSpc>
            </a:pPr>
            <a:r>
              <a:rPr sz="1400" spc="-5" dirty="0">
                <a:latin typeface="Times New Roman"/>
                <a:cs typeface="Times New Roman"/>
              </a:rPr>
              <a:t>Невідомими в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цих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є</a:t>
            </a:r>
            <a:r>
              <a:rPr sz="1400" spc="-10" dirty="0">
                <a:latin typeface="Times New Roman"/>
                <a:cs typeface="Times New Roman"/>
              </a:rPr>
              <a:t> вузлові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напруги.</a:t>
            </a:r>
            <a:endParaRPr sz="1400">
              <a:latin typeface="Times New Roman"/>
              <a:cs typeface="Times New Roman"/>
            </a:endParaRPr>
          </a:p>
          <a:p>
            <a:pPr marL="76200" marR="69850" indent="450215" algn="just">
              <a:lnSpc>
                <a:spcPct val="95900"/>
              </a:lnSpc>
              <a:spcBef>
                <a:spcPts val="35"/>
              </a:spcBef>
            </a:pP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практичних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розрахунках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комплексні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(2.1),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(2.2),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(2.3)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часто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використовуються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перетвореному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вигляді: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комплексні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величини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їх складі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подаються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вигляді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дійсних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уявних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складових.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результаті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перетворень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комплексне рівняння розпадається на два дійсних </a:t>
            </a:r>
            <a:r>
              <a:rPr sz="1400" dirty="0">
                <a:latin typeface="Times New Roman"/>
                <a:cs typeface="Times New Roman"/>
              </a:rPr>
              <a:t>рівняння. </a:t>
            </a:r>
            <a:r>
              <a:rPr sz="1400" spc="-5" dirty="0">
                <a:latin typeface="Times New Roman"/>
                <a:cs typeface="Times New Roman"/>
              </a:rPr>
              <a:t>Наприклад, рівняння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 потужностей (2.3) подається як два дійсних рівняння, які описують баланс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активної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 </a:t>
            </a:r>
            <a:r>
              <a:rPr sz="1400" spc="-5" dirty="0">
                <a:latin typeface="Times New Roman"/>
                <a:cs typeface="Times New Roman"/>
              </a:rPr>
              <a:t>реактивної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потужностей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вузлі.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[5,6]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прямокутних</a:t>
            </a:r>
            <a:r>
              <a:rPr sz="1400" i="1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координатах: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683426" y="3522128"/>
          <a:ext cx="5334000" cy="8682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3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8219">
                <a:tc>
                  <a:txBody>
                    <a:bodyPr/>
                    <a:lstStyle/>
                    <a:p>
                      <a:pPr marL="127000">
                        <a:lnSpc>
                          <a:spcPts val="1605"/>
                        </a:lnSpc>
                      </a:pPr>
                      <a:r>
                        <a:rPr sz="1950" spc="-150" baseline="6410" dirty="0">
                          <a:latin typeface="Symbol"/>
                          <a:cs typeface="Symbol"/>
                        </a:rPr>
                        <a:t></a:t>
                      </a:r>
                      <a:r>
                        <a:rPr sz="1300" i="1" spc="-1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3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25" spc="-37" baseline="44444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25" spc="-142" baseline="444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300" i="1" spc="-3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950" spc="-44" baseline="4273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950" spc="97" baseline="427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300" i="1" spc="-1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300" i="1" spc="-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195" baseline="4273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300" spc="-13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2925" spc="-195" baseline="-8547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3000" spc="-195" baseline="-4166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3000" spc="-442" baseline="-416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2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950" spc="-30" baseline="4273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950" spc="-225" baseline="427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65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300" i="1" spc="-16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300" i="1" spc="-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37" baseline="4273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950" baseline="427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4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300" i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165" baseline="4273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300" spc="-11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300" i="1" spc="-1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300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179" baseline="4273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3000" spc="-179" baseline="-4166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3000" spc="-480" baseline="-416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300" i="1" spc="-1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300" i="1" spc="-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52" baseline="4273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300" spc="35" dirty="0"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4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2925" spc="-209" baseline="-8547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3000" spc="-209" baseline="-4166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3000" spc="-450" baseline="-416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2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950" spc="-30" baseline="4273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950" spc="-247" baseline="427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65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300" i="1" spc="-16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300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37" baseline="4273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950" spc="-225" baseline="427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4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300" i="1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165" baseline="4273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300" spc="-11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300" i="1" spc="-1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300" i="1" spc="-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37" baseline="4273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950" spc="-179" baseline="427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0" spc="-405" baseline="-4166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3000" spc="-367" baseline="-416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55" dirty="0">
                          <a:latin typeface="Times New Roman"/>
                          <a:cs typeface="Times New Roman"/>
                        </a:rPr>
                        <a:t>P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ts val="815"/>
                        </a:lnSpc>
                        <a:tabLst>
                          <a:tab pos="498475" algn="l"/>
                          <a:tab pos="805815" algn="l"/>
                          <a:tab pos="1201420" algn="l"/>
                          <a:tab pos="1426845" algn="l"/>
                          <a:tab pos="1686560" algn="l"/>
                          <a:tab pos="1911985" algn="l"/>
                          <a:tab pos="2341245" algn="l"/>
                          <a:tab pos="2736850" algn="l"/>
                          <a:tab pos="2961005" algn="l"/>
                          <a:tab pos="3222625" algn="l"/>
                          <a:tab pos="3448050" algn="l"/>
                          <a:tab pos="3775710" algn="l"/>
                        </a:tabLst>
                      </a:pPr>
                      <a:r>
                        <a:rPr sz="1950" spc="-67" baseline="-32051" dirty="0">
                          <a:latin typeface="Symbol"/>
                          <a:cs typeface="Symbol"/>
                        </a:rPr>
                        <a:t></a:t>
                      </a:r>
                      <a:r>
                        <a:rPr sz="1950" spc="780" baseline="-3205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i="1" spc="-15" dirty="0">
                          <a:latin typeface="Times New Roman"/>
                          <a:cs typeface="Times New Roman"/>
                        </a:rPr>
                        <a:t>i	ii	i	ij	j	ij	j	i	ii	j	ij	j	i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955675">
                        <a:lnSpc>
                          <a:spcPts val="520"/>
                        </a:lnSpc>
                        <a:tabLst>
                          <a:tab pos="2491105" algn="l"/>
                        </a:tabLst>
                      </a:pPr>
                      <a:r>
                        <a:rPr sz="750" i="1" spc="-15" dirty="0">
                          <a:latin typeface="Times New Roman"/>
                          <a:cs typeface="Times New Roman"/>
                        </a:rPr>
                        <a:t>j	j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ts val="730"/>
                        </a:lnSpc>
                        <a:tabLst>
                          <a:tab pos="3861435" algn="l"/>
                        </a:tabLst>
                      </a:pPr>
                      <a:r>
                        <a:rPr sz="1950" spc="-67" baseline="-8547" dirty="0">
                          <a:latin typeface="Symbol"/>
                          <a:cs typeface="Symbol"/>
                        </a:rPr>
                        <a:t></a:t>
                      </a:r>
                      <a:r>
                        <a:rPr sz="1950" spc="-67" baseline="-8547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ts val="1485"/>
                        </a:lnSpc>
                      </a:pPr>
                      <a:r>
                        <a:rPr sz="1950" spc="-150" baseline="-8547" dirty="0">
                          <a:latin typeface="Symbol"/>
                          <a:cs typeface="Symbol"/>
                        </a:rPr>
                        <a:t></a:t>
                      </a:r>
                      <a:r>
                        <a:rPr sz="1300" i="1" spc="-1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3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25" spc="-37" baseline="44444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25" spc="-142" baseline="444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300" i="1" spc="-4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300" i="1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37" baseline="2136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950" spc="-135" baseline="213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300" i="1" spc="-1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300" i="1" spc="-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195" baseline="2136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300" spc="-13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2925" spc="-195" baseline="-8547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3000" spc="-195" baseline="-4166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3000" spc="-442" baseline="-416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2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950" spc="-30" baseline="2136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950" spc="-225" baseline="213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65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300" i="1" spc="-16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300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37" baseline="2136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950" spc="-225" baseline="213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4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300" i="1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165" baseline="2136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300" spc="-11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300" i="1" spc="-1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300" i="1" spc="-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37" baseline="2136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950" spc="-179" baseline="213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0" spc="-405" baseline="-4166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3000" spc="-480" baseline="-416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300" i="1" spc="-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300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247" baseline="2136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300" spc="-165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2925" spc="-247" baseline="-8547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3000" spc="-247" baseline="-4166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3000" spc="-457" baseline="-416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2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950" spc="-30" baseline="2136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950" spc="-225" baseline="213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65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300" i="1" spc="-16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300" i="1" spc="-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37" baseline="2136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950" spc="7" baseline="213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4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300" i="1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165" baseline="2136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1300" spc="-11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300" i="1" spc="-1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300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179" baseline="2136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3000" spc="-179" baseline="-4166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3000" spc="-367" baseline="-416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6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300" i="1" spc="-65" dirty="0">
                          <a:latin typeface="Times New Roman"/>
                          <a:cs typeface="Times New Roman"/>
                        </a:rPr>
                        <a:t>Q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0515">
                        <a:lnSpc>
                          <a:spcPts val="215"/>
                        </a:lnSpc>
                        <a:tabLst>
                          <a:tab pos="498475" algn="l"/>
                          <a:tab pos="805815" algn="l"/>
                          <a:tab pos="1201420" algn="l"/>
                          <a:tab pos="1426845" algn="l"/>
                          <a:tab pos="1689100" algn="l"/>
                          <a:tab pos="1914525" algn="l"/>
                          <a:tab pos="2258695" algn="l"/>
                          <a:tab pos="2654935" algn="l"/>
                          <a:tab pos="2879725" algn="l"/>
                          <a:tab pos="3140075" algn="l"/>
                          <a:tab pos="3364865" algn="l"/>
                          <a:tab pos="3806825" algn="l"/>
                        </a:tabLst>
                      </a:pPr>
                      <a:r>
                        <a:rPr sz="750" i="1" spc="-15" dirty="0">
                          <a:latin typeface="Times New Roman"/>
                          <a:cs typeface="Times New Roman"/>
                        </a:rPr>
                        <a:t>i	ii	i	ij	j	ij	j	i	ij	j	ij	j	i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ts val="1280"/>
                        </a:lnSpc>
                        <a:tabLst>
                          <a:tab pos="955675" algn="l"/>
                          <a:tab pos="2408555" algn="l"/>
                        </a:tabLst>
                      </a:pPr>
                      <a:r>
                        <a:rPr sz="1950" spc="-67" baseline="-6410" dirty="0">
                          <a:latin typeface="Symbol"/>
                          <a:cs typeface="Symbol"/>
                        </a:rPr>
                        <a:t></a:t>
                      </a:r>
                      <a:r>
                        <a:rPr sz="1950" spc="-67" baseline="-641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750" i="1" spc="-15" dirty="0">
                          <a:latin typeface="Times New Roman"/>
                          <a:cs typeface="Times New Roman"/>
                        </a:rPr>
                        <a:t>j	j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8260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(2.4)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62583" y="4377435"/>
            <a:ext cx="6196965" cy="85216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 marR="30480" indent="450215" algn="just">
              <a:lnSpc>
                <a:spcPct val="95900"/>
              </a:lnSpc>
              <a:spcBef>
                <a:spcPts val="165"/>
              </a:spcBef>
            </a:pPr>
            <a:r>
              <a:rPr sz="1400" spc="-5" dirty="0">
                <a:latin typeface="Times New Roman"/>
                <a:cs typeface="Times New Roman"/>
              </a:rPr>
              <a:t>Тут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U, U’, U” – модуль, дійсні та уявні складові напруг; У’, У” – дійсні та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уявні складові </a:t>
            </a:r>
            <a:r>
              <a:rPr sz="1400" spc="-10" dirty="0">
                <a:latin typeface="Times New Roman"/>
                <a:cs typeface="Times New Roman"/>
              </a:rPr>
              <a:t>власних </a:t>
            </a:r>
            <a:r>
              <a:rPr sz="1400" spc="-5" dirty="0">
                <a:latin typeface="Times New Roman"/>
                <a:cs typeface="Times New Roman"/>
              </a:rPr>
              <a:t>та взаємних провідностей вузла; </a:t>
            </a:r>
            <a:r>
              <a:rPr sz="1400" spc="10" dirty="0">
                <a:latin typeface="Times New Roman"/>
                <a:cs typeface="Times New Roman"/>
              </a:rPr>
              <a:t>P</a:t>
            </a:r>
            <a:r>
              <a:rPr sz="1350" spc="15" baseline="-6172" dirty="0">
                <a:latin typeface="Times New Roman"/>
                <a:cs typeface="Times New Roman"/>
              </a:rPr>
              <a:t>i</a:t>
            </a:r>
            <a:r>
              <a:rPr sz="1400" spc="10" dirty="0">
                <a:latin typeface="Times New Roman"/>
                <a:cs typeface="Times New Roman"/>
              </a:rPr>
              <a:t>, </a:t>
            </a:r>
            <a:r>
              <a:rPr sz="1400" spc="-5" dirty="0">
                <a:latin typeface="Times New Roman"/>
                <a:cs typeface="Times New Roman"/>
              </a:rPr>
              <a:t>Q</a:t>
            </a:r>
            <a:r>
              <a:rPr sz="1350" spc="-7" baseline="-6172" dirty="0">
                <a:latin typeface="Times New Roman"/>
                <a:cs typeface="Times New Roman"/>
              </a:rPr>
              <a:t>i</a:t>
            </a:r>
            <a:r>
              <a:rPr sz="1400" spc="-5" dirty="0">
                <a:latin typeface="Times New Roman"/>
                <a:cs typeface="Times New Roman"/>
              </a:rPr>
              <a:t>– задані активна та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реактивна потужності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 вузлі.</a:t>
            </a:r>
            <a:endParaRPr sz="1400">
              <a:latin typeface="Times New Roman"/>
              <a:cs typeface="Times New Roman"/>
            </a:endParaRPr>
          </a:p>
          <a:p>
            <a:pPr marL="38100" algn="just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Рівняння (2.3), записане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полярних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координатах: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481247" y="5138232"/>
          <a:ext cx="5536565" cy="94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1872">
                <a:tc>
                  <a:txBody>
                    <a:bodyPr/>
                    <a:lstStyle/>
                    <a:p>
                      <a:pPr marL="126364">
                        <a:lnSpc>
                          <a:spcPts val="1885"/>
                        </a:lnSpc>
                        <a:spcBef>
                          <a:spcPts val="110"/>
                        </a:spcBef>
                      </a:pPr>
                      <a:r>
                        <a:rPr sz="2025" spc="-202" baseline="6172" dirty="0">
                          <a:latin typeface="Symbol"/>
                          <a:cs typeface="Symbol"/>
                        </a:rPr>
                        <a:t></a:t>
                      </a:r>
                      <a:r>
                        <a:rPr sz="2025" i="1" baseline="2057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025" i="1" spc="-89" baseline="205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aseline="4861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spc="-165" baseline="4861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i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25" spc="-22" baseline="2057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2025" i="1" spc="104" baseline="2057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025" baseline="6172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2025" baseline="617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25" spc="-165" baseline="617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25" baseline="2057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2025" spc="-300" baseline="205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25" i="1" baseline="2057" dirty="0">
                          <a:latin typeface="Times New Roman"/>
                          <a:cs typeface="Times New Roman"/>
                        </a:rPr>
                        <a:t>U </a:t>
                      </a:r>
                      <a:r>
                        <a:rPr sz="2025" i="1" spc="-209" baseline="205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25" spc="-232" baseline="2057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3075" spc="60" baseline="-6775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2025" i="1" baseline="2057" dirty="0">
                          <a:latin typeface="Times New Roman"/>
                          <a:cs typeface="Times New Roman"/>
                        </a:rPr>
                        <a:t>U </a:t>
                      </a:r>
                      <a:r>
                        <a:rPr sz="2025" i="1" spc="75" baseline="205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25" spc="-284" baseline="2057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3300" spc="7" baseline="2525" dirty="0">
                          <a:latin typeface="Symbol"/>
                          <a:cs typeface="Symbol"/>
                        </a:rPr>
                        <a:t></a:t>
                      </a:r>
                      <a:r>
                        <a:rPr sz="2025" i="1" spc="104" baseline="2057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025" baseline="6172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2025" spc="-97" baseline="617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25" spc="-7" baseline="2057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2025" spc="-67" baseline="2057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2025" spc="-15" baseline="2057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025" spc="-104" baseline="2057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3225" spc="-322" baseline="2583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2175" baseline="191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2175" baseline="19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75" spc="112" baseline="19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25" baseline="2057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2025" spc="-300" baseline="205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75" baseline="191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2175" baseline="19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75" spc="75" baseline="19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25" spc="165" baseline="2583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2025" baseline="2057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2025" spc="120" baseline="205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25" i="1" spc="104" baseline="2057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025" baseline="6172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2025" spc="-97" baseline="617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25" spc="-7" baseline="2057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2025" spc="44" baseline="2057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025" spc="-67" baseline="2057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025" spc="-75" baseline="2057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3225" spc="-322" baseline="2583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2175" baseline="191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2175" baseline="19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75" spc="112" baseline="19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25" baseline="2057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2025" spc="-300" baseline="205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75" baseline="191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2175" baseline="19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75" spc="75" baseline="19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25" spc="-195" baseline="2583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3300" spc="247" baseline="2525" dirty="0">
                          <a:latin typeface="Symbol"/>
                          <a:cs typeface="Symbol"/>
                        </a:rPr>
                        <a:t></a:t>
                      </a:r>
                      <a:r>
                        <a:rPr sz="2025" baseline="2057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2025" spc="89" baseline="205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25" i="1" baseline="2057" dirty="0">
                          <a:latin typeface="Times New Roman"/>
                          <a:cs typeface="Times New Roman"/>
                        </a:rPr>
                        <a:t>P</a:t>
                      </a:r>
                      <a:endParaRPr sz="2025" baseline="2057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ts val="810"/>
                        </a:lnSpc>
                        <a:tabLst>
                          <a:tab pos="619125" algn="l"/>
                          <a:tab pos="999490" algn="l"/>
                          <a:tab pos="1453515" algn="l"/>
                          <a:tab pos="1687195" algn="l"/>
                          <a:tab pos="2186305" algn="l"/>
                          <a:tab pos="2518410" algn="l"/>
                          <a:tab pos="2891790" algn="l"/>
                          <a:tab pos="3368675" algn="l"/>
                          <a:tab pos="3701415" algn="l"/>
                          <a:tab pos="4121150" algn="l"/>
                        </a:tabLst>
                      </a:pPr>
                      <a:r>
                        <a:rPr sz="2025" spc="37" baseline="-37037" dirty="0">
                          <a:latin typeface="Symbol"/>
                          <a:cs typeface="Symbol"/>
                        </a:rPr>
                        <a:t></a:t>
                      </a:r>
                      <a:r>
                        <a:rPr sz="2025" spc="37" baseline="-37037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800" i="1" spc="5" dirty="0">
                          <a:latin typeface="Times New Roman"/>
                          <a:cs typeface="Times New Roman"/>
                        </a:rPr>
                        <a:t>ii	i	j	ij	i	j	ij	i	j	i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178560">
                        <a:lnSpc>
                          <a:spcPts val="580"/>
                        </a:lnSpc>
                      </a:pPr>
                      <a:r>
                        <a:rPr sz="800" i="1" dirty="0">
                          <a:latin typeface="Times New Roman"/>
                          <a:cs typeface="Times New Roman"/>
                        </a:rPr>
                        <a:t>j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ts val="670"/>
                        </a:lnSpc>
                        <a:tabLst>
                          <a:tab pos="4257675" algn="l"/>
                        </a:tabLst>
                      </a:pPr>
                      <a:r>
                        <a:rPr sz="2025" spc="37" baseline="-10288" dirty="0">
                          <a:latin typeface="Symbol"/>
                          <a:cs typeface="Symbol"/>
                        </a:rPr>
                        <a:t></a:t>
                      </a:r>
                      <a:r>
                        <a:rPr sz="2025" spc="37" baseline="-10288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350" spc="10" dirty="0">
                          <a:latin typeface="Times New Roman"/>
                          <a:cs typeface="Times New Roman"/>
                        </a:rPr>
                        <a:t>.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ts val="1565"/>
                        </a:lnSpc>
                      </a:pPr>
                      <a:r>
                        <a:rPr sz="2025" spc="-60" baseline="-12345" dirty="0">
                          <a:latin typeface="Symbol"/>
                          <a:cs typeface="Symbol"/>
                        </a:rPr>
                        <a:t></a:t>
                      </a:r>
                      <a:r>
                        <a:rPr sz="1350" i="1" spc="-4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350" i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7" baseline="41666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spc="-82" baseline="41666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35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1350" i="1" spc="3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025" spc="52" baseline="4115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2025" spc="337" baseline="41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25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350" spc="-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i="1" spc="3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350" i="1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10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3075" spc="-15" baseline="-8130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1350" i="1" spc="-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350" i="1" spc="3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85" dirty="0"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2200" spc="-85" dirty="0">
                          <a:latin typeface="Symbol"/>
                          <a:cs typeface="Symbol"/>
                        </a:rPr>
                        <a:t></a:t>
                      </a:r>
                      <a:r>
                        <a:rPr sz="1350" i="1" spc="-8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025" spc="-127" baseline="4115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2025" spc="-97" baseline="41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85" dirty="0">
                          <a:latin typeface="Times New Roman"/>
                          <a:cs typeface="Times New Roman"/>
                        </a:rPr>
                        <a:t>·sin</a:t>
                      </a:r>
                      <a:r>
                        <a:rPr sz="2150" spc="-85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450" spc="-8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450" spc="4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2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350" spc="-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450" spc="4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50" spc="-60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1350" spc="-6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35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i="1" spc="5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025" spc="75" baseline="4115" dirty="0">
                          <a:latin typeface="Symbol"/>
                          <a:cs typeface="Symbol"/>
                        </a:rPr>
                        <a:t></a:t>
                      </a:r>
                      <a:r>
                        <a:rPr sz="2025" spc="-97" baseline="41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95" dirty="0">
                          <a:latin typeface="Times New Roman"/>
                          <a:cs typeface="Times New Roman"/>
                        </a:rPr>
                        <a:t>·cos</a:t>
                      </a:r>
                      <a:r>
                        <a:rPr sz="2150" spc="-95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1450" spc="-9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45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2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350" spc="-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spc="-25" dirty="0">
                          <a:latin typeface="Symbol"/>
                          <a:cs typeface="Symbol"/>
                        </a:rPr>
                        <a:t></a:t>
                      </a:r>
                      <a:r>
                        <a:rPr sz="1450" spc="4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50" spc="-160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2200" spc="-160" dirty="0">
                          <a:latin typeface="Symbol"/>
                          <a:cs typeface="Symbol"/>
                        </a:rPr>
                        <a:t></a:t>
                      </a:r>
                      <a:r>
                        <a:rPr sz="1350" spc="-16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3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2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350" i="1" spc="25" dirty="0">
                          <a:latin typeface="Times New Roman"/>
                          <a:cs typeface="Times New Roman"/>
                        </a:rPr>
                        <a:t>Q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43535">
                        <a:lnSpc>
                          <a:spcPts val="240"/>
                        </a:lnSpc>
                        <a:tabLst>
                          <a:tab pos="574675" algn="l"/>
                          <a:tab pos="957580" algn="l"/>
                          <a:tab pos="1411605" algn="l"/>
                          <a:tab pos="1645285" algn="l"/>
                          <a:tab pos="2122170" algn="l"/>
                          <a:tab pos="2454910" algn="l"/>
                          <a:tab pos="2825115" algn="l"/>
                          <a:tab pos="3324860" algn="l"/>
                          <a:tab pos="3656965" algn="l"/>
                          <a:tab pos="4208780" algn="l"/>
                        </a:tabLst>
                      </a:pPr>
                      <a:r>
                        <a:rPr sz="800" i="1" spc="5" dirty="0">
                          <a:latin typeface="Times New Roman"/>
                          <a:cs typeface="Times New Roman"/>
                        </a:rPr>
                        <a:t>i	ii	i	j	ij	i	j	ij	i	j	i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ts val="1345"/>
                        </a:lnSpc>
                        <a:tabLst>
                          <a:tab pos="1136650" algn="l"/>
                        </a:tabLst>
                      </a:pPr>
                      <a:r>
                        <a:rPr sz="2025" spc="37" baseline="-8230" dirty="0">
                          <a:latin typeface="Symbol"/>
                          <a:cs typeface="Symbol"/>
                        </a:rPr>
                        <a:t></a:t>
                      </a:r>
                      <a:r>
                        <a:rPr sz="2025" spc="37" baseline="-823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800" i="1" spc="5" dirty="0">
                          <a:latin typeface="Times New Roman"/>
                          <a:cs typeface="Times New Roman"/>
                        </a:rPr>
                        <a:t>j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29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(2.5)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87983" y="6062471"/>
            <a:ext cx="6144260" cy="1057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2915">
              <a:lnSpc>
                <a:spcPts val="1645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Тут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U, Ө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модулі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 кути напруг у вузлах.</a:t>
            </a:r>
            <a:endParaRPr sz="1400">
              <a:latin typeface="Times New Roman"/>
              <a:cs typeface="Times New Roman"/>
            </a:endParaRPr>
          </a:p>
          <a:p>
            <a:pPr marL="12700" marR="6350" indent="450215">
              <a:lnSpc>
                <a:spcPts val="1610"/>
              </a:lnSpc>
              <a:spcBef>
                <a:spcPts val="80"/>
              </a:spcBef>
              <a:tabLst>
                <a:tab pos="708660" algn="l"/>
                <a:tab pos="1143000" algn="l"/>
                <a:tab pos="2031364" algn="l"/>
                <a:tab pos="2997835" algn="l"/>
                <a:tab pos="3712210" algn="l"/>
                <a:tab pos="4939030" algn="l"/>
                <a:tab pos="5346700" algn="l"/>
              </a:tabLst>
            </a:pPr>
            <a:r>
              <a:rPr sz="1400" spc="-5" dirty="0">
                <a:latin typeface="Times New Roman"/>
                <a:cs typeface="Times New Roman"/>
              </a:rPr>
              <a:t>В	усіх	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5" dirty="0">
                <a:latin typeface="Times New Roman"/>
                <a:cs typeface="Times New Roman"/>
              </a:rPr>
              <a:t>івнян</a:t>
            </a:r>
            <a:r>
              <a:rPr sz="1400" spc="-10" dirty="0">
                <a:latin typeface="Times New Roman"/>
                <a:cs typeface="Times New Roman"/>
              </a:rPr>
              <a:t>ня</a:t>
            </a:r>
            <a:r>
              <a:rPr sz="1400" spc="-5" dirty="0">
                <a:latin typeface="Times New Roman"/>
                <a:cs typeface="Times New Roman"/>
              </a:rPr>
              <a:t>х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устале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ого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коеф</a:t>
            </a:r>
            <a:r>
              <a:rPr sz="1400" dirty="0">
                <a:latin typeface="Times New Roman"/>
                <a:cs typeface="Times New Roman"/>
              </a:rPr>
              <a:t>і</a:t>
            </a:r>
            <a:r>
              <a:rPr sz="1400" spc="-10" dirty="0">
                <a:latin typeface="Times New Roman"/>
                <a:cs typeface="Times New Roman"/>
              </a:rPr>
              <a:t>ціє</a:t>
            </a:r>
            <a:r>
              <a:rPr sz="1400" spc="-5" dirty="0">
                <a:latin typeface="Times New Roman"/>
                <a:cs typeface="Times New Roman"/>
              </a:rPr>
              <a:t>нта</a:t>
            </a:r>
            <a:r>
              <a:rPr sz="1400" spc="-10" dirty="0">
                <a:latin typeface="Times New Roman"/>
                <a:cs typeface="Times New Roman"/>
              </a:rPr>
              <a:t>м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5" dirty="0">
                <a:latin typeface="Times New Roman"/>
                <a:cs typeface="Times New Roman"/>
              </a:rPr>
              <a:t>ри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невід</a:t>
            </a:r>
            <a:r>
              <a:rPr sz="1400" spc="-5" dirty="0">
                <a:latin typeface="Times New Roman"/>
                <a:cs typeface="Times New Roman"/>
              </a:rPr>
              <a:t>омих  напругах є </a:t>
            </a:r>
            <a:r>
              <a:rPr sz="1400" spc="-10" dirty="0">
                <a:latin typeface="Times New Roman"/>
                <a:cs typeface="Times New Roman"/>
              </a:rPr>
              <a:t>взаємні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 власні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вузлів.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30"/>
              </a:lnSpc>
            </a:pPr>
            <a:r>
              <a:rPr sz="1400" i="1" spc="-5" dirty="0">
                <a:latin typeface="Times New Roman"/>
                <a:cs typeface="Times New Roman"/>
              </a:rPr>
              <a:t>Взаємну</a:t>
            </a:r>
            <a:r>
              <a:rPr sz="1400" i="1" spc="34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провідність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вузлів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і </a:t>
            </a:r>
            <a:r>
              <a:rPr sz="1400" spc="-5" dirty="0">
                <a:latin typeface="Times New Roman"/>
                <a:cs typeface="Times New Roman"/>
              </a:rPr>
              <a:t>та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 </a:t>
            </a:r>
            <a:r>
              <a:rPr sz="1400" spc="-5" dirty="0">
                <a:latin typeface="Times New Roman"/>
                <a:cs typeface="Times New Roman"/>
              </a:rPr>
              <a:t>визначають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поздовжню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провідність ділянки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sz="1400" spc="-5" dirty="0">
                <a:latin typeface="Times New Roman"/>
                <a:cs typeface="Times New Roman"/>
              </a:rPr>
              <a:t>схеми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що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з’єднує ці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вузли: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692044" y="7109730"/>
          <a:ext cx="4326254" cy="274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430"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550" i="1" spc="-13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350" i="1" spc="-15" baseline="-2469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350" i="1" baseline="-24691" dirty="0">
                          <a:latin typeface="Times New Roman"/>
                          <a:cs typeface="Times New Roman"/>
                        </a:rPr>
                        <a:t>j </a:t>
                      </a:r>
                      <a:r>
                        <a:rPr sz="1350" i="1" spc="22" baseline="-2469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114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550" spc="114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55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i="1" spc="15" dirty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350" i="1" spc="-15" baseline="-2469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350" i="1" baseline="-24691" dirty="0">
                          <a:latin typeface="Times New Roman"/>
                          <a:cs typeface="Times New Roman"/>
                        </a:rPr>
                        <a:t>j </a:t>
                      </a:r>
                      <a:r>
                        <a:rPr sz="1350" i="1" spc="22" baseline="-2469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11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550" spc="114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55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6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550" i="1" spc="-1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350" i="1" spc="-15" baseline="-2469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350" i="1" baseline="-24691" dirty="0">
                          <a:latin typeface="Times New Roman"/>
                          <a:cs typeface="Times New Roman"/>
                        </a:rPr>
                        <a:t>j </a:t>
                      </a:r>
                      <a:r>
                        <a:rPr sz="1350" i="1" spc="-44" baseline="-2469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55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i="1" spc="-15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1550" i="1" spc="8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350" i="1" spc="-15" baseline="-2469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350" i="1" baseline="-2469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1350" i="1" spc="-75" baseline="-2469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)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(2.6)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887983" y="7410450"/>
            <a:ext cx="61423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8225" algn="l"/>
                <a:tab pos="1317625" algn="l"/>
                <a:tab pos="2178685" algn="l"/>
                <a:tab pos="2381250" algn="l"/>
                <a:tab pos="3409950" algn="l"/>
                <a:tab pos="4020820" algn="l"/>
                <a:tab pos="4804410" algn="l"/>
                <a:tab pos="5269865" algn="l"/>
              </a:tabLst>
            </a:pPr>
            <a:r>
              <a:rPr sz="1400" spc="-5" dirty="0">
                <a:latin typeface="Times New Roman"/>
                <a:cs typeface="Times New Roman"/>
              </a:rPr>
              <a:t>де	─	активний	і	реактивний	опори	ділянки.	При	відсутності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167457" y="9797116"/>
          <a:ext cx="3851275" cy="23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013">
                <a:tc>
                  <a:txBody>
                    <a:bodyPr/>
                    <a:lstStyle/>
                    <a:p>
                      <a:pPr marL="127000">
                        <a:lnSpc>
                          <a:spcPts val="1225"/>
                        </a:lnSpc>
                        <a:spcBef>
                          <a:spcPts val="15"/>
                        </a:spcBef>
                      </a:pPr>
                      <a:r>
                        <a:rPr sz="130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300" i="1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25" spc="-30" baseline="44444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125" baseline="44444" dirty="0">
                          <a:latin typeface="Times New Roman"/>
                          <a:cs typeface="Times New Roman"/>
                        </a:rPr>
                        <a:t>з  </a:t>
                      </a:r>
                      <a:r>
                        <a:rPr sz="1125" spc="-120" baseline="444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3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Y </a:t>
                      </a:r>
                      <a:r>
                        <a:rPr sz="1300" i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K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17170">
                        <a:lnSpc>
                          <a:spcPts val="475"/>
                        </a:lnSpc>
                        <a:tabLst>
                          <a:tab pos="641350" algn="l"/>
                          <a:tab pos="859155" algn="l"/>
                        </a:tabLst>
                      </a:pPr>
                      <a:r>
                        <a:rPr sz="750" i="1" spc="30" dirty="0">
                          <a:latin typeface="Times New Roman"/>
                          <a:cs typeface="Times New Roman"/>
                        </a:rPr>
                        <a:t>ij	ij	</a:t>
                      </a:r>
                      <a:r>
                        <a:rPr sz="750" spc="55" dirty="0">
                          <a:latin typeface="Times New Roman"/>
                          <a:cs typeface="Times New Roman"/>
                        </a:rPr>
                        <a:t>т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639"/>
                        </a:lnSpc>
                        <a:spcBef>
                          <a:spcPts val="8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(2.7)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220386" y="7493505"/>
            <a:ext cx="559435" cy="192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50" i="1" spc="165" baseline="15151" dirty="0">
                <a:latin typeface="Times New Roman"/>
                <a:cs typeface="Times New Roman"/>
              </a:rPr>
              <a:t>R</a:t>
            </a:r>
            <a:r>
              <a:rPr sz="600" i="1" spc="110" dirty="0">
                <a:latin typeface="Times New Roman"/>
                <a:cs typeface="Times New Roman"/>
              </a:rPr>
              <a:t>ij</a:t>
            </a:r>
            <a:r>
              <a:rPr sz="600" i="1" spc="20" dirty="0">
                <a:latin typeface="Times New Roman"/>
                <a:cs typeface="Times New Roman"/>
              </a:rPr>
              <a:t> </a:t>
            </a:r>
            <a:r>
              <a:rPr sz="1650" spc="157" baseline="15151" dirty="0">
                <a:latin typeface="Times New Roman"/>
                <a:cs typeface="Times New Roman"/>
              </a:rPr>
              <a:t>,</a:t>
            </a:r>
            <a:r>
              <a:rPr sz="1650" baseline="15151" dirty="0">
                <a:latin typeface="Times New Roman"/>
                <a:cs typeface="Times New Roman"/>
              </a:rPr>
              <a:t> </a:t>
            </a:r>
            <a:r>
              <a:rPr sz="1650" i="1" spc="277" baseline="15151" dirty="0">
                <a:latin typeface="Times New Roman"/>
                <a:cs typeface="Times New Roman"/>
              </a:rPr>
              <a:t>X</a:t>
            </a:r>
            <a:r>
              <a:rPr sz="600" i="1" spc="185" dirty="0">
                <a:latin typeface="Times New Roman"/>
                <a:cs typeface="Times New Roman"/>
              </a:rPr>
              <a:t>ij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6383" y="7664195"/>
            <a:ext cx="6285230" cy="2129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300" marR="47625" algn="just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безпосереднього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зв’язку</a:t>
            </a:r>
            <a:r>
              <a:rPr sz="1400" spc="-5" dirty="0">
                <a:latin typeface="Times New Roman"/>
                <a:cs typeface="Times New Roman"/>
              </a:rPr>
              <a:t> між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відповідна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взаємна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провідність дорівнює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нулю</a:t>
            </a:r>
            <a:r>
              <a:rPr sz="2100" spc="345" baseline="1984" dirty="0">
                <a:latin typeface="Times New Roman"/>
                <a:cs typeface="Times New Roman"/>
              </a:rPr>
              <a:t> </a:t>
            </a:r>
            <a:r>
              <a:rPr sz="1050" spc="140" dirty="0">
                <a:latin typeface="Times New Roman"/>
                <a:cs typeface="Times New Roman"/>
              </a:rPr>
              <a:t>(</a:t>
            </a:r>
            <a:r>
              <a:rPr sz="1050" i="1" spc="140" dirty="0">
                <a:latin typeface="Times New Roman"/>
                <a:cs typeface="Times New Roman"/>
              </a:rPr>
              <a:t>Y</a:t>
            </a:r>
            <a:r>
              <a:rPr sz="900" i="1" spc="209" baseline="-27777" dirty="0">
                <a:latin typeface="Times New Roman"/>
                <a:cs typeface="Times New Roman"/>
              </a:rPr>
              <a:t>ij</a:t>
            </a:r>
            <a:r>
              <a:rPr sz="900" i="1" spc="247" baseline="-27777" dirty="0">
                <a:latin typeface="Times New Roman"/>
                <a:cs typeface="Times New Roman"/>
              </a:rPr>
              <a:t> </a:t>
            </a:r>
            <a:r>
              <a:rPr sz="1050" spc="350" dirty="0">
                <a:latin typeface="Symbol"/>
                <a:cs typeface="Symbol"/>
              </a:rPr>
              <a:t></a:t>
            </a:r>
            <a:r>
              <a:rPr sz="1050" spc="90" dirty="0">
                <a:latin typeface="Times New Roman"/>
                <a:cs typeface="Times New Roman"/>
              </a:rPr>
              <a:t> </a:t>
            </a:r>
            <a:r>
              <a:rPr sz="1050" spc="260" dirty="0">
                <a:latin typeface="Times New Roman"/>
                <a:cs typeface="Times New Roman"/>
              </a:rPr>
              <a:t>0)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.</a:t>
            </a:r>
            <a:endParaRPr sz="2100" baseline="1984">
              <a:latin typeface="Times New Roman"/>
              <a:cs typeface="Times New Roman"/>
            </a:endParaRPr>
          </a:p>
          <a:p>
            <a:pPr marL="114300" marR="43180" indent="450215" algn="just">
              <a:lnSpc>
                <a:spcPct val="95900"/>
              </a:lnSpc>
              <a:spcBef>
                <a:spcPts val="320"/>
              </a:spcBef>
            </a:pPr>
            <a:r>
              <a:rPr sz="1400" spc="-5" dirty="0">
                <a:latin typeface="Times New Roman"/>
                <a:cs typeface="Times New Roman"/>
              </a:rPr>
              <a:t>Якщо електрична мережа містить трансформатори,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що з’єднують ділянки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різних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класів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розрахунках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треба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враховувати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параметри </a:t>
            </a:r>
            <a:r>
              <a:rPr sz="1400" spc="-5" dirty="0">
                <a:latin typeface="Times New Roman"/>
                <a:cs typeface="Times New Roman"/>
              </a:rPr>
              <a:t>трансформаторної ділянки і її орієнтацію відносно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 </a:t>
            </a:r>
            <a:r>
              <a:rPr sz="1400" i="1" spc="-5" dirty="0">
                <a:latin typeface="Times New Roman"/>
                <a:cs typeface="Times New Roman"/>
              </a:rPr>
              <a:t>і. </a:t>
            </a:r>
            <a:r>
              <a:rPr sz="1400" spc="-5" dirty="0">
                <a:latin typeface="Times New Roman"/>
                <a:cs typeface="Times New Roman"/>
              </a:rPr>
              <a:t>Будемо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вважати,</a:t>
            </a:r>
            <a:r>
              <a:rPr sz="1400" spc="-5" dirty="0">
                <a:latin typeface="Times New Roman"/>
                <a:cs typeface="Times New Roman"/>
              </a:rPr>
              <a:t> що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вузол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початку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трансформаторної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відповідає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обмотці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високою</a:t>
            </a:r>
            <a:r>
              <a:rPr sz="1400" spc="-5" dirty="0">
                <a:latin typeface="Times New Roman"/>
                <a:cs typeface="Times New Roman"/>
              </a:rPr>
              <a:t> напругою,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вузол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кінця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його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обмотці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низькою </a:t>
            </a:r>
            <a:r>
              <a:rPr sz="1400" spc="-5" dirty="0">
                <a:latin typeface="Times New Roman"/>
                <a:cs typeface="Times New Roman"/>
              </a:rPr>
              <a:t>напругою. Коефіцієнт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трансформації </a:t>
            </a:r>
            <a:r>
              <a:rPr sz="1400" i="1" spc="-5" dirty="0">
                <a:latin typeface="Times New Roman"/>
                <a:cs typeface="Times New Roman"/>
              </a:rPr>
              <a:t>K</a:t>
            </a:r>
            <a:r>
              <a:rPr sz="1350" spc="-7" baseline="-6172" dirty="0">
                <a:latin typeface="Times New Roman"/>
                <a:cs typeface="Times New Roman"/>
              </a:rPr>
              <a:t>т</a:t>
            </a:r>
            <a:r>
              <a:rPr sz="1350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розраховуємо за формулою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(1.9).</a:t>
            </a:r>
            <a:endParaRPr sz="1400">
              <a:latin typeface="Times New Roman"/>
              <a:cs typeface="Times New Roman"/>
            </a:endParaRPr>
          </a:p>
          <a:p>
            <a:pPr marL="114300" algn="just">
              <a:lnSpc>
                <a:spcPts val="1614"/>
              </a:lnSpc>
            </a:pPr>
            <a:r>
              <a:rPr sz="1400" spc="-5" dirty="0">
                <a:latin typeface="Times New Roman"/>
                <a:cs typeface="Times New Roman"/>
              </a:rPr>
              <a:t>Тоді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взаємну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провідність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вузлів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і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обчислюють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формулою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658415" y="2077699"/>
          <a:ext cx="4359910" cy="3842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4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284">
                <a:tc>
                  <a:txBody>
                    <a:bodyPr/>
                    <a:lstStyle/>
                    <a:p>
                      <a:pPr marR="862330" algn="ctr">
                        <a:lnSpc>
                          <a:spcPts val="1625"/>
                        </a:lnSpc>
                      </a:pPr>
                      <a:r>
                        <a:rPr sz="1250" i="1" dirty="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sz="125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2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50" spc="97" baseline="-8771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1250" i="1" dirty="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sz="1250" i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5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4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250" spc="-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2850" spc="97" baseline="-8771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125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50" i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25" spc="-37" baseline="44444" dirty="0">
                          <a:latin typeface="Times New Roman"/>
                          <a:cs typeface="Times New Roman"/>
                        </a:rPr>
                        <a:t>ПЛ</a:t>
                      </a:r>
                      <a:endParaRPr sz="1125" baseline="44444">
                        <a:latin typeface="Times New Roman"/>
                        <a:cs typeface="Times New Roman"/>
                      </a:endParaRPr>
                    </a:p>
                    <a:p>
                      <a:pPr marR="907415" algn="ctr">
                        <a:lnSpc>
                          <a:spcPts val="495"/>
                        </a:lnSpc>
                        <a:tabLst>
                          <a:tab pos="612775" algn="l"/>
                          <a:tab pos="1466215" algn="l"/>
                        </a:tabLst>
                      </a:pPr>
                      <a:r>
                        <a:rPr sz="750" i="1" spc="45" dirty="0">
                          <a:latin typeface="Times New Roman"/>
                          <a:cs typeface="Times New Roman"/>
                        </a:rPr>
                        <a:t>ii	ij	ij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610870">
                        <a:lnSpc>
                          <a:spcPts val="805"/>
                        </a:lnSpc>
                        <a:tabLst>
                          <a:tab pos="1464310" algn="l"/>
                        </a:tabLst>
                      </a:pPr>
                      <a:r>
                        <a:rPr sz="750" i="1" spc="50" dirty="0">
                          <a:latin typeface="Times New Roman"/>
                          <a:cs typeface="Times New Roman"/>
                        </a:rPr>
                        <a:t>j	j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(2.8)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862583" y="492635"/>
            <a:ext cx="6196965" cy="1624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450215">
              <a:lnSpc>
                <a:spcPct val="114700"/>
              </a:lnSpc>
              <a:spcBef>
                <a:spcPts val="100"/>
              </a:spcBef>
            </a:pPr>
            <a:r>
              <a:rPr sz="2100" spc="-7" baseline="1984" dirty="0">
                <a:latin typeface="Times New Roman"/>
                <a:cs typeface="Times New Roman"/>
              </a:rPr>
              <a:t>де</a:t>
            </a:r>
            <a:r>
              <a:rPr sz="2100" spc="254" baseline="1984" dirty="0">
                <a:latin typeface="Times New Roman"/>
                <a:cs typeface="Times New Roman"/>
              </a:rPr>
              <a:t> </a:t>
            </a:r>
            <a:r>
              <a:rPr sz="1100" i="1" spc="105" dirty="0">
                <a:latin typeface="Times New Roman"/>
                <a:cs typeface="Times New Roman"/>
              </a:rPr>
              <a:t>Y</a:t>
            </a:r>
            <a:r>
              <a:rPr sz="900" i="1" spc="157" baseline="-27777" dirty="0">
                <a:latin typeface="Times New Roman"/>
                <a:cs typeface="Times New Roman"/>
              </a:rPr>
              <a:t>ij</a:t>
            </a:r>
            <a:r>
              <a:rPr sz="900" i="1" spc="390" baseline="-27777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─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поздовжня</a:t>
            </a:r>
            <a:r>
              <a:rPr sz="2100" spc="3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провідність</a:t>
            </a:r>
            <a:r>
              <a:rPr sz="2100" spc="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ділянки</a:t>
            </a:r>
            <a:r>
              <a:rPr sz="2100" spc="15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(ЛЕП</a:t>
            </a:r>
            <a:r>
              <a:rPr sz="2100" spc="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чи</a:t>
            </a:r>
            <a:r>
              <a:rPr sz="2100" spc="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трансформатор).</a:t>
            </a:r>
            <a:r>
              <a:rPr sz="2100" spc="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Визна- </a:t>
            </a:r>
            <a:r>
              <a:rPr sz="2100" spc="-502" baseline="198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чається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формулою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(2.6).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цьому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величина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-6172" dirty="0">
                <a:latin typeface="Times New Roman"/>
                <a:cs typeface="Times New Roman"/>
              </a:rPr>
              <a:t>ij</a:t>
            </a:r>
            <a:r>
              <a:rPr sz="1350" spc="-7" baseline="30864" dirty="0">
                <a:latin typeface="Times New Roman"/>
                <a:cs typeface="Times New Roman"/>
              </a:rPr>
              <a:t>вз</a:t>
            </a:r>
            <a:r>
              <a:rPr sz="1350" spc="75" baseline="3086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залежить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орієнтації</a:t>
            </a:r>
            <a:endParaRPr sz="1400">
              <a:latin typeface="Times New Roman"/>
              <a:cs typeface="Times New Roman"/>
            </a:endParaRPr>
          </a:p>
          <a:p>
            <a:pPr marL="38100" marR="30480">
              <a:lnSpc>
                <a:spcPts val="1610"/>
              </a:lnSpc>
              <a:spcBef>
                <a:spcPts val="40"/>
              </a:spcBef>
              <a:tabLst>
                <a:tab pos="1564640" algn="l"/>
                <a:tab pos="2287270" algn="l"/>
                <a:tab pos="3093085" algn="l"/>
                <a:tab pos="3640454" algn="l"/>
                <a:tab pos="3868420" algn="l"/>
                <a:tab pos="4427855" algn="l"/>
                <a:tab pos="5495925" algn="l"/>
              </a:tabLst>
            </a:pPr>
            <a:r>
              <a:rPr sz="1400" spc="-5" dirty="0">
                <a:latin typeface="Times New Roman"/>
                <a:cs typeface="Times New Roman"/>
              </a:rPr>
              <a:t>трансфо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5" dirty="0">
                <a:latin typeface="Times New Roman"/>
                <a:cs typeface="Times New Roman"/>
              </a:rPr>
              <a:t>м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то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ої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ділянки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від</a:t>
            </a:r>
            <a:r>
              <a:rPr sz="1400" spc="-5" dirty="0">
                <a:latin typeface="Times New Roman"/>
                <a:cs typeface="Times New Roman"/>
              </a:rPr>
              <a:t>носно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вузл</a:t>
            </a:r>
            <a:r>
              <a:rPr sz="1400" spc="-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b="1" i="1" spc="-5" dirty="0">
                <a:latin typeface="Times New Roman"/>
                <a:cs typeface="Times New Roman"/>
              </a:rPr>
              <a:t>i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то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5" dirty="0">
                <a:latin typeface="Times New Roman"/>
                <a:cs typeface="Times New Roman"/>
              </a:rPr>
              <a:t>то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вико</a:t>
            </a:r>
            <a:r>
              <a:rPr sz="1400" spc="-5" dirty="0">
                <a:latin typeface="Times New Roman"/>
                <a:cs typeface="Times New Roman"/>
              </a:rPr>
              <a:t>нуєт</a:t>
            </a:r>
            <a:r>
              <a:rPr sz="1400" spc="-10" dirty="0">
                <a:latin typeface="Times New Roman"/>
                <a:cs typeface="Times New Roman"/>
              </a:rPr>
              <a:t>ьс</a:t>
            </a:r>
            <a:r>
              <a:rPr sz="1400" spc="-5" dirty="0">
                <a:latin typeface="Times New Roman"/>
                <a:cs typeface="Times New Roman"/>
              </a:rPr>
              <a:t>я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5" dirty="0">
                <a:latin typeface="Times New Roman"/>
                <a:cs typeface="Times New Roman"/>
              </a:rPr>
              <a:t>р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spc="1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цип  взаємності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-6172" dirty="0">
                <a:latin typeface="Times New Roman"/>
                <a:cs typeface="Times New Roman"/>
              </a:rPr>
              <a:t>ij</a:t>
            </a:r>
            <a:r>
              <a:rPr sz="1350" spc="-7" baseline="30864" dirty="0">
                <a:latin typeface="Times New Roman"/>
                <a:cs typeface="Times New Roman"/>
              </a:rPr>
              <a:t>вз</a:t>
            </a:r>
            <a:r>
              <a:rPr sz="1350" spc="179" baseline="3086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-6172" dirty="0">
                <a:latin typeface="Times New Roman"/>
                <a:cs typeface="Times New Roman"/>
              </a:rPr>
              <a:t>ji</a:t>
            </a:r>
            <a:r>
              <a:rPr sz="1350" spc="-7" baseline="30864" dirty="0">
                <a:latin typeface="Times New Roman"/>
                <a:cs typeface="Times New Roman"/>
              </a:rPr>
              <a:t>вз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1570"/>
              </a:lnSpc>
            </a:pPr>
            <a:r>
              <a:rPr sz="1400" spc="-5" dirty="0">
                <a:latin typeface="Times New Roman"/>
                <a:cs typeface="Times New Roman"/>
              </a:rPr>
              <a:t>Для ділянок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ЛЕП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коефіцієнт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трансформації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K</a:t>
            </a:r>
            <a:r>
              <a:rPr sz="1350" spc="-7" baseline="-6172" dirty="0">
                <a:latin typeface="Times New Roman"/>
                <a:cs typeface="Times New Roman"/>
              </a:rPr>
              <a:t>т</a:t>
            </a:r>
            <a:r>
              <a:rPr sz="1350" spc="187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1.</a:t>
            </a:r>
            <a:endParaRPr sz="1400">
              <a:latin typeface="Times New Roman"/>
              <a:cs typeface="Times New Roman"/>
            </a:endParaRPr>
          </a:p>
          <a:p>
            <a:pPr marL="38100" marR="31115" indent="450215">
              <a:lnSpc>
                <a:spcPct val="100000"/>
              </a:lnSpc>
              <a:spcBef>
                <a:spcPts val="305"/>
              </a:spcBef>
            </a:pPr>
            <a:r>
              <a:rPr sz="1400" i="1" spc="-5" dirty="0">
                <a:latin typeface="Times New Roman"/>
                <a:cs typeface="Times New Roman"/>
              </a:rPr>
              <a:t>Власна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провідність</a:t>
            </a:r>
            <a:r>
              <a:rPr sz="1400" i="1" spc="-3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і</a:t>
            </a:r>
            <a:r>
              <a:rPr sz="1400" spc="-5" dirty="0">
                <a:latin typeface="Times New Roman"/>
                <a:cs typeface="Times New Roman"/>
              </a:rPr>
              <a:t>-го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Y</a:t>
            </a:r>
            <a:r>
              <a:rPr sz="1950" i="1" spc="-7" baseline="-6410" dirty="0">
                <a:latin typeface="Times New Roman"/>
                <a:cs typeface="Times New Roman"/>
              </a:rPr>
              <a:t>ii</a:t>
            </a:r>
            <a:r>
              <a:rPr sz="1950" i="1" spc="-52" baseline="-64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дорівнює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сумі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усіх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ді-лянок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(поздовжніх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поперечних),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які з’єднані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 </a:t>
            </a:r>
            <a:r>
              <a:rPr sz="1400" spc="-10" dirty="0">
                <a:latin typeface="Times New Roman"/>
                <a:cs typeface="Times New Roman"/>
              </a:rPr>
              <a:t>ньому: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87583" y="3553105"/>
          <a:ext cx="4830445" cy="4034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496">
                <a:tc>
                  <a:txBody>
                    <a:bodyPr/>
                    <a:lstStyle/>
                    <a:p>
                      <a:pPr marR="621030" algn="ctr">
                        <a:lnSpc>
                          <a:spcPts val="1730"/>
                        </a:lnSpc>
                      </a:pPr>
                      <a:r>
                        <a:rPr sz="1350" i="1" dirty="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sz="1350" i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0" spc="97" baseline="-8333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135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35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25" spc="-30" baseline="44444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125" baseline="44444" dirty="0">
                          <a:latin typeface="Times New Roman"/>
                          <a:cs typeface="Times New Roman"/>
                        </a:rPr>
                        <a:t>з    </a:t>
                      </a:r>
                      <a:r>
                        <a:rPr sz="1125" spc="-52" baseline="444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i="1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350" i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35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5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350" spc="135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350" spc="-4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3000" spc="97" baseline="-8333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135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350" i="1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25" spc="-37" baseline="44444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125" baseline="44444" dirty="0">
                          <a:latin typeface="Times New Roman"/>
                          <a:cs typeface="Times New Roman"/>
                        </a:rPr>
                        <a:t>л </a:t>
                      </a:r>
                      <a:r>
                        <a:rPr sz="1125" spc="82" baseline="444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35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0" spc="97" baseline="-8333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1350" i="1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350" i="1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25" spc="-37" baseline="44444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125" baseline="44444" dirty="0">
                          <a:latin typeface="Times New Roman"/>
                          <a:cs typeface="Times New Roman"/>
                        </a:rPr>
                        <a:t>т</a:t>
                      </a:r>
                      <a:endParaRPr sz="1125" baseline="44444">
                        <a:latin typeface="Times New Roman"/>
                        <a:cs typeface="Times New Roman"/>
                      </a:endParaRPr>
                    </a:p>
                    <a:p>
                      <a:pPr marR="615950" algn="ctr">
                        <a:lnSpc>
                          <a:spcPts val="500"/>
                        </a:lnSpc>
                        <a:tabLst>
                          <a:tab pos="622935" algn="l"/>
                          <a:tab pos="1766570" algn="l"/>
                          <a:tab pos="2466340" algn="l"/>
                        </a:tabLst>
                      </a:pPr>
                      <a:r>
                        <a:rPr sz="750" i="1" spc="50" dirty="0">
                          <a:latin typeface="Times New Roman"/>
                          <a:cs typeface="Times New Roman"/>
                        </a:rPr>
                        <a:t>ii	ij	ij	il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618490">
                        <a:lnSpc>
                          <a:spcPts val="819"/>
                        </a:lnSpc>
                        <a:spcBef>
                          <a:spcPts val="30"/>
                        </a:spcBef>
                        <a:tabLst>
                          <a:tab pos="1762125" algn="l"/>
                          <a:tab pos="2447925" algn="l"/>
                        </a:tabLst>
                      </a:pPr>
                      <a:r>
                        <a:rPr sz="750" i="1" spc="55" dirty="0">
                          <a:latin typeface="Times New Roman"/>
                          <a:cs typeface="Times New Roman"/>
                        </a:rPr>
                        <a:t>j	j	l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(2.9)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1811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6454" y="3586872"/>
            <a:ext cx="812732" cy="28411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87983" y="2623847"/>
            <a:ext cx="6142990" cy="9715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810895">
              <a:lnSpc>
                <a:spcPct val="100000"/>
              </a:lnSpc>
              <a:spcBef>
                <a:spcPts val="185"/>
              </a:spcBef>
            </a:pPr>
            <a:r>
              <a:rPr sz="600" i="1" spc="55" dirty="0">
                <a:latin typeface="Times New Roman"/>
                <a:cs typeface="Times New Roman"/>
              </a:rPr>
              <a:t>ij</a:t>
            </a:r>
            <a:endParaRPr sz="600">
              <a:latin typeface="Times New Roman"/>
              <a:cs typeface="Times New Roman"/>
            </a:endParaRPr>
          </a:p>
          <a:p>
            <a:pPr marL="12700" marR="6350">
              <a:lnSpc>
                <a:spcPts val="1610"/>
              </a:lnSpc>
              <a:spcBef>
                <a:spcPts val="240"/>
              </a:spcBef>
            </a:pPr>
            <a:r>
              <a:rPr sz="1400" spc="-5" dirty="0">
                <a:latin typeface="Times New Roman"/>
                <a:cs typeface="Times New Roman"/>
              </a:rPr>
              <a:t>поперечна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провідність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ділянки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ЛЕП.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Її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складові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визначають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формулами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(1.3)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(1.4).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61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Якщо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і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з’єднані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трансформаторні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ділянки,власну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провідність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розраховують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 формулою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3180" y="2463291"/>
            <a:ext cx="57467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де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650" i="1" spc="232" baseline="-2525" dirty="0">
                <a:latin typeface="Times New Roman"/>
                <a:cs typeface="Times New Roman"/>
              </a:rPr>
              <a:t>Y</a:t>
            </a:r>
            <a:r>
              <a:rPr sz="1650" i="1" spc="509" baseline="-25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взаємна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провідність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вузлів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і</a:t>
            </a:r>
            <a:r>
              <a:rPr sz="1400" i="1" spc="2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</a:t>
            </a:r>
            <a:r>
              <a:rPr sz="1400" i="1" spc="2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(формула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(2.6));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-6172" dirty="0">
                <a:latin typeface="Times New Roman"/>
                <a:cs typeface="Times New Roman"/>
              </a:rPr>
              <a:t>ij</a:t>
            </a:r>
            <a:r>
              <a:rPr sz="1350" spc="-7" baseline="30864" dirty="0">
                <a:latin typeface="Times New Roman"/>
                <a:cs typeface="Times New Roman"/>
              </a:rPr>
              <a:t>пл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G</a:t>
            </a:r>
            <a:r>
              <a:rPr sz="1350" spc="-7" baseline="-6172" dirty="0">
                <a:latin typeface="Times New Roman"/>
                <a:cs typeface="Times New Roman"/>
              </a:rPr>
              <a:t>л</a:t>
            </a:r>
            <a:r>
              <a:rPr sz="1350" spc="307" baseline="-6172" dirty="0">
                <a:latin typeface="Times New Roman"/>
                <a:cs typeface="Times New Roman"/>
              </a:rPr>
              <a:t> </a:t>
            </a:r>
            <a:r>
              <a:rPr sz="1350" baseline="-6172" dirty="0">
                <a:latin typeface="Times New Roman"/>
                <a:cs typeface="Times New Roman"/>
              </a:rPr>
              <a:t>+</a:t>
            </a:r>
            <a:r>
              <a:rPr sz="1350" spc="322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jB</a:t>
            </a:r>
            <a:r>
              <a:rPr sz="1350" spc="-7" baseline="-6172" dirty="0">
                <a:latin typeface="Times New Roman"/>
                <a:cs typeface="Times New Roman"/>
              </a:rPr>
              <a:t>л</a:t>
            </a:r>
            <a:r>
              <a:rPr sz="1600" spc="-5" dirty="0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31868" y="9799315"/>
            <a:ext cx="51435" cy="154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35" dirty="0">
                <a:latin typeface="Times New Roman"/>
                <a:cs typeface="Times New Roman"/>
              </a:rPr>
              <a:t>j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91892" y="9675367"/>
            <a:ext cx="7658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5960" algn="l"/>
              </a:tabLst>
            </a:pPr>
            <a:r>
              <a:rPr sz="800" spc="-5" dirty="0">
                <a:latin typeface="Times New Roman"/>
                <a:cs typeface="Times New Roman"/>
              </a:rPr>
              <a:t>iі	ij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62832" y="9516477"/>
            <a:ext cx="158750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5" dirty="0">
                <a:latin typeface="Times New Roman"/>
                <a:cs typeface="Times New Roman"/>
              </a:rPr>
              <a:t>ПЛ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59970" y="9728066"/>
            <a:ext cx="79375" cy="141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5" dirty="0">
                <a:latin typeface="Times New Roman"/>
                <a:cs typeface="Times New Roman"/>
              </a:rPr>
              <a:t>ij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51683" y="9494523"/>
            <a:ext cx="1924050" cy="44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15"/>
              </a:lnSpc>
              <a:spcBef>
                <a:spcPts val="100"/>
              </a:spcBef>
            </a:pPr>
            <a:r>
              <a:rPr sz="3300" baseline="1262" dirty="0">
                <a:latin typeface="Times New Roman"/>
                <a:cs typeface="Times New Roman"/>
              </a:rPr>
              <a:t>у</a:t>
            </a:r>
            <a:r>
              <a:rPr sz="3300" spc="292" baseline="1262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=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262" baseline="1984" dirty="0">
                <a:latin typeface="Times New Roman"/>
                <a:cs typeface="Times New Roman"/>
              </a:rPr>
              <a:t> </a:t>
            </a:r>
            <a:r>
              <a:rPr sz="2150" spc="-204" dirty="0">
                <a:latin typeface="Symbol"/>
                <a:cs typeface="Symbol"/>
              </a:rPr>
              <a:t></a:t>
            </a:r>
            <a:r>
              <a:rPr sz="2150" dirty="0">
                <a:latin typeface="Times New Roman"/>
                <a:cs typeface="Times New Roman"/>
              </a:rPr>
              <a:t> </a:t>
            </a:r>
            <a:r>
              <a:rPr sz="2150" spc="-185" dirty="0">
                <a:latin typeface="Times New Roman"/>
                <a:cs typeface="Times New Roman"/>
              </a:rPr>
              <a:t> </a:t>
            </a:r>
            <a:r>
              <a:rPr sz="3300" baseline="1262" dirty="0">
                <a:latin typeface="Times New Roman"/>
                <a:cs typeface="Times New Roman"/>
              </a:rPr>
              <a:t>у</a:t>
            </a:r>
            <a:r>
              <a:rPr sz="3300" spc="292" baseline="1262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Times New Roman"/>
                <a:cs typeface="Times New Roman"/>
              </a:rPr>
              <a:t>•</a:t>
            </a:r>
            <a:r>
              <a:rPr sz="1800" spc="-7" baseline="231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р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–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0,5∙</a:t>
            </a:r>
            <a:r>
              <a:rPr sz="2100" spc="-217" baseline="1984" dirty="0">
                <a:latin typeface="Times New Roman"/>
                <a:cs typeface="Times New Roman"/>
              </a:rPr>
              <a:t> </a:t>
            </a:r>
            <a:r>
              <a:rPr sz="1950" spc="210" dirty="0">
                <a:latin typeface="Symbol"/>
                <a:cs typeface="Symbol"/>
              </a:rPr>
              <a:t></a:t>
            </a:r>
            <a:r>
              <a:rPr sz="2925" spc="15" baseline="2849" dirty="0">
                <a:latin typeface="Times New Roman"/>
                <a:cs typeface="Times New Roman"/>
              </a:rPr>
              <a:t>y</a:t>
            </a:r>
            <a:endParaRPr sz="2925" baseline="2849">
              <a:latin typeface="Times New Roman"/>
              <a:cs typeface="Times New Roman"/>
            </a:endParaRPr>
          </a:p>
          <a:p>
            <a:pPr marR="224790" algn="r">
              <a:lnSpc>
                <a:spcPts val="775"/>
              </a:lnSpc>
            </a:pPr>
            <a:r>
              <a:rPr sz="750" dirty="0">
                <a:latin typeface="Times New Roman"/>
                <a:cs typeface="Times New Roman"/>
              </a:rPr>
              <a:t>j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30081" y="9494650"/>
            <a:ext cx="16129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Times New Roman"/>
                <a:cs typeface="Times New Roman"/>
              </a:rPr>
              <a:t>ПТ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27044" y="9718998"/>
            <a:ext cx="8826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Times New Roman"/>
                <a:cs typeface="Times New Roman"/>
              </a:rPr>
              <a:t>if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83281" y="9491004"/>
            <a:ext cx="158750" cy="3435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50" spc="20" dirty="0">
                <a:latin typeface="Times New Roman"/>
                <a:cs typeface="Times New Roman"/>
              </a:rPr>
              <a:t>y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38294" y="9505877"/>
            <a:ext cx="344170" cy="434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345"/>
              </a:lnSpc>
              <a:spcBef>
                <a:spcPts val="13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2050" spc="35" dirty="0">
                <a:latin typeface="Symbol"/>
                <a:cs typeface="Symbol"/>
              </a:rPr>
              <a:t></a:t>
            </a:r>
            <a:endParaRPr sz="2050">
              <a:latin typeface="Symbol"/>
              <a:cs typeface="Symbol"/>
            </a:endParaRPr>
          </a:p>
          <a:p>
            <a:pPr marL="210185">
              <a:lnSpc>
                <a:spcPts val="844"/>
              </a:lnSpc>
            </a:pPr>
            <a:r>
              <a:rPr sz="800" dirty="0">
                <a:latin typeface="Times New Roman"/>
                <a:cs typeface="Times New Roman"/>
              </a:rPr>
              <a:t>f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9083" y="3959565"/>
            <a:ext cx="6297930" cy="55499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01600" marR="68580" indent="450215" algn="just">
              <a:lnSpc>
                <a:spcPct val="98300"/>
              </a:lnSpc>
              <a:spcBef>
                <a:spcPts val="240"/>
              </a:spcBef>
            </a:pPr>
            <a:r>
              <a:rPr sz="1400" spc="-5" dirty="0">
                <a:latin typeface="Times New Roman"/>
                <a:cs typeface="Times New Roman"/>
              </a:rPr>
              <a:t>де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2175" i="1" spc="359" baseline="3831" dirty="0">
                <a:latin typeface="Times New Roman"/>
                <a:cs typeface="Times New Roman"/>
              </a:rPr>
              <a:t>p </a:t>
            </a:r>
            <a:r>
              <a:rPr sz="2175" spc="390" baseline="3831" dirty="0">
                <a:latin typeface="Symbol"/>
                <a:cs typeface="Symbol"/>
              </a:rPr>
              <a:t></a:t>
            </a:r>
            <a:r>
              <a:rPr sz="2175" spc="390" baseline="3831" dirty="0">
                <a:latin typeface="Times New Roman"/>
                <a:cs typeface="Times New Roman"/>
              </a:rPr>
              <a:t> </a:t>
            </a:r>
            <a:r>
              <a:rPr sz="2175" spc="359" baseline="3831" dirty="0">
                <a:latin typeface="Times New Roman"/>
                <a:cs typeface="Times New Roman"/>
              </a:rPr>
              <a:t>1 </a:t>
            </a:r>
            <a:r>
              <a:rPr sz="1400" spc="-5" dirty="0">
                <a:latin typeface="Times New Roman"/>
                <a:cs typeface="Times New Roman"/>
              </a:rPr>
              <a:t>– 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5" dirty="0">
                <a:latin typeface="Times New Roman"/>
                <a:cs typeface="Times New Roman"/>
              </a:rPr>
              <a:t>ділянки ЛЕП;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p </a:t>
            </a:r>
            <a:r>
              <a:rPr sz="1400" spc="-5" dirty="0">
                <a:latin typeface="Times New Roman"/>
                <a:cs typeface="Times New Roman"/>
              </a:rPr>
              <a:t>= 1 / </a:t>
            </a:r>
            <a:r>
              <a:rPr sz="1400" i="1" spc="-5" dirty="0">
                <a:latin typeface="Times New Roman"/>
                <a:cs typeface="Times New Roman"/>
              </a:rPr>
              <a:t>K</a:t>
            </a:r>
            <a:r>
              <a:rPr sz="1350" spc="-7" baseline="-6172" dirty="0">
                <a:latin typeface="Times New Roman"/>
                <a:cs typeface="Times New Roman"/>
              </a:rPr>
              <a:t>т 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якщо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вузол </a:t>
            </a:r>
            <a:r>
              <a:rPr sz="1400" i="1" spc="-5" dirty="0">
                <a:latin typeface="Times New Roman"/>
                <a:cs typeface="Times New Roman"/>
              </a:rPr>
              <a:t>і </a:t>
            </a:r>
            <a:r>
              <a:rPr sz="1400" spc="-5" dirty="0">
                <a:latin typeface="Times New Roman"/>
                <a:cs typeface="Times New Roman"/>
              </a:rPr>
              <a:t>є вузлом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почат- 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ку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трансформаторної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ділянки;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p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K</a:t>
            </a:r>
            <a:r>
              <a:rPr sz="1350" spc="-7" baseline="-6172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якщо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вузол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є </a:t>
            </a:r>
            <a:r>
              <a:rPr sz="1400" spc="-5" dirty="0">
                <a:latin typeface="Times New Roman"/>
                <a:cs typeface="Times New Roman"/>
              </a:rPr>
              <a:t>вузлом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кінця </a:t>
            </a:r>
            <a:r>
              <a:rPr sz="1400" spc="-5" dirty="0">
                <a:latin typeface="Times New Roman"/>
                <a:cs typeface="Times New Roman"/>
              </a:rPr>
              <a:t>транс-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форматорної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ділянки;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Y</a:t>
            </a:r>
            <a:r>
              <a:rPr sz="1350" i="1" spc="-7" baseline="-6172" dirty="0">
                <a:latin typeface="Times New Roman"/>
                <a:cs typeface="Times New Roman"/>
              </a:rPr>
              <a:t>il</a:t>
            </a:r>
            <a:r>
              <a:rPr sz="1350" spc="-7" baseline="30864" dirty="0">
                <a:latin typeface="Times New Roman"/>
                <a:cs typeface="Times New Roman"/>
              </a:rPr>
              <a:t>пт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G</a:t>
            </a:r>
            <a:r>
              <a:rPr sz="1350" spc="-7" baseline="-6172" dirty="0">
                <a:latin typeface="Times New Roman"/>
                <a:cs typeface="Times New Roman"/>
              </a:rPr>
              <a:t>т</a:t>
            </a:r>
            <a:r>
              <a:rPr sz="1350" baseline="-6172" dirty="0">
                <a:latin typeface="Times New Roman"/>
                <a:cs typeface="Times New Roman"/>
              </a:rPr>
              <a:t> +</a:t>
            </a:r>
            <a:r>
              <a:rPr sz="1350" spc="7" baseline="-6172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jB</a:t>
            </a:r>
            <a:r>
              <a:rPr sz="1350" spc="-7" baseline="-6172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поперечна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провідність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трансформатора.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Враховується, </a:t>
            </a:r>
            <a:r>
              <a:rPr sz="1400" dirty="0">
                <a:latin typeface="Times New Roman"/>
                <a:cs typeface="Times New Roman"/>
              </a:rPr>
              <a:t>якщо </a:t>
            </a:r>
            <a:r>
              <a:rPr sz="1400" spc="-5" dirty="0">
                <a:latin typeface="Times New Roman"/>
                <a:cs typeface="Times New Roman"/>
              </a:rPr>
              <a:t>вузол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і </a:t>
            </a:r>
            <a:r>
              <a:rPr sz="1400" spc="-5" dirty="0">
                <a:latin typeface="Times New Roman"/>
                <a:cs typeface="Times New Roman"/>
              </a:rPr>
              <a:t>є </a:t>
            </a:r>
            <a:r>
              <a:rPr sz="1400" i="1" spc="-5" dirty="0">
                <a:latin typeface="Times New Roman"/>
                <a:cs typeface="Times New Roman"/>
              </a:rPr>
              <a:t>вузлом початку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трансформаторної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ділянки. Її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складові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визначають за формулами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(1.7) 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(1.8).</a:t>
            </a:r>
            <a:endParaRPr sz="1400">
              <a:latin typeface="Times New Roman"/>
              <a:cs typeface="Times New Roman"/>
            </a:endParaRPr>
          </a:p>
          <a:p>
            <a:pPr marL="1087120">
              <a:lnSpc>
                <a:spcPct val="100000"/>
              </a:lnSpc>
              <a:spcBef>
                <a:spcPts val="1150"/>
              </a:spcBef>
            </a:pPr>
            <a:r>
              <a:rPr sz="1400" i="1" spc="-5" dirty="0">
                <a:latin typeface="Times New Roman"/>
                <a:cs typeface="Times New Roman"/>
              </a:rPr>
              <a:t>2.3. Приклад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виконання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завдань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практичного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заняття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101600" marR="71120" indent="450215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Всі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обчислення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виконуються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заданої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схеми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(рис.1.2).</a:t>
            </a:r>
            <a:endParaRPr sz="1400">
              <a:latin typeface="Times New Roman"/>
              <a:cs typeface="Times New Roman"/>
            </a:endParaRPr>
          </a:p>
          <a:p>
            <a:pPr marL="101600">
              <a:lnSpc>
                <a:spcPts val="1535"/>
              </a:lnSpc>
            </a:pPr>
            <a:r>
              <a:rPr sz="1400" i="1" spc="-5" dirty="0">
                <a:latin typeface="Times New Roman"/>
                <a:cs typeface="Times New Roman"/>
              </a:rPr>
              <a:t>Взаємні провідності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визначаємо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формулою:</a:t>
            </a:r>
            <a:endParaRPr sz="1400">
              <a:latin typeface="Times New Roman"/>
              <a:cs typeface="Times New Roman"/>
            </a:endParaRPr>
          </a:p>
          <a:p>
            <a:pPr marL="2550795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350" spc="-7" baseline="-6172" dirty="0">
                <a:latin typeface="Times New Roman"/>
                <a:cs typeface="Times New Roman"/>
              </a:rPr>
              <a:t>ij</a:t>
            </a:r>
            <a:r>
              <a:rPr sz="1350" spc="179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(1/z</a:t>
            </a:r>
            <a:r>
              <a:rPr sz="1350" spc="-7" baseline="-6172" dirty="0">
                <a:latin typeface="Times New Roman"/>
                <a:cs typeface="Times New Roman"/>
              </a:rPr>
              <a:t>ij</a:t>
            </a:r>
            <a:r>
              <a:rPr sz="1350" spc="179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·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K</a:t>
            </a:r>
            <a:r>
              <a:rPr sz="1350" spc="-7" baseline="-6172" dirty="0">
                <a:latin typeface="Times New Roman"/>
                <a:cs typeface="Times New Roman"/>
              </a:rPr>
              <a:t>T</a:t>
            </a:r>
            <a:r>
              <a:rPr sz="1350" spc="179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 marL="101600" marR="1250315">
              <a:lnSpc>
                <a:spcPts val="1610"/>
              </a:lnSpc>
              <a:spcBef>
                <a:spcPts val="75"/>
              </a:spcBef>
            </a:pPr>
            <a:r>
              <a:rPr sz="1400" spc="-5" dirty="0">
                <a:latin typeface="Times New Roman"/>
                <a:cs typeface="Times New Roman"/>
              </a:rPr>
              <a:t>де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Z</a:t>
            </a:r>
            <a:r>
              <a:rPr sz="1350" spc="-7" baseline="-6172" dirty="0">
                <a:latin typeface="Times New Roman"/>
                <a:cs typeface="Times New Roman"/>
              </a:rPr>
              <a:t>ij</a:t>
            </a:r>
            <a:r>
              <a:rPr sz="1350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R</a:t>
            </a:r>
            <a:r>
              <a:rPr sz="1350" spc="-7" baseline="-6172" dirty="0">
                <a:latin typeface="Times New Roman"/>
                <a:cs typeface="Times New Roman"/>
              </a:rPr>
              <a:t>ij</a:t>
            </a:r>
            <a:r>
              <a:rPr sz="1350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 jX</a:t>
            </a:r>
            <a:r>
              <a:rPr sz="1350" spc="-7" baseline="-6172" dirty="0">
                <a:latin typeface="Times New Roman"/>
                <a:cs typeface="Times New Roman"/>
              </a:rPr>
              <a:t>ij</a:t>
            </a:r>
            <a:r>
              <a:rPr sz="1400" spc="-5" dirty="0">
                <a:latin typeface="Times New Roman"/>
                <a:cs typeface="Times New Roman"/>
              </a:rPr>
              <a:t>– опір ділянки між вузлами </a:t>
            </a:r>
            <a:r>
              <a:rPr sz="1400" i="1" spc="-5" dirty="0">
                <a:latin typeface="Times New Roman"/>
                <a:cs typeface="Times New Roman"/>
              </a:rPr>
              <a:t>і </a:t>
            </a:r>
            <a:r>
              <a:rPr sz="1400" spc="-5" dirty="0">
                <a:latin typeface="Times New Roman"/>
                <a:cs typeface="Times New Roman"/>
              </a:rPr>
              <a:t>та </a:t>
            </a:r>
            <a:r>
              <a:rPr sz="1400" i="1" spc="-5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; K</a:t>
            </a:r>
            <a:r>
              <a:rPr sz="1350" spc="-7" baseline="-6172" dirty="0">
                <a:latin typeface="Times New Roman"/>
                <a:cs typeface="Times New Roman"/>
              </a:rPr>
              <a:t>T</a:t>
            </a:r>
            <a:r>
              <a:rPr sz="1400" spc="-5" dirty="0">
                <a:latin typeface="Times New Roman"/>
                <a:cs typeface="Times New Roman"/>
              </a:rPr>
              <a:t>– коефіцієнт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трансформації. Для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ділянок ЛЕП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дорівнює 1.</a:t>
            </a:r>
            <a:endParaRPr sz="1400">
              <a:latin typeface="Times New Roman"/>
              <a:cs typeface="Times New Roman"/>
            </a:endParaRPr>
          </a:p>
          <a:p>
            <a:pPr marL="101600" marR="69215" indent="449580">
              <a:lnSpc>
                <a:spcPts val="161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ділянок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ЛЕП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взаємна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провідність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між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вузлами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і</a:t>
            </a:r>
            <a:r>
              <a:rPr sz="1400" b="1" i="1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j</a:t>
            </a:r>
            <a:r>
              <a:rPr sz="1400" b="1" i="1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відповідає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повздовжній провідності цих ділянок.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Наприклад:</a:t>
            </a:r>
            <a:endParaRPr sz="1400">
              <a:latin typeface="Times New Roman"/>
              <a:cs typeface="Times New Roman"/>
            </a:endParaRPr>
          </a:p>
          <a:p>
            <a:pPr marL="551180">
              <a:lnSpc>
                <a:spcPts val="2215"/>
              </a:lnSpc>
            </a:pPr>
            <a:r>
              <a:rPr sz="2000" spc="-5" dirty="0">
                <a:latin typeface="Times New Roman"/>
                <a:cs typeface="Times New Roman"/>
              </a:rPr>
              <a:t>у</a:t>
            </a:r>
            <a:r>
              <a:rPr sz="975" spc="-7" baseline="-8547" dirty="0">
                <a:latin typeface="Times New Roman"/>
                <a:cs typeface="Times New Roman"/>
              </a:rPr>
              <a:t>01</a:t>
            </a:r>
            <a:r>
              <a:rPr sz="1400" spc="-5" dirty="0">
                <a:latin typeface="Times New Roman"/>
                <a:cs typeface="Times New Roman"/>
              </a:rPr>
              <a:t>= 1/</a:t>
            </a:r>
            <a:r>
              <a:rPr sz="2000" spc="-5" dirty="0">
                <a:latin typeface="Times New Roman"/>
                <a:cs typeface="Times New Roman"/>
              </a:rPr>
              <a:t>z</a:t>
            </a:r>
            <a:r>
              <a:rPr sz="1000" dirty="0">
                <a:latin typeface="Times New Roman"/>
                <a:cs typeface="Times New Roman"/>
              </a:rPr>
              <a:t>01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1/(2,49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j4,23) = 0,1034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0,1756 См;</a:t>
            </a:r>
            <a:endParaRPr sz="1400">
              <a:latin typeface="Times New Roman"/>
              <a:cs typeface="Times New Roman"/>
            </a:endParaRPr>
          </a:p>
          <a:p>
            <a:pPr marL="551180">
              <a:lnSpc>
                <a:spcPts val="2310"/>
              </a:lnSpc>
            </a:pPr>
            <a:r>
              <a:rPr sz="2000" spc="-5" dirty="0">
                <a:latin typeface="Times New Roman"/>
                <a:cs typeface="Times New Roman"/>
              </a:rPr>
              <a:t>у</a:t>
            </a:r>
            <a:r>
              <a:rPr sz="975" spc="-7" baseline="-8547" dirty="0">
                <a:latin typeface="Times New Roman"/>
                <a:cs typeface="Times New Roman"/>
              </a:rPr>
              <a:t>12</a:t>
            </a:r>
            <a:r>
              <a:rPr sz="1400" spc="-5" dirty="0">
                <a:latin typeface="Times New Roman"/>
                <a:cs typeface="Times New Roman"/>
              </a:rPr>
              <a:t>= 1/</a:t>
            </a:r>
            <a:r>
              <a:rPr sz="2000" spc="-5" dirty="0">
                <a:latin typeface="Times New Roman"/>
                <a:cs typeface="Times New Roman"/>
              </a:rPr>
              <a:t>z</a:t>
            </a:r>
            <a:r>
              <a:rPr sz="1000" dirty="0">
                <a:latin typeface="Times New Roman"/>
                <a:cs typeface="Times New Roman"/>
              </a:rPr>
              <a:t>12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1/(3,14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j4,29) = 0,1111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0,1518 См;</a:t>
            </a:r>
            <a:endParaRPr sz="1400">
              <a:latin typeface="Times New Roman"/>
              <a:cs typeface="Times New Roman"/>
            </a:endParaRPr>
          </a:p>
          <a:p>
            <a:pPr marL="551180">
              <a:lnSpc>
                <a:spcPts val="1595"/>
              </a:lnSpc>
            </a:pPr>
            <a:r>
              <a:rPr sz="1400" spc="-5" dirty="0">
                <a:latin typeface="Times New Roman"/>
                <a:cs typeface="Times New Roman"/>
              </a:rPr>
              <a:t>Аналогічно, для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ділянок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ЛЕП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0-3 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1-3:</a:t>
            </a:r>
            <a:endParaRPr sz="1400">
              <a:latin typeface="Times New Roman"/>
              <a:cs typeface="Times New Roman"/>
            </a:endParaRPr>
          </a:p>
          <a:p>
            <a:pPr marL="551180">
              <a:lnSpc>
                <a:spcPts val="2315"/>
              </a:lnSpc>
            </a:pPr>
            <a:r>
              <a:rPr sz="2000" spc="-5" dirty="0">
                <a:latin typeface="Times New Roman"/>
                <a:cs typeface="Times New Roman"/>
              </a:rPr>
              <a:t>у</a:t>
            </a:r>
            <a:r>
              <a:rPr sz="975" spc="-7" baseline="-8547" dirty="0">
                <a:latin typeface="Times New Roman"/>
                <a:cs typeface="Times New Roman"/>
              </a:rPr>
              <a:t>03</a:t>
            </a:r>
            <a:r>
              <a:rPr sz="1400" spc="-5" dirty="0">
                <a:latin typeface="Times New Roman"/>
                <a:cs typeface="Times New Roman"/>
              </a:rPr>
              <a:t>= 1/</a:t>
            </a:r>
            <a:r>
              <a:rPr sz="2000" spc="-5" dirty="0">
                <a:latin typeface="Times New Roman"/>
                <a:cs typeface="Times New Roman"/>
              </a:rPr>
              <a:t>z</a:t>
            </a:r>
            <a:r>
              <a:rPr sz="1000" dirty="0">
                <a:latin typeface="Times New Roman"/>
                <a:cs typeface="Times New Roman"/>
              </a:rPr>
              <a:t>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0,08</a:t>
            </a:r>
            <a:r>
              <a:rPr sz="1400" dirty="0">
                <a:latin typeface="Times New Roman"/>
                <a:cs typeface="Times New Roman"/>
              </a:rPr>
              <a:t>6</a:t>
            </a:r>
            <a:r>
              <a:rPr sz="1400" spc="-5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j0,1463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;</a:t>
            </a:r>
            <a:r>
              <a:rPr sz="2000" spc="-5" dirty="0">
                <a:latin typeface="Times New Roman"/>
                <a:cs typeface="Times New Roman"/>
              </a:rPr>
              <a:t>у</a:t>
            </a:r>
            <a:r>
              <a:rPr sz="975" spc="-7" baseline="-8547" dirty="0">
                <a:latin typeface="Times New Roman"/>
                <a:cs typeface="Times New Roman"/>
              </a:rPr>
              <a:t>13</a:t>
            </a:r>
            <a:r>
              <a:rPr sz="1400" spc="-5" dirty="0">
                <a:latin typeface="Times New Roman"/>
                <a:cs typeface="Times New Roman"/>
              </a:rPr>
              <a:t>= 1/</a:t>
            </a:r>
            <a:r>
              <a:rPr sz="2000" dirty="0">
                <a:latin typeface="Times New Roman"/>
                <a:cs typeface="Times New Roman"/>
              </a:rPr>
              <a:t>z</a:t>
            </a:r>
            <a:r>
              <a:rPr sz="1000" dirty="0">
                <a:latin typeface="Times New Roman"/>
                <a:cs typeface="Times New Roman"/>
              </a:rPr>
              <a:t>13 </a:t>
            </a:r>
            <a:r>
              <a:rPr sz="1400" spc="-5" dirty="0">
                <a:latin typeface="Times New Roman"/>
                <a:cs typeface="Times New Roman"/>
              </a:rPr>
              <a:t>= 0,1393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j0,1899 С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101600" marR="1116330">
              <a:lnSpc>
                <a:spcPct val="95800"/>
              </a:lnSpc>
              <a:spcBef>
                <a:spcPts val="35"/>
              </a:spcBef>
            </a:pPr>
            <a:r>
              <a:rPr sz="1400" spc="-5" dirty="0">
                <a:latin typeface="Times New Roman"/>
                <a:cs typeface="Times New Roman"/>
              </a:rPr>
              <a:t>Визначимо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провідність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трансформаторної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ділянки: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Повзд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вжня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2000" spc="-5" dirty="0">
                <a:latin typeface="Times New Roman"/>
                <a:cs typeface="Times New Roman"/>
              </a:rPr>
              <a:t>у</a:t>
            </a:r>
            <a:r>
              <a:rPr sz="975" spc="-7" baseline="-8547" dirty="0">
                <a:latin typeface="Times New Roman"/>
                <a:cs typeface="Times New Roman"/>
              </a:rPr>
              <a:t>14</a:t>
            </a:r>
            <a:r>
              <a:rPr sz="1400" spc="-5" dirty="0">
                <a:latin typeface="Times New Roman"/>
                <a:cs typeface="Times New Roman"/>
              </a:rPr>
              <a:t>= 1/</a:t>
            </a:r>
            <a:r>
              <a:rPr sz="2000" spc="-5" dirty="0">
                <a:latin typeface="Times New Roman"/>
                <a:cs typeface="Times New Roman"/>
              </a:rPr>
              <a:t>z</a:t>
            </a:r>
            <a:r>
              <a:rPr sz="1000" dirty="0">
                <a:latin typeface="Times New Roman"/>
                <a:cs typeface="Times New Roman"/>
              </a:rPr>
              <a:t>14 </a:t>
            </a:r>
            <a:r>
              <a:rPr sz="1400" spc="-5" dirty="0">
                <a:latin typeface="Times New Roman"/>
                <a:cs typeface="Times New Roman"/>
              </a:rPr>
              <a:t>= 1/(4</a:t>
            </a:r>
            <a:r>
              <a:rPr sz="1400" spc="-15" dirty="0">
                <a:latin typeface="Times New Roman"/>
                <a:cs typeface="Times New Roman"/>
              </a:rPr>
              <a:t>,</a:t>
            </a:r>
            <a:r>
              <a:rPr sz="1400" spc="-5" dirty="0">
                <a:latin typeface="Times New Roman"/>
                <a:cs typeface="Times New Roman"/>
              </a:rPr>
              <a:t>391 + j86,789)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0,0006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</a:t>
            </a:r>
            <a:r>
              <a:rPr sz="1400" spc="-10" dirty="0">
                <a:latin typeface="Times New Roman"/>
                <a:cs typeface="Times New Roman"/>
              </a:rPr>
              <a:t>0</a:t>
            </a:r>
            <a:r>
              <a:rPr sz="1400" spc="-5" dirty="0">
                <a:latin typeface="Times New Roman"/>
                <a:cs typeface="Times New Roman"/>
              </a:rPr>
              <a:t>115 См;  Вз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ємна:</a:t>
            </a:r>
            <a:r>
              <a:rPr sz="2000" spc="-5" dirty="0">
                <a:latin typeface="Times New Roman"/>
                <a:cs typeface="Times New Roman"/>
              </a:rPr>
              <a:t>у</a:t>
            </a:r>
            <a:r>
              <a:rPr sz="975" spc="-7" baseline="-8547" dirty="0">
                <a:latin typeface="Times New Roman"/>
                <a:cs typeface="Times New Roman"/>
              </a:rPr>
              <a:t>14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</a:t>
            </a:r>
            <a:r>
              <a:rPr sz="975" spc="-7" baseline="-8547" dirty="0">
                <a:latin typeface="Times New Roman"/>
                <a:cs typeface="Times New Roman"/>
              </a:rPr>
              <a:t>14</a:t>
            </a:r>
            <a:r>
              <a:rPr sz="1400" spc="-5" dirty="0">
                <a:latin typeface="Times New Roman"/>
                <a:cs typeface="Times New Roman"/>
              </a:rPr>
              <a:t>·K</a:t>
            </a:r>
            <a:r>
              <a:rPr sz="1350" baseline="-6172" dirty="0">
                <a:latin typeface="Times New Roman"/>
                <a:cs typeface="Times New Roman"/>
              </a:rPr>
              <a:t>Т</a:t>
            </a:r>
            <a:r>
              <a:rPr sz="1350" spc="7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=(0,0006 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j0,0115)·2,9</a:t>
            </a:r>
            <a:r>
              <a:rPr sz="1400" dirty="0">
                <a:latin typeface="Times New Roman"/>
                <a:cs typeface="Times New Roman"/>
              </a:rPr>
              <a:t>8</a:t>
            </a:r>
            <a:r>
              <a:rPr sz="1400" spc="-5" dirty="0">
                <a:latin typeface="Times New Roman"/>
                <a:cs typeface="Times New Roman"/>
              </a:rPr>
              <a:t>7 = 0,001</a:t>
            </a:r>
            <a:r>
              <a:rPr sz="1400" spc="5" dirty="0">
                <a:latin typeface="Times New Roman"/>
                <a:cs typeface="Times New Roman"/>
              </a:rPr>
              <a:t>7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0,0343 См.</a:t>
            </a:r>
            <a:endParaRPr sz="1400">
              <a:latin typeface="Times New Roman"/>
              <a:cs typeface="Times New Roman"/>
            </a:endParaRPr>
          </a:p>
          <a:p>
            <a:pPr marL="101600" marR="70485" indent="450215">
              <a:lnSpc>
                <a:spcPts val="1610"/>
              </a:lnSpc>
              <a:spcBef>
                <a:spcPts val="40"/>
              </a:spcBef>
            </a:pPr>
            <a:r>
              <a:rPr sz="1400" i="1" spc="-5" dirty="0">
                <a:latin typeface="Times New Roman"/>
                <a:cs typeface="Times New Roman"/>
              </a:rPr>
              <a:t>Власна</a:t>
            </a:r>
            <a:r>
              <a:rPr sz="1400" i="1" spc="16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провідність</a:t>
            </a:r>
            <a:r>
              <a:rPr sz="1400" i="1" spc="1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і</a:t>
            </a:r>
            <a:r>
              <a:rPr sz="1400" i="1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дорівнює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сумі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всіх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ділянок,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які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з’єднані в </a:t>
            </a:r>
            <a:r>
              <a:rPr sz="1400" spc="-10" dirty="0">
                <a:latin typeface="Times New Roman"/>
                <a:cs typeface="Times New Roman"/>
              </a:rPr>
              <a:t>цьому</a:t>
            </a:r>
            <a:r>
              <a:rPr sz="1400" spc="-5" dirty="0">
                <a:latin typeface="Times New Roman"/>
                <a:cs typeface="Times New Roman"/>
              </a:rPr>
              <a:t> вузлі (повздовжніх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поперечних):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00726" y="9593071"/>
            <a:ext cx="698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4938" y="2550921"/>
            <a:ext cx="5160645" cy="80010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01015" marR="5080">
              <a:lnSpc>
                <a:spcPts val="1610"/>
              </a:lnSpc>
              <a:spcBef>
                <a:spcPts val="210"/>
              </a:spcBef>
              <a:tabLst>
                <a:tab pos="1453515" algn="l"/>
              </a:tabLst>
            </a:pPr>
            <a:r>
              <a:rPr sz="1400" spc="-5" dirty="0">
                <a:latin typeface="Times New Roman"/>
                <a:cs typeface="Times New Roman"/>
              </a:rPr>
              <a:t>та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вузлами	</a:t>
            </a:r>
            <a:r>
              <a:rPr sz="1400" i="1" spc="-5" dirty="0">
                <a:latin typeface="Times New Roman"/>
                <a:cs typeface="Times New Roman"/>
              </a:rPr>
              <a:t>f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Враховується, якщо вузол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і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є вузлом початку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трансформаторної ділянки.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400" spc="-5" dirty="0">
                <a:latin typeface="Times New Roman"/>
                <a:cs typeface="Times New Roman"/>
              </a:rPr>
              <a:t>Наприклад,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вузлів заданої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схеми: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3975" y="7111434"/>
            <a:ext cx="268351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34695" algn="l"/>
                <a:tab pos="1366520" algn="l"/>
                <a:tab pos="1991995" algn="l"/>
                <a:tab pos="2628900" algn="l"/>
              </a:tabLst>
            </a:pP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-5" dirty="0">
                <a:latin typeface="Times New Roman"/>
                <a:cs typeface="Times New Roman"/>
              </a:rPr>
              <a:t>	</a:t>
            </a:r>
            <a:r>
              <a:rPr sz="700" spc="5" dirty="0">
                <a:latin typeface="Symbol"/>
                <a:cs typeface="Symbol"/>
              </a:rPr>
              <a:t></a:t>
            </a:r>
            <a:r>
              <a:rPr sz="700" spc="5" dirty="0">
                <a:latin typeface="Times New Roman"/>
                <a:cs typeface="Times New Roman"/>
              </a:rPr>
              <a:t>	</a:t>
            </a:r>
            <a:r>
              <a:rPr sz="700" dirty="0">
                <a:latin typeface="Symbol"/>
                <a:cs typeface="Symbol"/>
              </a:rPr>
              <a:t>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5" dirty="0">
                <a:latin typeface="Symbol"/>
                <a:cs typeface="Symbol"/>
              </a:rPr>
              <a:t></a:t>
            </a:r>
            <a:r>
              <a:rPr sz="700" spc="5" dirty="0">
                <a:latin typeface="Times New Roman"/>
                <a:cs typeface="Times New Roman"/>
              </a:rPr>
              <a:t>	</a:t>
            </a:r>
            <a:r>
              <a:rPr sz="700" spc="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12420" y="7080458"/>
            <a:ext cx="36766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90195" algn="l"/>
              </a:tabLst>
            </a:pPr>
            <a:r>
              <a:rPr sz="1000" spc="5" dirty="0">
                <a:latin typeface="Times New Roman"/>
                <a:cs typeface="Times New Roman"/>
              </a:rPr>
              <a:t>*	*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9717" y="8045339"/>
            <a:ext cx="5772150" cy="30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0035">
              <a:lnSpc>
                <a:spcPts val="455"/>
              </a:lnSpc>
              <a:spcBef>
                <a:spcPts val="100"/>
              </a:spcBef>
              <a:tabLst>
                <a:tab pos="3438525" algn="l"/>
                <a:tab pos="5282565" algn="l"/>
              </a:tabLst>
            </a:pPr>
            <a:r>
              <a:rPr sz="700" dirty="0">
                <a:latin typeface="Symbol"/>
                <a:cs typeface="Symbol"/>
              </a:rPr>
              <a:t>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-5" dirty="0">
                <a:latin typeface="Times New Roman"/>
                <a:cs typeface="Times New Roman"/>
              </a:rPr>
              <a:t>	</a:t>
            </a:r>
            <a:r>
              <a:rPr sz="700" spc="-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  <a:p>
            <a:pPr marL="50800">
              <a:lnSpc>
                <a:spcPts val="1775"/>
              </a:lnSpc>
            </a:pPr>
            <a:r>
              <a:rPr sz="1400" spc="-5" dirty="0">
                <a:latin typeface="Times New Roman"/>
                <a:cs typeface="Times New Roman"/>
              </a:rPr>
              <a:t>(0,3544 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j0,5288)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sz="2700" spc="-52" baseline="-12345" dirty="0">
                <a:latin typeface="Times New Roman"/>
                <a:cs typeface="Times New Roman"/>
              </a:rPr>
              <a:t>U</a:t>
            </a:r>
            <a:r>
              <a:rPr sz="1050" baseline="-35714" dirty="0">
                <a:latin typeface="Times New Roman"/>
                <a:cs typeface="Times New Roman"/>
              </a:rPr>
              <a:t>1</a:t>
            </a:r>
            <a:r>
              <a:rPr sz="1050" spc="37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[</a:t>
            </a:r>
            <a:r>
              <a:rPr sz="1400" spc="-5" dirty="0">
                <a:latin typeface="Times New Roman"/>
                <a:cs typeface="Times New Roman"/>
              </a:rPr>
              <a:t>(0</a:t>
            </a:r>
            <a:r>
              <a:rPr sz="1400" spc="-10" dirty="0">
                <a:latin typeface="Times New Roman"/>
                <a:cs typeface="Times New Roman"/>
              </a:rPr>
              <a:t>,</a:t>
            </a:r>
            <a:r>
              <a:rPr sz="1400" spc="-5" dirty="0">
                <a:latin typeface="Times New Roman"/>
                <a:cs typeface="Times New Roman"/>
              </a:rPr>
              <a:t>1034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</a:t>
            </a:r>
            <a:r>
              <a:rPr sz="1400" spc="-10" dirty="0">
                <a:latin typeface="Times New Roman"/>
                <a:cs typeface="Times New Roman"/>
              </a:rPr>
              <a:t>,</a:t>
            </a:r>
            <a:r>
              <a:rPr sz="1400" spc="-5" dirty="0">
                <a:latin typeface="Times New Roman"/>
                <a:cs typeface="Times New Roman"/>
              </a:rPr>
              <a:t>175</a:t>
            </a:r>
            <a:r>
              <a:rPr sz="1400" dirty="0">
                <a:latin typeface="Times New Roman"/>
                <a:cs typeface="Times New Roman"/>
              </a:rPr>
              <a:t>6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2700" spc="15" baseline="-12345" dirty="0">
                <a:latin typeface="Times New Roman"/>
                <a:cs typeface="Times New Roman"/>
              </a:rPr>
              <a:t>U</a:t>
            </a:r>
            <a:r>
              <a:rPr sz="1050" spc="-7" baseline="-35714" dirty="0">
                <a:latin typeface="Times New Roman"/>
                <a:cs typeface="Times New Roman"/>
              </a:rPr>
              <a:t>0</a:t>
            </a:r>
            <a:r>
              <a:rPr sz="1050" spc="89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(0,1111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j0,15</a:t>
            </a:r>
            <a:r>
              <a:rPr sz="1400" spc="-1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8)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2700" spc="30" baseline="-12345" dirty="0">
                <a:latin typeface="Times New Roman"/>
                <a:cs typeface="Times New Roman"/>
              </a:rPr>
              <a:t>U</a:t>
            </a:r>
            <a:r>
              <a:rPr sz="1050" spc="-7" baseline="-35714" dirty="0">
                <a:latin typeface="Times New Roman"/>
                <a:cs typeface="Times New Roman"/>
              </a:rPr>
              <a:t>2</a:t>
            </a:r>
            <a:r>
              <a:rPr sz="1050" spc="75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2583" y="5720612"/>
            <a:ext cx="4073525" cy="367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1898014" algn="l"/>
                <a:tab pos="2301240" algn="l"/>
              </a:tabLst>
            </a:pP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350" spc="-7" baseline="-6172" dirty="0">
                <a:latin typeface="Times New Roman"/>
                <a:cs typeface="Times New Roman"/>
              </a:rPr>
              <a:t>33</a:t>
            </a:r>
            <a:r>
              <a:rPr sz="1350" spc="187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350" spc="-7" baseline="-6172" dirty="0">
                <a:latin typeface="Times New Roman"/>
                <a:cs typeface="Times New Roman"/>
              </a:rPr>
              <a:t>30</a:t>
            </a:r>
            <a:r>
              <a:rPr sz="1350" spc="195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 У</a:t>
            </a:r>
            <a:r>
              <a:rPr sz="1350" spc="-7" baseline="-6172" dirty="0">
                <a:latin typeface="Times New Roman"/>
                <a:cs typeface="Times New Roman"/>
              </a:rPr>
              <a:t>31</a:t>
            </a:r>
            <a:r>
              <a:rPr sz="1350" spc="187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0,5(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3375" spc="-75" baseline="-1234" dirty="0">
                <a:latin typeface="Times New Roman"/>
                <a:cs typeface="Times New Roman"/>
              </a:rPr>
              <a:t>y	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3375" spc="-82" baseline="-1234" dirty="0">
                <a:latin typeface="Times New Roman"/>
                <a:cs typeface="Times New Roman"/>
              </a:rPr>
              <a:t>y	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0,2254 –j0,3362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См;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69456" y="8397129"/>
            <a:ext cx="1748789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4814" algn="l"/>
              </a:tabLst>
            </a:pPr>
            <a:r>
              <a:rPr sz="700" dirty="0">
                <a:latin typeface="Symbol"/>
                <a:cs typeface="Symbol"/>
              </a:rPr>
              <a:t>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-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7067" y="8363180"/>
            <a:ext cx="8890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" dirty="0">
                <a:latin typeface="Times New Roman"/>
                <a:cs typeface="Times New Roman"/>
              </a:rPr>
              <a:t>*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6933" y="1908147"/>
            <a:ext cx="86995" cy="1263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60" dirty="0">
                <a:latin typeface="Times New Roman"/>
                <a:cs typeface="Times New Roman"/>
              </a:rPr>
              <a:t>ij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5283" y="521172"/>
            <a:ext cx="6171565" cy="14554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ts val="2050"/>
              </a:lnSpc>
              <a:spcBef>
                <a:spcPts val="114"/>
              </a:spcBef>
              <a:tabLst>
                <a:tab pos="619125" algn="l"/>
              </a:tabLst>
            </a:pPr>
            <a:r>
              <a:rPr sz="1400" spc="-5" dirty="0">
                <a:latin typeface="Times New Roman"/>
                <a:cs typeface="Times New Roman"/>
              </a:rPr>
              <a:t>Тут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2850" spc="187" baseline="-4385" dirty="0">
                <a:latin typeface="Times New Roman"/>
                <a:cs typeface="Times New Roman"/>
              </a:rPr>
              <a:t>y	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взаємна провідність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між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вузлом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і</a:t>
            </a:r>
            <a:r>
              <a:rPr sz="1400" b="1" i="1" spc="3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суміжними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вузлами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що</a:t>
            </a:r>
            <a:endParaRPr sz="1400">
              <a:latin typeface="Times New Roman"/>
              <a:cs typeface="Times New Roman"/>
            </a:endParaRPr>
          </a:p>
          <a:p>
            <a:pPr marL="482600">
              <a:lnSpc>
                <a:spcPts val="610"/>
              </a:lnSpc>
            </a:pPr>
            <a:r>
              <a:rPr sz="700" spc="35" dirty="0">
                <a:latin typeface="Times New Roman"/>
                <a:cs typeface="Times New Roman"/>
              </a:rPr>
              <a:t>ij</a:t>
            </a:r>
            <a:endParaRPr sz="700">
              <a:latin typeface="Times New Roman"/>
              <a:cs typeface="Times New Roman"/>
            </a:endParaRPr>
          </a:p>
          <a:p>
            <a:pPr marL="825500" algn="just">
              <a:lnSpc>
                <a:spcPts val="1645"/>
              </a:lnSpc>
              <a:spcBef>
                <a:spcPts val="135"/>
              </a:spcBef>
            </a:pPr>
            <a:r>
              <a:rPr sz="1400" spc="-5" dirty="0">
                <a:latin typeface="Times New Roman"/>
                <a:cs typeface="Times New Roman"/>
              </a:rPr>
              <a:t>з’єднані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ним;</a:t>
            </a:r>
            <a:endParaRPr sz="1400">
              <a:latin typeface="Times New Roman"/>
              <a:cs typeface="Times New Roman"/>
            </a:endParaRPr>
          </a:p>
          <a:p>
            <a:pPr marL="25400" marR="17780" indent="399415" algn="just">
              <a:lnSpc>
                <a:spcPct val="95800"/>
              </a:lnSpc>
              <a:spcBef>
                <a:spcPts val="35"/>
              </a:spcBef>
            </a:pPr>
            <a:r>
              <a:rPr sz="1400" spc="-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ділянок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ЛЕП;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1/</a:t>
            </a:r>
            <a:r>
              <a:rPr sz="1400" dirty="0">
                <a:latin typeface="Times New Roman"/>
                <a:cs typeface="Times New Roman"/>
              </a:rPr>
              <a:t> K</a:t>
            </a:r>
            <a:r>
              <a:rPr sz="800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якщо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вузол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і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є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вузлом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початку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трансформаторної ділянки (обмотка ВН трансформатора); р </a:t>
            </a:r>
            <a:r>
              <a:rPr sz="1400" dirty="0">
                <a:latin typeface="Times New Roman"/>
                <a:cs typeface="Times New Roman"/>
              </a:rPr>
              <a:t>=K</a:t>
            </a:r>
            <a:r>
              <a:rPr sz="800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якщо вузол</a:t>
            </a:r>
            <a:r>
              <a:rPr sz="1400" spc="340" dirty="0">
                <a:latin typeface="Times New Roman"/>
                <a:cs typeface="Times New Roman"/>
              </a:rPr>
              <a:t>  </a:t>
            </a:r>
            <a:r>
              <a:rPr sz="1400" i="1" spc="-5" dirty="0">
                <a:latin typeface="Times New Roman"/>
                <a:cs typeface="Times New Roman"/>
              </a:rPr>
              <a:t>і </a:t>
            </a:r>
            <a:r>
              <a:rPr sz="1400" i="1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є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вузлом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кінця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трансформаторної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(обмотка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НН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трансформатора);</a:t>
            </a:r>
            <a:endParaRPr sz="1400">
              <a:latin typeface="Times New Roman"/>
              <a:cs typeface="Times New Roman"/>
            </a:endParaRPr>
          </a:p>
          <a:p>
            <a:pPr marL="61594">
              <a:lnSpc>
                <a:spcPts val="1939"/>
              </a:lnSpc>
            </a:pPr>
            <a:r>
              <a:rPr sz="2550" spc="562" baseline="-8169" dirty="0">
                <a:latin typeface="Times New Roman"/>
                <a:cs typeface="Times New Roman"/>
              </a:rPr>
              <a:t>y</a:t>
            </a:r>
            <a:r>
              <a:rPr sz="975" spc="217" baseline="68376" dirty="0">
                <a:latin typeface="Times New Roman"/>
                <a:cs typeface="Times New Roman"/>
              </a:rPr>
              <a:t>ПЛ</a:t>
            </a:r>
            <a:r>
              <a:rPr sz="975" baseline="68376" dirty="0">
                <a:latin typeface="Times New Roman"/>
                <a:cs typeface="Times New Roman"/>
              </a:rPr>
              <a:t> </a:t>
            </a:r>
            <a:r>
              <a:rPr sz="975" spc="-75" baseline="68376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пере</a:t>
            </a:r>
            <a:r>
              <a:rPr sz="1400" spc="-5" dirty="0">
                <a:latin typeface="Times New Roman"/>
                <a:cs typeface="Times New Roman"/>
              </a:rPr>
              <a:t>ч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а </a:t>
            </a:r>
            <a:r>
              <a:rPr sz="1400" spc="-10" dirty="0">
                <a:latin typeface="Times New Roman"/>
                <a:cs typeface="Times New Roman"/>
              </a:rPr>
              <a:t>пр</a:t>
            </a:r>
            <a:r>
              <a:rPr sz="1400" spc="-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від</a:t>
            </a:r>
            <a:r>
              <a:rPr sz="1400" spc="-5" dirty="0">
                <a:latin typeface="Times New Roman"/>
                <a:cs typeface="Times New Roman"/>
              </a:rPr>
              <a:t>ність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ділянок </a:t>
            </a:r>
            <a:r>
              <a:rPr sz="1400" spc="-10" dirty="0">
                <a:latin typeface="Times New Roman"/>
                <a:cs typeface="Times New Roman"/>
              </a:rPr>
              <a:t>ЛЕ</a:t>
            </a:r>
            <a:r>
              <a:rPr sz="1400" spc="-5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між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м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і 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а </a:t>
            </a:r>
            <a:r>
              <a:rPr sz="1400" spc="-10" dirty="0">
                <a:latin typeface="Times New Roman"/>
                <a:cs typeface="Times New Roman"/>
              </a:rPr>
              <a:t>ву</a:t>
            </a:r>
            <a:r>
              <a:rPr sz="1400" dirty="0">
                <a:latin typeface="Times New Roman"/>
                <a:cs typeface="Times New Roman"/>
              </a:rPr>
              <a:t>з</a:t>
            </a:r>
            <a:r>
              <a:rPr sz="1400" spc="-10" dirty="0">
                <a:latin typeface="Times New Roman"/>
                <a:cs typeface="Times New Roman"/>
              </a:rPr>
              <a:t>лам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5482" y="2444810"/>
            <a:ext cx="9017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50" dirty="0">
                <a:latin typeface="Times New Roman"/>
                <a:cs typeface="Times New Roman"/>
              </a:rPr>
              <a:t>if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51221" y="2021331"/>
            <a:ext cx="5387340" cy="499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4990">
              <a:lnSpc>
                <a:spcPts val="1655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що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з’єднані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ним;</a:t>
            </a:r>
            <a:endParaRPr sz="1400">
              <a:latin typeface="Times New Roman"/>
              <a:cs typeface="Times New Roman"/>
            </a:endParaRPr>
          </a:p>
          <a:p>
            <a:pPr marL="50800">
              <a:lnSpc>
                <a:spcPts val="2075"/>
              </a:lnSpc>
            </a:pPr>
            <a:r>
              <a:rPr sz="2625" spc="450" baseline="-6349" dirty="0">
                <a:latin typeface="Times New Roman"/>
                <a:cs typeface="Times New Roman"/>
              </a:rPr>
              <a:t>y</a:t>
            </a:r>
            <a:r>
              <a:rPr sz="975" spc="179" baseline="72649" dirty="0">
                <a:latin typeface="Times New Roman"/>
                <a:cs typeface="Times New Roman"/>
              </a:rPr>
              <a:t>П</a:t>
            </a:r>
            <a:r>
              <a:rPr sz="975" spc="157" baseline="72649" dirty="0">
                <a:latin typeface="Times New Roman"/>
                <a:cs typeface="Times New Roman"/>
              </a:rPr>
              <a:t>Т</a:t>
            </a:r>
            <a:r>
              <a:rPr sz="975" baseline="72649" dirty="0">
                <a:latin typeface="Times New Roman"/>
                <a:cs typeface="Times New Roman"/>
              </a:rPr>
              <a:t> </a:t>
            </a:r>
            <a:r>
              <a:rPr sz="975" spc="-7" baseline="7264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пере</a:t>
            </a:r>
            <a:r>
              <a:rPr sz="1400" spc="-5" dirty="0">
                <a:latin typeface="Times New Roman"/>
                <a:cs typeface="Times New Roman"/>
              </a:rPr>
              <a:t>ч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а </a:t>
            </a:r>
            <a:r>
              <a:rPr sz="1400" spc="-10" dirty="0">
                <a:latin typeface="Times New Roman"/>
                <a:cs typeface="Times New Roman"/>
              </a:rPr>
              <a:t>пр</a:t>
            </a:r>
            <a:r>
              <a:rPr sz="1400" spc="-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від</a:t>
            </a:r>
            <a:r>
              <a:rPr sz="1400" spc="-5" dirty="0">
                <a:latin typeface="Times New Roman"/>
                <a:cs typeface="Times New Roman"/>
              </a:rPr>
              <a:t>ність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рн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spc="-5" dirty="0">
                <a:latin typeface="Times New Roman"/>
                <a:cs typeface="Times New Roman"/>
              </a:rPr>
              <a:t>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ділянок 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spc="-5" dirty="0">
                <a:latin typeface="Times New Roman"/>
                <a:cs typeface="Times New Roman"/>
              </a:rPr>
              <a:t>іж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вузлом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і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2583" y="3340632"/>
            <a:ext cx="5558790" cy="367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1898014" algn="l"/>
                <a:tab pos="2301240" algn="l"/>
              </a:tabLst>
            </a:pP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350" spc="-7" baseline="-6172" dirty="0">
                <a:latin typeface="Times New Roman"/>
                <a:cs typeface="Times New Roman"/>
              </a:rPr>
              <a:t>00</a:t>
            </a:r>
            <a:r>
              <a:rPr sz="1350" spc="187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350" spc="-7" baseline="-6172" dirty="0">
                <a:latin typeface="Times New Roman"/>
                <a:cs typeface="Times New Roman"/>
              </a:rPr>
              <a:t>01</a:t>
            </a:r>
            <a:r>
              <a:rPr sz="1350" spc="195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 У</a:t>
            </a:r>
            <a:r>
              <a:rPr sz="1350" spc="-7" baseline="-6172" dirty="0">
                <a:latin typeface="Times New Roman"/>
                <a:cs typeface="Times New Roman"/>
              </a:rPr>
              <a:t>03</a:t>
            </a:r>
            <a:r>
              <a:rPr sz="1350" spc="187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0,5(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3375" spc="-75" baseline="-1234" dirty="0">
                <a:latin typeface="Times New Roman"/>
                <a:cs typeface="Times New Roman"/>
              </a:rPr>
              <a:t>y	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3375" spc="-82" baseline="-1234" dirty="0">
                <a:latin typeface="Times New Roman"/>
                <a:cs typeface="Times New Roman"/>
              </a:rPr>
              <a:t>y	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(0,1034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j0,1756)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 (0,0861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j0,1463)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15246" y="3347294"/>
            <a:ext cx="50609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15925" algn="l"/>
              </a:tabLst>
            </a:pPr>
            <a:r>
              <a:rPr sz="850" spc="-10" dirty="0">
                <a:latin typeface="Times New Roman"/>
                <a:cs typeface="Times New Roman"/>
              </a:rPr>
              <a:t>П	</a:t>
            </a:r>
            <a:r>
              <a:rPr sz="850" spc="-15" dirty="0">
                <a:latin typeface="Times New Roman"/>
                <a:cs typeface="Times New Roman"/>
              </a:rPr>
              <a:t>П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2583" y="3566568"/>
            <a:ext cx="4170679" cy="4432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125730" algn="ctr">
              <a:lnSpc>
                <a:spcPct val="100000"/>
              </a:lnSpc>
              <a:spcBef>
                <a:spcPts val="300"/>
              </a:spcBef>
              <a:tabLst>
                <a:tab pos="403225" algn="l"/>
              </a:tabLst>
            </a:pPr>
            <a:r>
              <a:rPr sz="850" spc="-10" dirty="0">
                <a:latin typeface="Times New Roman"/>
                <a:cs typeface="Times New Roman"/>
              </a:rPr>
              <a:t>01	</a:t>
            </a:r>
            <a:r>
              <a:rPr sz="850" spc="-15" dirty="0">
                <a:latin typeface="Times New Roman"/>
                <a:cs typeface="Times New Roman"/>
              </a:rPr>
              <a:t>03</a:t>
            </a:r>
            <a:endParaRPr sz="8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5" dirty="0">
                <a:latin typeface="Times New Roman"/>
                <a:cs typeface="Times New Roman"/>
              </a:rPr>
              <a:t>0,5∙( j0,269</a:t>
            </a:r>
            <a:r>
              <a:rPr sz="1400" spc="40" dirty="0">
                <a:latin typeface="Times New Roman"/>
                <a:cs typeface="Times New Roman"/>
              </a:rPr>
              <a:t>·</a:t>
            </a:r>
            <a:r>
              <a:rPr sz="2175" spc="-202" baseline="1915" dirty="0">
                <a:latin typeface="Times New Roman"/>
                <a:cs typeface="Times New Roman"/>
              </a:rPr>
              <a:t>1</a:t>
            </a:r>
            <a:r>
              <a:rPr sz="2175" spc="-195" baseline="1915" dirty="0">
                <a:latin typeface="Times New Roman"/>
                <a:cs typeface="Times New Roman"/>
              </a:rPr>
              <a:t>0</a:t>
            </a:r>
            <a:r>
              <a:rPr sz="2175" spc="7" baseline="1915" dirty="0">
                <a:latin typeface="Times New Roman"/>
                <a:cs typeface="Times New Roman"/>
              </a:rPr>
              <a:t> </a:t>
            </a:r>
            <a:r>
              <a:rPr sz="1275" spc="-75" baseline="45751" dirty="0">
                <a:latin typeface="Symbol"/>
                <a:cs typeface="Symbol"/>
              </a:rPr>
              <a:t></a:t>
            </a:r>
            <a:r>
              <a:rPr sz="1275" spc="-120" baseline="45751" dirty="0">
                <a:latin typeface="Times New Roman"/>
                <a:cs typeface="Times New Roman"/>
              </a:rPr>
              <a:t>4</a:t>
            </a:r>
            <a:r>
              <a:rPr sz="1275" baseline="45751" dirty="0">
                <a:latin typeface="Times New Roman"/>
                <a:cs typeface="Times New Roman"/>
              </a:rPr>
              <a:t> </a:t>
            </a:r>
            <a:r>
              <a:rPr sz="1275" spc="157" baseline="4575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 j0,</a:t>
            </a:r>
            <a:r>
              <a:rPr sz="1400" dirty="0">
                <a:latin typeface="Times New Roman"/>
                <a:cs typeface="Times New Roman"/>
              </a:rPr>
              <a:t>3</a:t>
            </a:r>
            <a:r>
              <a:rPr sz="1400" spc="-5" dirty="0">
                <a:latin typeface="Times New Roman"/>
                <a:cs typeface="Times New Roman"/>
              </a:rPr>
              <a:t>23</a:t>
            </a:r>
            <a:r>
              <a:rPr sz="1400" spc="40" dirty="0">
                <a:latin typeface="Times New Roman"/>
                <a:cs typeface="Times New Roman"/>
              </a:rPr>
              <a:t>·</a:t>
            </a:r>
            <a:r>
              <a:rPr sz="2175" spc="-202" baseline="1915" dirty="0">
                <a:latin typeface="Times New Roman"/>
                <a:cs typeface="Times New Roman"/>
              </a:rPr>
              <a:t>1</a:t>
            </a:r>
            <a:r>
              <a:rPr sz="2175" spc="-195" baseline="1915" dirty="0">
                <a:latin typeface="Times New Roman"/>
                <a:cs typeface="Times New Roman"/>
              </a:rPr>
              <a:t>0</a:t>
            </a:r>
            <a:r>
              <a:rPr sz="2175" spc="7" baseline="1915" dirty="0">
                <a:latin typeface="Times New Roman"/>
                <a:cs typeface="Times New Roman"/>
              </a:rPr>
              <a:t> </a:t>
            </a:r>
            <a:r>
              <a:rPr sz="1275" spc="-75" baseline="45751" dirty="0">
                <a:latin typeface="Symbol"/>
                <a:cs typeface="Symbol"/>
              </a:rPr>
              <a:t></a:t>
            </a:r>
            <a:r>
              <a:rPr sz="1275" spc="-120" baseline="45751" dirty="0">
                <a:latin typeface="Times New Roman"/>
                <a:cs typeface="Times New Roman"/>
              </a:rPr>
              <a:t>4</a:t>
            </a:r>
            <a:r>
              <a:rPr sz="1275" spc="-44" baseline="4575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) = 0,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895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</a:t>
            </a:r>
            <a:r>
              <a:rPr sz="1400" spc="-10" dirty="0">
                <a:latin typeface="Times New Roman"/>
                <a:cs typeface="Times New Roman"/>
              </a:rPr>
              <a:t>3</a:t>
            </a:r>
            <a:r>
              <a:rPr sz="1400" spc="-5" dirty="0">
                <a:latin typeface="Times New Roman"/>
                <a:cs typeface="Times New Roman"/>
              </a:rPr>
              <a:t>219 См;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2583" y="3997476"/>
            <a:ext cx="2896235" cy="367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350" spc="-7" baseline="-6172" dirty="0">
                <a:latin typeface="Times New Roman"/>
                <a:cs typeface="Times New Roman"/>
              </a:rPr>
              <a:t>11</a:t>
            </a:r>
            <a:r>
              <a:rPr sz="1350" spc="179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У</a:t>
            </a:r>
            <a:r>
              <a:rPr sz="1350" spc="-7" baseline="-6172" dirty="0">
                <a:latin typeface="Times New Roman"/>
                <a:cs typeface="Times New Roman"/>
              </a:rPr>
              <a:t>10</a:t>
            </a:r>
            <a:r>
              <a:rPr sz="1350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350" spc="-7" baseline="-6172" dirty="0">
                <a:latin typeface="Times New Roman"/>
                <a:cs typeface="Times New Roman"/>
              </a:rPr>
              <a:t>12</a:t>
            </a:r>
            <a:r>
              <a:rPr sz="1350" spc="187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 У</a:t>
            </a:r>
            <a:r>
              <a:rPr sz="1350" baseline="-6172" dirty="0">
                <a:latin typeface="Times New Roman"/>
                <a:cs typeface="Times New Roman"/>
              </a:rPr>
              <a:t>13</a:t>
            </a:r>
            <a:r>
              <a:rPr sz="1350" spc="179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350" spc="-7" baseline="-6172" dirty="0">
                <a:latin typeface="Times New Roman"/>
                <a:cs typeface="Times New Roman"/>
              </a:rPr>
              <a:t>14</a:t>
            </a:r>
            <a:r>
              <a:rPr sz="1400" spc="-5" dirty="0">
                <a:latin typeface="Times New Roman"/>
                <a:cs typeface="Times New Roman"/>
              </a:rPr>
              <a:t>/K</a:t>
            </a:r>
            <a:r>
              <a:rPr sz="1350" spc="-7" baseline="-6172" dirty="0">
                <a:latin typeface="Times New Roman"/>
                <a:cs typeface="Times New Roman"/>
              </a:rPr>
              <a:t>T</a:t>
            </a:r>
            <a:r>
              <a:rPr sz="1350" spc="195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0,5(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3375" spc="-82" baseline="-1234" dirty="0">
                <a:latin typeface="Times New Roman"/>
                <a:cs typeface="Times New Roman"/>
              </a:rPr>
              <a:t>y</a:t>
            </a:r>
            <a:endParaRPr sz="3375" baseline="-1234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06480" y="4004138"/>
            <a:ext cx="10223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5" dirty="0">
                <a:latin typeface="Times New Roman"/>
                <a:cs typeface="Times New Roman"/>
              </a:rPr>
              <a:t>П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09578" y="4004138"/>
            <a:ext cx="518159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24180" algn="l"/>
              </a:tabLst>
            </a:pPr>
            <a:r>
              <a:rPr sz="850" spc="-15" dirty="0">
                <a:latin typeface="Times New Roman"/>
                <a:cs typeface="Times New Roman"/>
              </a:rPr>
              <a:t>П	</a:t>
            </a:r>
            <a:r>
              <a:rPr sz="850" spc="20" dirty="0">
                <a:latin typeface="Times New Roman"/>
                <a:cs typeface="Times New Roman"/>
              </a:rPr>
              <a:t>П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39717" y="4001363"/>
            <a:ext cx="1605915" cy="367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15290" algn="l"/>
                <a:tab pos="1492250" algn="l"/>
              </a:tabLst>
            </a:pPr>
            <a:r>
              <a:rPr sz="2100" spc="-7" baseline="1984" dirty="0">
                <a:latin typeface="Times New Roman"/>
                <a:cs typeface="Times New Roman"/>
              </a:rPr>
              <a:t>+</a:t>
            </a:r>
            <a:r>
              <a:rPr sz="2100" spc="-120" baseline="1984" dirty="0">
                <a:latin typeface="Times New Roman"/>
                <a:cs typeface="Times New Roman"/>
              </a:rPr>
              <a:t> </a:t>
            </a:r>
            <a:r>
              <a:rPr sz="2250" spc="-55" dirty="0">
                <a:latin typeface="Times New Roman"/>
                <a:cs typeface="Times New Roman"/>
              </a:rPr>
              <a:t>y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100" spc="-7" baseline="1984" dirty="0">
                <a:latin typeface="Times New Roman"/>
                <a:cs typeface="Times New Roman"/>
              </a:rPr>
              <a:t>+</a:t>
            </a:r>
            <a:r>
              <a:rPr sz="2100" spc="-97" baseline="1984" dirty="0">
                <a:latin typeface="Times New Roman"/>
                <a:cs typeface="Times New Roman"/>
              </a:rPr>
              <a:t> </a:t>
            </a:r>
            <a:r>
              <a:rPr sz="2250" spc="5" dirty="0">
                <a:latin typeface="Times New Roman"/>
                <a:cs typeface="Times New Roman"/>
              </a:rPr>
              <a:t>y</a:t>
            </a:r>
            <a:r>
              <a:rPr sz="2250" dirty="0">
                <a:latin typeface="Times New Roman"/>
                <a:cs typeface="Times New Roman"/>
              </a:rPr>
              <a:t> </a:t>
            </a:r>
            <a:r>
              <a:rPr sz="2250" spc="-160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) +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120" baseline="1984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y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100" spc="-7" baseline="1984" dirty="0">
                <a:latin typeface="Times New Roman"/>
                <a:cs typeface="Times New Roman"/>
              </a:rPr>
              <a:t>=</a:t>
            </a:r>
            <a:endParaRPr sz="2100" baseline="1984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65488" y="4004105"/>
            <a:ext cx="102870" cy="158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spc="-10" dirty="0">
                <a:latin typeface="Times New Roman"/>
                <a:cs typeface="Times New Roman"/>
              </a:rPr>
              <a:t>П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94647" y="4246421"/>
            <a:ext cx="156527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15290" algn="l"/>
                <a:tab pos="826769" algn="l"/>
                <a:tab pos="1381125" algn="l"/>
              </a:tabLst>
            </a:pPr>
            <a:r>
              <a:rPr sz="850" spc="-15" dirty="0">
                <a:latin typeface="Times New Roman"/>
                <a:cs typeface="Times New Roman"/>
              </a:rPr>
              <a:t>1</a:t>
            </a:r>
            <a:r>
              <a:rPr sz="850" spc="-10" dirty="0">
                <a:latin typeface="Times New Roman"/>
                <a:cs typeface="Times New Roman"/>
              </a:rPr>
              <a:t>0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15" dirty="0">
                <a:latin typeface="Times New Roman"/>
                <a:cs typeface="Times New Roman"/>
              </a:rPr>
              <a:t>1</a:t>
            </a:r>
            <a:r>
              <a:rPr sz="850" spc="-10" dirty="0">
                <a:latin typeface="Times New Roman"/>
                <a:cs typeface="Times New Roman"/>
              </a:rPr>
              <a:t>2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20" dirty="0">
                <a:latin typeface="Times New Roman"/>
                <a:cs typeface="Times New Roman"/>
              </a:rPr>
              <a:t>1</a:t>
            </a:r>
            <a:r>
              <a:rPr sz="850" spc="15" dirty="0">
                <a:latin typeface="Times New Roman"/>
                <a:cs typeface="Times New Roman"/>
              </a:rPr>
              <a:t>3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-25" dirty="0">
                <a:latin typeface="Times New Roman"/>
                <a:cs typeface="Times New Roman"/>
              </a:rPr>
              <a:t>T</a:t>
            </a:r>
            <a:r>
              <a:rPr sz="850" spc="-5" dirty="0">
                <a:latin typeface="Times New Roman"/>
                <a:cs typeface="Times New Roman"/>
              </a:rPr>
              <a:t>1</a:t>
            </a:r>
            <a:r>
              <a:rPr sz="850" spc="-10" dirty="0">
                <a:latin typeface="Times New Roman"/>
                <a:cs typeface="Times New Roman"/>
              </a:rPr>
              <a:t>4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2583" y="5311945"/>
            <a:ext cx="3078480" cy="3670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1365250" algn="l"/>
              </a:tabLst>
            </a:pP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350" spc="-7" baseline="-6172" dirty="0">
                <a:latin typeface="Times New Roman"/>
                <a:cs typeface="Times New Roman"/>
              </a:rPr>
              <a:t>22</a:t>
            </a:r>
            <a:r>
              <a:rPr sz="1350" spc="187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350" spc="-7" baseline="-6172" dirty="0">
                <a:latin typeface="Times New Roman"/>
                <a:cs typeface="Times New Roman"/>
              </a:rPr>
              <a:t>21</a:t>
            </a:r>
            <a:r>
              <a:rPr sz="1350" spc="195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–0,5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y	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0,1111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j0,1518 См;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2583" y="4359151"/>
            <a:ext cx="6195695" cy="11169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(0,1034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j0,1756) +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(0,1111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j0,1518)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(0,1393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j0,1899)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  <a:p>
            <a:pPr marL="38100" marR="30480">
              <a:lnSpc>
                <a:spcPct val="112100"/>
              </a:lnSpc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(0,0017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j0,0343)/2,987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0,5(j0,269·</a:t>
            </a:r>
            <a:r>
              <a:rPr sz="2175" spc="-30" baseline="1915" dirty="0">
                <a:latin typeface="Times New Roman"/>
                <a:cs typeface="Times New Roman"/>
              </a:rPr>
              <a:t>10</a:t>
            </a:r>
            <a:r>
              <a:rPr sz="2175" spc="22" baseline="1915" dirty="0">
                <a:latin typeface="Times New Roman"/>
                <a:cs typeface="Times New Roman"/>
              </a:rPr>
              <a:t> </a:t>
            </a:r>
            <a:r>
              <a:rPr sz="1275" spc="-97" baseline="45751" dirty="0">
                <a:latin typeface="Symbol"/>
                <a:cs typeface="Symbol"/>
              </a:rPr>
              <a:t></a:t>
            </a:r>
            <a:r>
              <a:rPr sz="1275" spc="-97" baseline="45751" dirty="0">
                <a:latin typeface="Times New Roman"/>
                <a:cs typeface="Times New Roman"/>
              </a:rPr>
              <a:t>4</a:t>
            </a:r>
            <a:r>
              <a:rPr sz="1275" spc="-30" baseline="4575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j0,265·</a:t>
            </a:r>
            <a:r>
              <a:rPr sz="2175" spc="-37" baseline="1915" dirty="0">
                <a:latin typeface="Times New Roman"/>
                <a:cs typeface="Times New Roman"/>
              </a:rPr>
              <a:t>10</a:t>
            </a:r>
            <a:r>
              <a:rPr sz="2175" spc="22" baseline="1915" dirty="0">
                <a:latin typeface="Times New Roman"/>
                <a:cs typeface="Times New Roman"/>
              </a:rPr>
              <a:t> </a:t>
            </a:r>
            <a:r>
              <a:rPr sz="1275" spc="-97" baseline="45751" dirty="0">
                <a:latin typeface="Symbol"/>
                <a:cs typeface="Symbol"/>
              </a:rPr>
              <a:t></a:t>
            </a:r>
            <a:r>
              <a:rPr sz="1275" spc="-97" baseline="45751" dirty="0">
                <a:latin typeface="Times New Roman"/>
                <a:cs typeface="Times New Roman"/>
              </a:rPr>
              <a:t>4</a:t>
            </a:r>
            <a:r>
              <a:rPr sz="1275" spc="-37" baseline="4575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0,212·</a:t>
            </a:r>
            <a:r>
              <a:rPr sz="2175" spc="-44" baseline="1915" dirty="0">
                <a:latin typeface="Times New Roman"/>
                <a:cs typeface="Times New Roman"/>
              </a:rPr>
              <a:t>10</a:t>
            </a:r>
            <a:r>
              <a:rPr sz="2175" spc="15" baseline="1915" dirty="0">
                <a:latin typeface="Times New Roman"/>
                <a:cs typeface="Times New Roman"/>
              </a:rPr>
              <a:t> </a:t>
            </a:r>
            <a:r>
              <a:rPr sz="1275" spc="-97" baseline="45751" dirty="0">
                <a:latin typeface="Symbol"/>
                <a:cs typeface="Symbol"/>
              </a:rPr>
              <a:t></a:t>
            </a:r>
            <a:r>
              <a:rPr sz="1275" spc="-97" baseline="45751" dirty="0">
                <a:latin typeface="Times New Roman"/>
                <a:cs typeface="Times New Roman"/>
              </a:rPr>
              <a:t>4</a:t>
            </a:r>
            <a:r>
              <a:rPr sz="1275" spc="-44" baseline="4575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+(0,0159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j0,1028) </a:t>
            </a:r>
            <a:r>
              <a:rPr sz="1400" spc="-75" dirty="0">
                <a:latin typeface="Times New Roman"/>
                <a:cs typeface="Times New Roman"/>
              </a:rPr>
              <a:t>·</a:t>
            </a:r>
            <a:r>
              <a:rPr sz="2175" spc="-112" baseline="1915" dirty="0">
                <a:latin typeface="Times New Roman"/>
                <a:cs typeface="Times New Roman"/>
              </a:rPr>
              <a:t>10</a:t>
            </a:r>
            <a:r>
              <a:rPr sz="2175" spc="7" baseline="1915" dirty="0">
                <a:latin typeface="Times New Roman"/>
                <a:cs typeface="Times New Roman"/>
              </a:rPr>
              <a:t> </a:t>
            </a:r>
            <a:r>
              <a:rPr sz="1275" spc="-97" baseline="45751" dirty="0">
                <a:latin typeface="Symbol"/>
                <a:cs typeface="Symbol"/>
              </a:rPr>
              <a:t></a:t>
            </a:r>
            <a:r>
              <a:rPr sz="1275" spc="-97" baseline="45751" dirty="0">
                <a:latin typeface="Times New Roman"/>
                <a:cs typeface="Times New Roman"/>
              </a:rPr>
              <a:t>4</a:t>
            </a:r>
            <a:r>
              <a:rPr sz="1275" spc="44" baseline="4575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0,3544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j0,5288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См;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1605"/>
              </a:lnSpc>
            </a:pP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350" spc="-7" baseline="-6172" dirty="0">
                <a:latin typeface="Times New Roman"/>
                <a:cs typeface="Times New Roman"/>
              </a:rPr>
              <a:t>44</a:t>
            </a:r>
            <a:r>
              <a:rPr sz="1350" spc="187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350" spc="-7" baseline="-6172" dirty="0">
                <a:latin typeface="Times New Roman"/>
                <a:cs typeface="Times New Roman"/>
              </a:rPr>
              <a:t>41</a:t>
            </a:r>
            <a:r>
              <a:rPr sz="1400" spc="-5" dirty="0">
                <a:latin typeface="Times New Roman"/>
                <a:cs typeface="Times New Roman"/>
              </a:rPr>
              <a:t>·K</a:t>
            </a:r>
            <a:r>
              <a:rPr sz="1350" spc="-7" baseline="-6172" dirty="0">
                <a:latin typeface="Times New Roman"/>
                <a:cs typeface="Times New Roman"/>
              </a:rPr>
              <a:t>T</a:t>
            </a:r>
            <a:r>
              <a:rPr sz="1350" spc="202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(0,0017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j0,0343)·2,987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0,0051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j0,1025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См;</a:t>
            </a:r>
            <a:endParaRPr sz="1400">
              <a:latin typeface="Times New Roman"/>
              <a:cs typeface="Times New Roman"/>
            </a:endParaRPr>
          </a:p>
          <a:p>
            <a:pPr marL="1231900">
              <a:lnSpc>
                <a:spcPct val="100000"/>
              </a:lnSpc>
              <a:spcBef>
                <a:spcPts val="190"/>
              </a:spcBef>
            </a:pPr>
            <a:r>
              <a:rPr sz="850" spc="-15" dirty="0">
                <a:latin typeface="Times New Roman"/>
                <a:cs typeface="Times New Roman"/>
              </a:rPr>
              <a:t>П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82178" y="5559626"/>
            <a:ext cx="131445" cy="1581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5" dirty="0">
                <a:latin typeface="Times New Roman"/>
                <a:cs typeface="Times New Roman"/>
              </a:rPr>
              <a:t>21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15727" y="5727020"/>
            <a:ext cx="50609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15925" algn="l"/>
              </a:tabLst>
            </a:pPr>
            <a:r>
              <a:rPr sz="850" spc="-10" dirty="0">
                <a:latin typeface="Times New Roman"/>
                <a:cs typeface="Times New Roman"/>
              </a:rPr>
              <a:t>П	</a:t>
            </a:r>
            <a:r>
              <a:rPr sz="850" spc="-15" dirty="0">
                <a:latin typeface="Times New Roman"/>
                <a:cs typeface="Times New Roman"/>
              </a:rPr>
              <a:t>П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2583" y="5969303"/>
            <a:ext cx="6195695" cy="2080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762125">
              <a:lnSpc>
                <a:spcPct val="100000"/>
              </a:lnSpc>
              <a:spcBef>
                <a:spcPts val="120"/>
              </a:spcBef>
              <a:tabLst>
                <a:tab pos="2165350" algn="l"/>
              </a:tabLst>
            </a:pPr>
            <a:r>
              <a:rPr sz="850" spc="-10" dirty="0">
                <a:latin typeface="Times New Roman"/>
                <a:cs typeface="Times New Roman"/>
              </a:rPr>
              <a:t>30	</a:t>
            </a:r>
            <a:r>
              <a:rPr sz="850" spc="-15" dirty="0">
                <a:latin typeface="Times New Roman"/>
                <a:cs typeface="Times New Roman"/>
              </a:rPr>
              <a:t>31</a:t>
            </a:r>
            <a:endParaRPr sz="850">
              <a:latin typeface="Times New Roman"/>
              <a:cs typeface="Times New Roman"/>
            </a:endParaRPr>
          </a:p>
          <a:p>
            <a:pPr marL="38100" marR="30480" indent="450215">
              <a:lnSpc>
                <a:spcPts val="1610"/>
              </a:lnSpc>
              <a:spcBef>
                <a:spcPts val="150"/>
              </a:spcBef>
              <a:tabLst>
                <a:tab pos="1447800" algn="l"/>
                <a:tab pos="2285365" algn="l"/>
                <a:tab pos="3070225" algn="l"/>
                <a:tab pos="4077335" algn="l"/>
                <a:tab pos="4832350" algn="l"/>
                <a:tab pos="5043170" algn="l"/>
              </a:tabLst>
            </a:pPr>
            <a:r>
              <a:rPr sz="1400" spc="-5" dirty="0">
                <a:latin typeface="Times New Roman"/>
                <a:cs typeface="Times New Roman"/>
              </a:rPr>
              <a:t>Складає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неліні</a:t>
            </a:r>
            <a:r>
              <a:rPr sz="1400" spc="-5" dirty="0">
                <a:latin typeface="Times New Roman"/>
                <a:cs typeface="Times New Roman"/>
              </a:rPr>
              <a:t>й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i="1" spc="-5" dirty="0">
                <a:latin typeface="Times New Roman"/>
                <a:cs typeface="Times New Roman"/>
              </a:rPr>
              <a:t>рі</a:t>
            </a:r>
            <a:r>
              <a:rPr sz="1400" i="1" spc="-10" dirty="0">
                <a:latin typeface="Times New Roman"/>
                <a:cs typeface="Times New Roman"/>
              </a:rPr>
              <a:t>внян</a:t>
            </a:r>
            <a:r>
              <a:rPr sz="1400" i="1" spc="-5" dirty="0">
                <a:latin typeface="Times New Roman"/>
                <a:cs typeface="Times New Roman"/>
              </a:rPr>
              <a:t>ня</a:t>
            </a:r>
            <a:r>
              <a:rPr sz="1400" i="1" dirty="0">
                <a:latin typeface="Times New Roman"/>
                <a:cs typeface="Times New Roman"/>
              </a:rPr>
              <a:t>	</a:t>
            </a:r>
            <a:r>
              <a:rPr sz="1400" i="1" spc="-5" dirty="0">
                <a:latin typeface="Times New Roman"/>
                <a:cs typeface="Times New Roman"/>
              </a:rPr>
              <a:t>усталеного</a:t>
            </a:r>
            <a:r>
              <a:rPr sz="1400" i="1" dirty="0">
                <a:latin typeface="Times New Roman"/>
                <a:cs typeface="Times New Roman"/>
              </a:rPr>
              <a:t>	</a:t>
            </a:r>
            <a:r>
              <a:rPr sz="1400" i="1" spc="-5" dirty="0">
                <a:latin typeface="Times New Roman"/>
                <a:cs typeface="Times New Roman"/>
              </a:rPr>
              <a:t>р</a:t>
            </a:r>
            <a:r>
              <a:rPr sz="1400" i="1" spc="-15" dirty="0">
                <a:latin typeface="Times New Roman"/>
                <a:cs typeface="Times New Roman"/>
              </a:rPr>
              <a:t>е</a:t>
            </a:r>
            <a:r>
              <a:rPr sz="1400" i="1" spc="-10" dirty="0">
                <a:latin typeface="Times New Roman"/>
                <a:cs typeface="Times New Roman"/>
              </a:rPr>
              <a:t>ж</a:t>
            </a:r>
            <a:r>
              <a:rPr sz="1400" i="1" spc="-5" dirty="0">
                <a:latin typeface="Times New Roman"/>
                <a:cs typeface="Times New Roman"/>
              </a:rPr>
              <a:t>и</a:t>
            </a:r>
            <a:r>
              <a:rPr sz="1400" i="1" spc="-10" dirty="0">
                <a:latin typeface="Times New Roman"/>
                <a:cs typeface="Times New Roman"/>
              </a:rPr>
              <a:t>м</a:t>
            </a:r>
            <a:r>
              <a:rPr sz="1400" i="1" spc="-5" dirty="0">
                <a:latin typeface="Times New Roman"/>
                <a:cs typeface="Times New Roman"/>
              </a:rPr>
              <a:t>у</a:t>
            </a:r>
            <a:r>
              <a:rPr sz="1400" i="1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комплексни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5" dirty="0">
                <a:latin typeface="Times New Roman"/>
                <a:cs typeface="Times New Roman"/>
              </a:rPr>
              <a:t>и  складовими </a:t>
            </a:r>
            <a:r>
              <a:rPr sz="1400" i="1" spc="-5" dirty="0">
                <a:latin typeface="Times New Roman"/>
                <a:cs typeface="Times New Roman"/>
              </a:rPr>
              <a:t>у формі балансу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струмів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1645"/>
              </a:lnSpc>
              <a:spcBef>
                <a:spcPts val="1085"/>
              </a:spcBef>
            </a:pPr>
            <a:r>
              <a:rPr sz="1400" spc="-5" dirty="0">
                <a:latin typeface="Times New Roman"/>
                <a:cs typeface="Times New Roman"/>
              </a:rPr>
              <a:t>Вузол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1:</a:t>
            </a:r>
            <a:endParaRPr sz="1400">
              <a:latin typeface="Times New Roman"/>
              <a:cs typeface="Times New Roman"/>
            </a:endParaRPr>
          </a:p>
          <a:p>
            <a:pPr marL="488315">
              <a:lnSpc>
                <a:spcPts val="1645"/>
              </a:lnSpc>
            </a:pPr>
            <a:r>
              <a:rPr sz="1400" b="1" i="1" spc="-5" dirty="0">
                <a:latin typeface="Times New Roman"/>
                <a:cs typeface="Times New Roman"/>
              </a:rPr>
              <a:t>і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1 ;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суміжні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j</a:t>
            </a:r>
            <a:r>
              <a:rPr sz="1400" b="1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0, 2, 3,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4.</a:t>
            </a:r>
            <a:endParaRPr sz="1400">
              <a:latin typeface="Times New Roman"/>
              <a:cs typeface="Times New Roman"/>
            </a:endParaRPr>
          </a:p>
          <a:p>
            <a:pPr marL="517525">
              <a:lnSpc>
                <a:spcPts val="1705"/>
              </a:lnSpc>
              <a:spcBef>
                <a:spcPts val="770"/>
              </a:spcBef>
            </a:pPr>
            <a:r>
              <a:rPr sz="2700" spc="-7" baseline="9259" dirty="0">
                <a:latin typeface="Times New Roman"/>
                <a:cs typeface="Times New Roman"/>
              </a:rPr>
              <a:t>y </a:t>
            </a:r>
            <a:r>
              <a:rPr sz="2700" spc="-217" baseline="9259" dirty="0">
                <a:latin typeface="Times New Roman"/>
                <a:cs typeface="Times New Roman"/>
              </a:rPr>
              <a:t> </a:t>
            </a:r>
            <a:r>
              <a:rPr sz="2700" spc="-89" baseline="3086" dirty="0">
                <a:latin typeface="Times New Roman"/>
                <a:cs typeface="Times New Roman"/>
              </a:rPr>
              <a:t>U</a:t>
            </a:r>
            <a:r>
              <a:rPr sz="700" spc="-5" dirty="0">
                <a:latin typeface="Times New Roman"/>
                <a:cs typeface="Times New Roman"/>
              </a:rPr>
              <a:t>1</a:t>
            </a:r>
            <a:r>
              <a:rPr sz="700" dirty="0">
                <a:latin typeface="Times New Roman"/>
                <a:cs typeface="Times New Roman"/>
              </a:rPr>
              <a:t>  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–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(</a:t>
            </a:r>
            <a:r>
              <a:rPr sz="2100" spc="-179" baseline="17857" dirty="0">
                <a:latin typeface="Times New Roman"/>
                <a:cs typeface="Times New Roman"/>
              </a:rPr>
              <a:t> </a:t>
            </a:r>
            <a:r>
              <a:rPr sz="2700" spc="15" baseline="9259" dirty="0">
                <a:latin typeface="Times New Roman"/>
                <a:cs typeface="Times New Roman"/>
              </a:rPr>
              <a:t>y</a:t>
            </a:r>
            <a:r>
              <a:rPr sz="2700" baseline="9259" dirty="0">
                <a:latin typeface="Times New Roman"/>
                <a:cs typeface="Times New Roman"/>
              </a:rPr>
              <a:t> </a:t>
            </a:r>
            <a:r>
              <a:rPr sz="2700" spc="-120" baseline="9259" dirty="0">
                <a:latin typeface="Times New Roman"/>
                <a:cs typeface="Times New Roman"/>
              </a:rPr>
              <a:t> </a:t>
            </a:r>
            <a:r>
              <a:rPr sz="2700" spc="37" baseline="3086" dirty="0">
                <a:latin typeface="Times New Roman"/>
                <a:cs typeface="Times New Roman"/>
              </a:rPr>
              <a:t>U</a:t>
            </a:r>
            <a:r>
              <a:rPr sz="700" spc="5" dirty="0">
                <a:latin typeface="Times New Roman"/>
                <a:cs typeface="Times New Roman"/>
              </a:rPr>
              <a:t>0</a:t>
            </a:r>
            <a:r>
              <a:rPr sz="700" spc="-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+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179" baseline="17857" dirty="0">
                <a:latin typeface="Times New Roman"/>
                <a:cs typeface="Times New Roman"/>
              </a:rPr>
              <a:t> </a:t>
            </a:r>
            <a:r>
              <a:rPr sz="2700" spc="15" baseline="9259" dirty="0">
                <a:latin typeface="Times New Roman"/>
                <a:cs typeface="Times New Roman"/>
              </a:rPr>
              <a:t>y</a:t>
            </a:r>
            <a:r>
              <a:rPr sz="2700" baseline="9259" dirty="0">
                <a:latin typeface="Times New Roman"/>
                <a:cs typeface="Times New Roman"/>
              </a:rPr>
              <a:t> </a:t>
            </a:r>
            <a:r>
              <a:rPr sz="2700" spc="-120" baseline="9259" dirty="0">
                <a:latin typeface="Times New Roman"/>
                <a:cs typeface="Times New Roman"/>
              </a:rPr>
              <a:t> </a:t>
            </a:r>
            <a:r>
              <a:rPr sz="2700" spc="52" baseline="3086" dirty="0">
                <a:latin typeface="Times New Roman"/>
                <a:cs typeface="Times New Roman"/>
              </a:rPr>
              <a:t>U</a:t>
            </a:r>
            <a:r>
              <a:rPr sz="700" spc="5" dirty="0">
                <a:latin typeface="Times New Roman"/>
                <a:cs typeface="Times New Roman"/>
              </a:rPr>
              <a:t>2</a:t>
            </a:r>
            <a:r>
              <a:rPr sz="700" spc="-1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+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187" baseline="17857" dirty="0">
                <a:latin typeface="Times New Roman"/>
                <a:cs typeface="Times New Roman"/>
              </a:rPr>
              <a:t> </a:t>
            </a:r>
            <a:r>
              <a:rPr sz="2700" spc="15" baseline="9259" dirty="0">
                <a:latin typeface="Times New Roman"/>
                <a:cs typeface="Times New Roman"/>
              </a:rPr>
              <a:t>y</a:t>
            </a:r>
            <a:r>
              <a:rPr sz="2700" baseline="9259" dirty="0">
                <a:latin typeface="Times New Roman"/>
                <a:cs typeface="Times New Roman"/>
              </a:rPr>
              <a:t> </a:t>
            </a:r>
            <a:r>
              <a:rPr sz="2700" spc="-150" baseline="9259" dirty="0">
                <a:latin typeface="Times New Roman"/>
                <a:cs typeface="Times New Roman"/>
              </a:rPr>
              <a:t> </a:t>
            </a:r>
            <a:r>
              <a:rPr sz="2700" spc="30" baseline="3086" dirty="0">
                <a:latin typeface="Times New Roman"/>
                <a:cs typeface="Times New Roman"/>
              </a:rPr>
              <a:t>U</a:t>
            </a:r>
            <a:r>
              <a:rPr sz="700" spc="5" dirty="0">
                <a:latin typeface="Times New Roman"/>
                <a:cs typeface="Times New Roman"/>
              </a:rPr>
              <a:t>3</a:t>
            </a:r>
            <a:r>
              <a:rPr sz="700" spc="3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+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179" baseline="17857" dirty="0">
                <a:latin typeface="Times New Roman"/>
                <a:cs typeface="Times New Roman"/>
              </a:rPr>
              <a:t> </a:t>
            </a:r>
            <a:r>
              <a:rPr sz="2700" spc="15" baseline="9259" dirty="0">
                <a:latin typeface="Times New Roman"/>
                <a:cs typeface="Times New Roman"/>
              </a:rPr>
              <a:t>y</a:t>
            </a:r>
            <a:r>
              <a:rPr sz="2700" baseline="9259" dirty="0">
                <a:latin typeface="Times New Roman"/>
                <a:cs typeface="Times New Roman"/>
              </a:rPr>
              <a:t> </a:t>
            </a:r>
            <a:r>
              <a:rPr sz="2700" spc="-120" baseline="9259" dirty="0">
                <a:latin typeface="Times New Roman"/>
                <a:cs typeface="Times New Roman"/>
              </a:rPr>
              <a:t> </a:t>
            </a:r>
            <a:r>
              <a:rPr sz="2700" spc="60" baseline="3086" dirty="0">
                <a:latin typeface="Times New Roman"/>
                <a:cs typeface="Times New Roman"/>
              </a:rPr>
              <a:t>U</a:t>
            </a:r>
            <a:r>
              <a:rPr sz="700" spc="5" dirty="0">
                <a:latin typeface="Times New Roman"/>
                <a:cs typeface="Times New Roman"/>
              </a:rPr>
              <a:t>4</a:t>
            </a:r>
            <a:r>
              <a:rPr sz="700" spc="-2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) =</a:t>
            </a:r>
            <a:r>
              <a:rPr sz="2100" spc="135" baseline="17857" dirty="0">
                <a:latin typeface="Times New Roman"/>
                <a:cs typeface="Times New Roman"/>
              </a:rPr>
              <a:t> </a:t>
            </a:r>
            <a:r>
              <a:rPr sz="2625" spc="-142" baseline="3174" dirty="0">
                <a:latin typeface="Times New Roman"/>
                <a:cs typeface="Times New Roman"/>
              </a:rPr>
              <a:t>S</a:t>
            </a:r>
            <a:r>
              <a:rPr sz="650" spc="25" dirty="0">
                <a:latin typeface="Times New Roman"/>
                <a:cs typeface="Times New Roman"/>
              </a:rPr>
              <a:t>1</a:t>
            </a:r>
            <a:r>
              <a:rPr sz="650" dirty="0">
                <a:latin typeface="Times New Roman"/>
                <a:cs typeface="Times New Roman"/>
              </a:rPr>
              <a:t> </a:t>
            </a:r>
            <a:r>
              <a:rPr sz="650" spc="-80" dirty="0">
                <a:latin typeface="Times New Roman"/>
                <a:cs typeface="Times New Roman"/>
              </a:rPr>
              <a:t> </a:t>
            </a:r>
            <a:r>
              <a:rPr sz="1800" baseline="20833" dirty="0">
                <a:latin typeface="Times New Roman"/>
                <a:cs typeface="Times New Roman"/>
              </a:rPr>
              <a:t>/</a:t>
            </a:r>
            <a:r>
              <a:rPr sz="1800" spc="-112" baseline="20833" dirty="0">
                <a:latin typeface="Times New Roman"/>
                <a:cs typeface="Times New Roman"/>
              </a:rPr>
              <a:t> </a:t>
            </a:r>
            <a:r>
              <a:rPr sz="2625" spc="7" baseline="3174" dirty="0">
                <a:latin typeface="Times New Roman"/>
                <a:cs typeface="Times New Roman"/>
              </a:rPr>
              <a:t>U</a:t>
            </a:r>
            <a:r>
              <a:rPr sz="650" spc="25" dirty="0">
                <a:latin typeface="Times New Roman"/>
                <a:cs typeface="Times New Roman"/>
              </a:rPr>
              <a:t>1</a:t>
            </a:r>
            <a:r>
              <a:rPr sz="650" spc="-2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.</a:t>
            </a:r>
            <a:endParaRPr sz="2100" baseline="17857">
              <a:latin typeface="Times New Roman"/>
              <a:cs typeface="Times New Roman"/>
            </a:endParaRPr>
          </a:p>
          <a:p>
            <a:pPr marL="622300">
              <a:lnSpc>
                <a:spcPts val="415"/>
              </a:lnSpc>
              <a:tabLst>
                <a:tab pos="1327785" algn="l"/>
                <a:tab pos="1958339" algn="l"/>
                <a:tab pos="2589530" algn="l"/>
                <a:tab pos="3220720" algn="l"/>
              </a:tabLst>
            </a:pPr>
            <a:r>
              <a:rPr sz="700" spc="20" dirty="0">
                <a:latin typeface="Times New Roman"/>
                <a:cs typeface="Times New Roman"/>
              </a:rPr>
              <a:t>11	</a:t>
            </a:r>
            <a:r>
              <a:rPr sz="700" spc="25" dirty="0">
                <a:latin typeface="Times New Roman"/>
                <a:cs typeface="Times New Roman"/>
              </a:rPr>
              <a:t>10	12	13	</a:t>
            </a:r>
            <a:r>
              <a:rPr sz="700" spc="50" dirty="0">
                <a:latin typeface="Times New Roman"/>
                <a:cs typeface="Times New Roman"/>
              </a:rPr>
              <a:t>14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38100" marR="33655" indent="449580">
              <a:lnSpc>
                <a:spcPts val="1610"/>
              </a:lnSpc>
              <a:tabLst>
                <a:tab pos="1660525" algn="l"/>
                <a:tab pos="1887220" algn="l"/>
                <a:tab pos="2695575" algn="l"/>
                <a:tab pos="3588385" algn="l"/>
                <a:tab pos="4410075" algn="l"/>
                <a:tab pos="5158105" algn="l"/>
                <a:tab pos="5452110" algn="l"/>
              </a:tabLst>
            </a:pPr>
            <a:r>
              <a:rPr sz="1400" spc="-10" dirty="0">
                <a:latin typeface="Times New Roman"/>
                <a:cs typeface="Times New Roman"/>
              </a:rPr>
              <a:t>Підста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ляєм</a:t>
            </a:r>
            <a:r>
              <a:rPr sz="1400" spc="-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рі</a:t>
            </a:r>
            <a:r>
              <a:rPr sz="1400" spc="-10" dirty="0">
                <a:latin typeface="Times New Roman"/>
                <a:cs typeface="Times New Roman"/>
              </a:rPr>
              <a:t>внян</a:t>
            </a:r>
            <a:r>
              <a:rPr sz="1400" spc="-5" dirty="0">
                <a:latin typeface="Times New Roman"/>
                <a:cs typeface="Times New Roman"/>
              </a:rPr>
              <a:t>ня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обчисл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значення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ла</a:t>
            </a:r>
            <a:r>
              <a:rPr sz="1400" spc="-15" dirty="0">
                <a:latin typeface="Times New Roman"/>
                <a:cs typeface="Times New Roman"/>
              </a:rPr>
              <a:t>с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" dirty="0">
                <a:latin typeface="Times New Roman"/>
                <a:cs typeface="Times New Roman"/>
              </a:rPr>
              <a:t>х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та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взаємн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" dirty="0">
                <a:latin typeface="Times New Roman"/>
                <a:cs typeface="Times New Roman"/>
              </a:rPr>
              <a:t>х  провідностей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задані потужності 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вузлах.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74297" y="9505254"/>
            <a:ext cx="699135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47700" algn="l"/>
              </a:tabLst>
            </a:pP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-5" dirty="0">
                <a:latin typeface="Times New Roman"/>
                <a:cs typeface="Times New Roman"/>
              </a:rPr>
              <a:t>	</a:t>
            </a:r>
            <a:r>
              <a:rPr sz="700" spc="-2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77437" y="9495015"/>
            <a:ext cx="370840" cy="165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95910" algn="l"/>
              </a:tabLst>
            </a:pPr>
            <a:r>
              <a:rPr sz="900" spc="35" dirty="0">
                <a:latin typeface="Times New Roman"/>
                <a:cs typeface="Times New Roman"/>
              </a:rPr>
              <a:t>*	*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2583" y="8368028"/>
            <a:ext cx="5779770" cy="150368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405"/>
              </a:spcBef>
            </a:pPr>
            <a:r>
              <a:rPr sz="1400" spc="-5" dirty="0">
                <a:latin typeface="Times New Roman"/>
                <a:cs typeface="Times New Roman"/>
              </a:rPr>
              <a:t>(0,1393 – </a:t>
            </a: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0,1899)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sz="2700" spc="22" baseline="-12345" dirty="0">
                <a:latin typeface="Times New Roman"/>
                <a:cs typeface="Times New Roman"/>
              </a:rPr>
              <a:t>U</a:t>
            </a:r>
            <a:r>
              <a:rPr sz="1050" baseline="-35714" dirty="0">
                <a:latin typeface="Times New Roman"/>
                <a:cs typeface="Times New Roman"/>
              </a:rPr>
              <a:t>3</a:t>
            </a:r>
            <a:r>
              <a:rPr sz="1050" spc="-37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+(0,0017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0,0343)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2700" spc="30" baseline="-12345" dirty="0">
                <a:latin typeface="Times New Roman"/>
                <a:cs typeface="Times New Roman"/>
              </a:rPr>
              <a:t>U</a:t>
            </a:r>
            <a:r>
              <a:rPr sz="1050" spc="-7" baseline="-35714" dirty="0">
                <a:latin typeface="Times New Roman"/>
                <a:cs typeface="Times New Roman"/>
              </a:rPr>
              <a:t>4</a:t>
            </a:r>
            <a:r>
              <a:rPr sz="1050" spc="75" baseline="-357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] =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(3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j2)/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2625" spc="44" baseline="-12698" dirty="0">
                <a:latin typeface="Times New Roman"/>
                <a:cs typeface="Times New Roman"/>
              </a:rPr>
              <a:t>U</a:t>
            </a:r>
            <a:r>
              <a:rPr sz="975" spc="30" baseline="-38461" dirty="0">
                <a:latin typeface="Times New Roman"/>
                <a:cs typeface="Times New Roman"/>
              </a:rPr>
              <a:t>1 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35"/>
              </a:spcBef>
            </a:pP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навантаження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350" baseline="-6172" dirty="0">
                <a:latin typeface="Times New Roman"/>
                <a:cs typeface="Times New Roman"/>
              </a:rPr>
              <a:t>iн</a:t>
            </a:r>
            <a:r>
              <a:rPr sz="1400" dirty="0">
                <a:latin typeface="Times New Roman"/>
                <a:cs typeface="Times New Roman"/>
              </a:rPr>
              <a:t>, </a:t>
            </a:r>
            <a:r>
              <a:rPr sz="1400" spc="-5" dirty="0">
                <a:latin typeface="Times New Roman"/>
                <a:cs typeface="Times New Roman"/>
              </a:rPr>
              <a:t>потужності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генерації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350" baseline="-6172" dirty="0">
                <a:latin typeface="Times New Roman"/>
                <a:cs typeface="Times New Roman"/>
              </a:rPr>
              <a:t>iг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0.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1645"/>
              </a:lnSpc>
              <a:spcBef>
                <a:spcPts val="1130"/>
              </a:spcBef>
            </a:pPr>
            <a:r>
              <a:rPr sz="1400" spc="-5" dirty="0">
                <a:latin typeface="Times New Roman"/>
                <a:cs typeface="Times New Roman"/>
              </a:rPr>
              <a:t>Вузол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2:</a:t>
            </a:r>
            <a:endParaRPr sz="1400">
              <a:latin typeface="Times New Roman"/>
              <a:cs typeface="Times New Roman"/>
            </a:endParaRPr>
          </a:p>
          <a:p>
            <a:pPr marL="488315">
              <a:lnSpc>
                <a:spcPts val="1645"/>
              </a:lnSpc>
            </a:pPr>
            <a:r>
              <a:rPr sz="1400" b="1" i="1" spc="-5" dirty="0">
                <a:latin typeface="Times New Roman"/>
                <a:cs typeface="Times New Roman"/>
              </a:rPr>
              <a:t>і</a:t>
            </a:r>
            <a:r>
              <a:rPr sz="1400" b="1" i="1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2;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j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1.</a:t>
            </a:r>
            <a:endParaRPr sz="1400">
              <a:latin typeface="Times New Roman"/>
              <a:cs typeface="Times New Roman"/>
            </a:endParaRPr>
          </a:p>
          <a:p>
            <a:pPr marL="516255">
              <a:lnSpc>
                <a:spcPts val="1639"/>
              </a:lnSpc>
              <a:spcBef>
                <a:spcPts val="725"/>
              </a:spcBef>
            </a:pPr>
            <a:r>
              <a:rPr sz="2625" spc="30" baseline="9523" dirty="0">
                <a:latin typeface="Times New Roman"/>
                <a:cs typeface="Times New Roman"/>
              </a:rPr>
              <a:t>y </a:t>
            </a:r>
            <a:r>
              <a:rPr sz="2625" spc="-15" baseline="9523" dirty="0">
                <a:latin typeface="Times New Roman"/>
                <a:cs typeface="Times New Roman"/>
              </a:rPr>
              <a:t> </a:t>
            </a:r>
            <a:r>
              <a:rPr sz="2625" spc="75" baseline="3174" dirty="0">
                <a:latin typeface="Times New Roman"/>
                <a:cs typeface="Times New Roman"/>
              </a:rPr>
              <a:t>U</a:t>
            </a:r>
            <a:r>
              <a:rPr sz="700" spc="-5" dirty="0">
                <a:latin typeface="Times New Roman"/>
                <a:cs typeface="Times New Roman"/>
              </a:rPr>
              <a:t>2</a:t>
            </a:r>
            <a:r>
              <a:rPr sz="700" dirty="0">
                <a:latin typeface="Times New Roman"/>
                <a:cs typeface="Times New Roman"/>
              </a:rPr>
              <a:t>  </a:t>
            </a:r>
            <a:r>
              <a:rPr sz="700" spc="5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–</a:t>
            </a:r>
            <a:r>
              <a:rPr sz="2100" baseline="17857" dirty="0">
                <a:latin typeface="Times New Roman"/>
                <a:cs typeface="Times New Roman"/>
              </a:rPr>
              <a:t> </a:t>
            </a:r>
            <a:r>
              <a:rPr sz="2100" spc="-209" baseline="17857" dirty="0">
                <a:latin typeface="Times New Roman"/>
                <a:cs typeface="Times New Roman"/>
              </a:rPr>
              <a:t> </a:t>
            </a:r>
            <a:r>
              <a:rPr sz="2625" spc="-52" baseline="9523" dirty="0">
                <a:latin typeface="Times New Roman"/>
                <a:cs typeface="Times New Roman"/>
              </a:rPr>
              <a:t>y</a:t>
            </a:r>
            <a:r>
              <a:rPr sz="2625" baseline="9523" dirty="0">
                <a:latin typeface="Times New Roman"/>
                <a:cs typeface="Times New Roman"/>
              </a:rPr>
              <a:t> </a:t>
            </a:r>
            <a:r>
              <a:rPr sz="2625" spc="-172" baseline="9523" dirty="0">
                <a:latin typeface="Times New Roman"/>
                <a:cs typeface="Times New Roman"/>
              </a:rPr>
              <a:t> </a:t>
            </a:r>
            <a:r>
              <a:rPr sz="2625" spc="-165" baseline="3174" dirty="0">
                <a:latin typeface="Times New Roman"/>
                <a:cs typeface="Times New Roman"/>
              </a:rPr>
              <a:t>U</a:t>
            </a:r>
            <a:r>
              <a:rPr sz="700" spc="-25" dirty="0">
                <a:latin typeface="Times New Roman"/>
                <a:cs typeface="Times New Roman"/>
              </a:rPr>
              <a:t>1</a:t>
            </a:r>
            <a:r>
              <a:rPr sz="700" dirty="0">
                <a:latin typeface="Times New Roman"/>
                <a:cs typeface="Times New Roman"/>
              </a:rPr>
              <a:t>  </a:t>
            </a:r>
            <a:r>
              <a:rPr sz="700" spc="-35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=</a:t>
            </a:r>
            <a:r>
              <a:rPr sz="2100" spc="135" baseline="17857" dirty="0">
                <a:latin typeface="Times New Roman"/>
                <a:cs typeface="Times New Roman"/>
              </a:rPr>
              <a:t> </a:t>
            </a:r>
            <a:r>
              <a:rPr sz="2475" baseline="1683" dirty="0">
                <a:latin typeface="Times New Roman"/>
                <a:cs typeface="Times New Roman"/>
              </a:rPr>
              <a:t>S</a:t>
            </a:r>
            <a:r>
              <a:rPr sz="600" spc="35" dirty="0">
                <a:latin typeface="Times New Roman"/>
                <a:cs typeface="Times New Roman"/>
              </a:rPr>
              <a:t>2</a:t>
            </a:r>
            <a:r>
              <a:rPr sz="600" dirty="0">
                <a:latin typeface="Times New Roman"/>
                <a:cs typeface="Times New Roman"/>
              </a:rPr>
              <a:t> </a:t>
            </a:r>
            <a:r>
              <a:rPr sz="600" spc="-10" dirty="0">
                <a:latin typeface="Times New Roman"/>
                <a:cs typeface="Times New Roman"/>
              </a:rPr>
              <a:t> </a:t>
            </a:r>
            <a:r>
              <a:rPr sz="1650" spc="22" baseline="20202" dirty="0">
                <a:latin typeface="Times New Roman"/>
                <a:cs typeface="Times New Roman"/>
              </a:rPr>
              <a:t>/</a:t>
            </a:r>
            <a:r>
              <a:rPr sz="1650" spc="-82" baseline="20202" dirty="0">
                <a:latin typeface="Times New Roman"/>
                <a:cs typeface="Times New Roman"/>
              </a:rPr>
              <a:t> </a:t>
            </a:r>
            <a:r>
              <a:rPr sz="2475" spc="165" baseline="1683" dirty="0">
                <a:latin typeface="Times New Roman"/>
                <a:cs typeface="Times New Roman"/>
              </a:rPr>
              <a:t>U</a:t>
            </a:r>
            <a:r>
              <a:rPr sz="600" spc="35" dirty="0">
                <a:latin typeface="Times New Roman"/>
                <a:cs typeface="Times New Roman"/>
              </a:rPr>
              <a:t>2</a:t>
            </a:r>
            <a:r>
              <a:rPr sz="600" dirty="0">
                <a:latin typeface="Times New Roman"/>
                <a:cs typeface="Times New Roman"/>
              </a:rPr>
              <a:t> </a:t>
            </a:r>
            <a:r>
              <a:rPr sz="600" spc="-60" dirty="0">
                <a:latin typeface="Times New Roman"/>
                <a:cs typeface="Times New Roman"/>
              </a:rPr>
              <a:t> </a:t>
            </a:r>
            <a:r>
              <a:rPr sz="2100" spc="-7" baseline="17857" dirty="0">
                <a:latin typeface="Times New Roman"/>
                <a:cs typeface="Times New Roman"/>
              </a:rPr>
              <a:t>;</a:t>
            </a:r>
            <a:endParaRPr sz="2100" baseline="17857">
              <a:latin typeface="Times New Roman"/>
              <a:cs typeface="Times New Roman"/>
            </a:endParaRPr>
          </a:p>
          <a:p>
            <a:pPr marL="629920">
              <a:lnSpc>
                <a:spcPts val="415"/>
              </a:lnSpc>
              <a:tabLst>
                <a:tab pos="1292225" algn="l"/>
              </a:tabLst>
            </a:pPr>
            <a:r>
              <a:rPr sz="700" spc="-5" dirty="0">
                <a:latin typeface="Times New Roman"/>
                <a:cs typeface="Times New Roman"/>
              </a:rPr>
              <a:t>22	</a:t>
            </a:r>
            <a:r>
              <a:rPr sz="700" spc="-25" dirty="0">
                <a:latin typeface="Times New Roman"/>
                <a:cs typeface="Times New Roman"/>
              </a:rPr>
              <a:t>21</a:t>
            </a:r>
            <a:endParaRPr sz="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8125" y="1980213"/>
            <a:ext cx="142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8170" y="2005725"/>
            <a:ext cx="7112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3547" y="2177012"/>
            <a:ext cx="12827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0" dirty="0">
                <a:latin typeface="Times New Roman"/>
                <a:cs typeface="Times New Roman"/>
              </a:rPr>
              <a:t>11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8344" y="2014114"/>
            <a:ext cx="6426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7830" algn="l"/>
              </a:tabLst>
            </a:pPr>
            <a:r>
              <a:rPr sz="2700" spc="-75" baseline="3086" dirty="0">
                <a:latin typeface="Times New Roman"/>
                <a:cs typeface="Times New Roman"/>
              </a:rPr>
              <a:t>U</a:t>
            </a:r>
            <a:r>
              <a:rPr sz="700" spc="5" dirty="0">
                <a:latin typeface="Times New Roman"/>
                <a:cs typeface="Times New Roman"/>
              </a:rPr>
              <a:t>1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2700" spc="15" baseline="3086" dirty="0">
                <a:latin typeface="Times New Roman"/>
                <a:cs typeface="Times New Roman"/>
              </a:rPr>
              <a:t>U</a:t>
            </a:r>
            <a:r>
              <a:rPr sz="70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43721" y="1945019"/>
            <a:ext cx="633095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77850" algn="l"/>
              </a:tabLst>
            </a:pPr>
            <a:r>
              <a:rPr sz="700" dirty="0">
                <a:latin typeface="Times New Roman"/>
                <a:cs typeface="Times New Roman"/>
              </a:rPr>
              <a:t>*	</a:t>
            </a:r>
            <a:r>
              <a:rPr sz="700" spc="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4998" y="2000416"/>
            <a:ext cx="19367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2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43532" y="1952895"/>
            <a:ext cx="62801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384175" algn="l"/>
              </a:tabLst>
            </a:pPr>
            <a:r>
              <a:rPr sz="1400" spc="-5" dirty="0">
                <a:latin typeface="Times New Roman"/>
                <a:cs typeface="Times New Roman"/>
              </a:rPr>
              <a:t>–	(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2700" spc="15" baseline="-6172" dirty="0">
                <a:latin typeface="Times New Roman"/>
                <a:cs typeface="Times New Roman"/>
              </a:rPr>
              <a:t>y</a:t>
            </a:r>
            <a:endParaRPr sz="2700" baseline="-6172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93811" y="2152814"/>
            <a:ext cx="71120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latin typeface="Times New Roman"/>
                <a:cs typeface="Times New Roman"/>
              </a:rPr>
              <a:t>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10920" y="2176410"/>
            <a:ext cx="128270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0" dirty="0">
                <a:latin typeface="Times New Roman"/>
                <a:cs typeface="Times New Roman"/>
              </a:rPr>
              <a:t>10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41660" y="1942564"/>
            <a:ext cx="67310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35833" y="1952895"/>
            <a:ext cx="36703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2700" spc="15" baseline="-6172" dirty="0">
                <a:latin typeface="Times New Roman"/>
                <a:cs typeface="Times New Roman"/>
              </a:rPr>
              <a:t>y</a:t>
            </a:r>
            <a:endParaRPr sz="2700" baseline="-6172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6940" y="1942564"/>
            <a:ext cx="67310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84317" y="2000416"/>
            <a:ext cx="19304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5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67023" y="1952895"/>
            <a:ext cx="36639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2700" spc="15" baseline="-6172" dirty="0">
                <a:latin typeface="Times New Roman"/>
                <a:cs typeface="Times New Roman"/>
              </a:rPr>
              <a:t>y</a:t>
            </a:r>
            <a:endParaRPr sz="2700" baseline="-6172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52002" y="2152814"/>
            <a:ext cx="71120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16710" y="2034903"/>
            <a:ext cx="81026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668655" algn="l"/>
              </a:tabLst>
            </a:pPr>
            <a:r>
              <a:rPr sz="700" spc="50" dirty="0">
                <a:latin typeface="Times New Roman"/>
                <a:cs typeface="Times New Roman"/>
              </a:rPr>
              <a:t>1</a:t>
            </a:r>
            <a:r>
              <a:rPr sz="700" spc="5" dirty="0">
                <a:latin typeface="Times New Roman"/>
                <a:cs typeface="Times New Roman"/>
              </a:rPr>
              <a:t>2</a:t>
            </a:r>
            <a:r>
              <a:rPr sz="700" spc="-40" dirty="0">
                <a:latin typeface="Times New Roman"/>
                <a:cs typeface="Times New Roman"/>
              </a:rPr>
              <a:t> </a:t>
            </a:r>
            <a:r>
              <a:rPr sz="2700" spc="60" baseline="7716" dirty="0">
                <a:latin typeface="Times New Roman"/>
                <a:cs typeface="Times New Roman"/>
              </a:rPr>
              <a:t>U</a:t>
            </a:r>
            <a:r>
              <a:rPr sz="1050" spc="7" baseline="15873" dirty="0">
                <a:latin typeface="Times New Roman"/>
                <a:cs typeface="Times New Roman"/>
              </a:rPr>
              <a:t>2</a:t>
            </a:r>
            <a:r>
              <a:rPr sz="1050" baseline="15873" dirty="0">
                <a:latin typeface="Times New Roman"/>
                <a:cs typeface="Times New Roman"/>
              </a:rPr>
              <a:t>	</a:t>
            </a:r>
            <a:r>
              <a:rPr sz="700" spc="50" dirty="0">
                <a:latin typeface="Times New Roman"/>
                <a:cs typeface="Times New Roman"/>
              </a:rPr>
              <a:t>13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15470" y="1942564"/>
            <a:ext cx="41910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29998" y="2000416"/>
            <a:ext cx="16827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800" spc="2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97959" y="1952895"/>
            <a:ext cx="36576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2700" spc="15" baseline="-6172" dirty="0">
                <a:latin typeface="Times New Roman"/>
                <a:cs typeface="Times New Roman"/>
              </a:rPr>
              <a:t>y</a:t>
            </a:r>
            <a:endParaRPr sz="2700" baseline="-6172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03220" y="2176410"/>
            <a:ext cx="128270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0" dirty="0">
                <a:latin typeface="Times New Roman"/>
                <a:cs typeface="Times New Roman"/>
              </a:rPr>
              <a:t>14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44923" y="1912216"/>
            <a:ext cx="8763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5" dirty="0">
                <a:latin typeface="Times New Roman"/>
                <a:cs typeface="Times New Roman"/>
              </a:rPr>
              <a:t>*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88242" y="2016797"/>
            <a:ext cx="505459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37185" algn="l"/>
              </a:tabLst>
            </a:pPr>
            <a:r>
              <a:rPr sz="700" spc="5" dirty="0">
                <a:latin typeface="Times New Roman"/>
                <a:cs typeface="Times New Roman"/>
              </a:rPr>
              <a:t>4	</a:t>
            </a:r>
            <a:r>
              <a:rPr sz="2625" spc="-142" baseline="3174" dirty="0">
                <a:latin typeface="Times New Roman"/>
                <a:cs typeface="Times New Roman"/>
              </a:rPr>
              <a:t>S</a:t>
            </a:r>
            <a:r>
              <a:rPr sz="650" spc="10" dirty="0"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53534" y="2006854"/>
            <a:ext cx="5143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1484" algn="l"/>
              </a:tabLst>
            </a:pPr>
            <a:r>
              <a:rPr sz="1400" spc="-5" dirty="0">
                <a:latin typeface="Times New Roman"/>
                <a:cs typeface="Times New Roman"/>
              </a:rPr>
              <a:t>) =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67954" y="2358043"/>
            <a:ext cx="14224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15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62070" y="2383550"/>
            <a:ext cx="7112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93861" y="2391943"/>
            <a:ext cx="23876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spc="30" baseline="3086" dirty="0">
                <a:latin typeface="Times New Roman"/>
                <a:cs typeface="Times New Roman"/>
              </a:rPr>
              <a:t>U</a:t>
            </a:r>
            <a:r>
              <a:rPr sz="700" spc="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83024" y="2555728"/>
            <a:ext cx="12763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0" dirty="0">
                <a:latin typeface="Times New Roman"/>
                <a:cs typeface="Times New Roman"/>
              </a:rPr>
              <a:t>22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78076" y="2384806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32566" y="2320079"/>
            <a:ext cx="66675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40185" y="2354942"/>
            <a:ext cx="13970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-5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28620" y="2412119"/>
            <a:ext cx="381635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700" spc="45" dirty="0">
                <a:latin typeface="Times New Roman"/>
                <a:cs typeface="Times New Roman"/>
              </a:rPr>
              <a:t>2</a:t>
            </a:r>
            <a:r>
              <a:rPr sz="700" spc="60" dirty="0">
                <a:latin typeface="Times New Roman"/>
                <a:cs typeface="Times New Roman"/>
              </a:rPr>
              <a:t>1</a:t>
            </a:r>
            <a:r>
              <a:rPr sz="2700" spc="-104" baseline="7716" dirty="0">
                <a:latin typeface="Times New Roman"/>
                <a:cs typeface="Times New Roman"/>
              </a:rPr>
              <a:t>U</a:t>
            </a:r>
            <a:r>
              <a:rPr sz="1050" baseline="15873" dirty="0">
                <a:latin typeface="Times New Roman"/>
                <a:cs typeface="Times New Roman"/>
              </a:rPr>
              <a:t>1</a:t>
            </a:r>
            <a:endParaRPr sz="1050" baseline="15873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77770" y="2384806"/>
            <a:ext cx="850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·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20882" y="2323683"/>
            <a:ext cx="6921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latin typeface="Times New Roman"/>
                <a:cs typeface="Times New Roman"/>
              </a:rPr>
              <a:t>*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01182" y="2290041"/>
            <a:ext cx="8636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25" dirty="0">
                <a:latin typeface="Times New Roman"/>
                <a:cs typeface="Times New Roman"/>
              </a:rPr>
              <a:t>*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62455" y="2392444"/>
            <a:ext cx="5949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9734" algn="l"/>
              </a:tabLst>
            </a:pPr>
            <a:r>
              <a:rPr sz="2700" spc="120" baseline="3086" dirty="0">
                <a:latin typeface="Times New Roman"/>
                <a:cs typeface="Times New Roman"/>
              </a:rPr>
              <a:t>U</a:t>
            </a:r>
            <a:r>
              <a:rPr sz="700" spc="-10" dirty="0">
                <a:latin typeface="Times New Roman"/>
                <a:cs typeface="Times New Roman"/>
              </a:rPr>
              <a:t>2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2625" spc="-60" baseline="3174" dirty="0">
                <a:latin typeface="Times New Roman"/>
                <a:cs typeface="Times New Roman"/>
              </a:rPr>
              <a:t>S</a:t>
            </a:r>
            <a:r>
              <a:rPr sz="650" spc="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13811" y="2384806"/>
            <a:ext cx="41973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6870" algn="l"/>
              </a:tabLst>
            </a:pPr>
            <a:r>
              <a:rPr sz="1400" spc="-5" dirty="0">
                <a:latin typeface="Times New Roman"/>
                <a:cs typeface="Times New Roman"/>
              </a:rPr>
              <a:t>=	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89891" y="2759059"/>
            <a:ext cx="1943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68125" y="2735863"/>
            <a:ext cx="142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59406" y="2761375"/>
            <a:ext cx="7112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481137" y="2933257"/>
            <a:ext cx="12827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0" dirty="0">
                <a:latin typeface="Times New Roman"/>
                <a:cs typeface="Times New Roman"/>
              </a:rPr>
              <a:t>33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086804" y="2701814"/>
            <a:ext cx="6985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Times New Roman"/>
                <a:cs typeface="Times New Roman"/>
              </a:rPr>
              <a:t>*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56370" y="2769985"/>
            <a:ext cx="51562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3845" algn="l"/>
              </a:tabLst>
            </a:pPr>
            <a:r>
              <a:rPr sz="700" spc="5" dirty="0">
                <a:latin typeface="Times New Roman"/>
                <a:cs typeface="Times New Roman"/>
              </a:rPr>
              <a:t>3	</a:t>
            </a:r>
            <a:r>
              <a:rPr sz="2700" spc="97" baseline="3086" dirty="0">
                <a:latin typeface="Times New Roman"/>
                <a:cs typeface="Times New Roman"/>
              </a:rPr>
              <a:t>U</a:t>
            </a:r>
            <a:r>
              <a:rPr sz="700" spc="-5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663523" y="2698214"/>
            <a:ext cx="66675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579863" y="2756066"/>
            <a:ext cx="19240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843532" y="2708798"/>
            <a:ext cx="68008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437515" algn="l"/>
              </a:tabLst>
            </a:pPr>
            <a:r>
              <a:rPr sz="1400" spc="-5" dirty="0">
                <a:latin typeface="Times New Roman"/>
                <a:cs typeface="Times New Roman"/>
              </a:rPr>
              <a:t>–	(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2700" spc="7" baseline="-6172" dirty="0">
                <a:latin typeface="Times New Roman"/>
                <a:cs typeface="Times New Roman"/>
              </a:rPr>
              <a:t>y</a:t>
            </a:r>
            <a:endParaRPr sz="2700" baseline="-6172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46873" y="2908464"/>
            <a:ext cx="70485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latin typeface="Times New Roman"/>
                <a:cs typeface="Times New Roman"/>
              </a:rPr>
              <a:t>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469026" y="2931455"/>
            <a:ext cx="127635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45" dirty="0">
                <a:latin typeface="Times New Roman"/>
                <a:cs typeface="Times New Roman"/>
              </a:rPr>
              <a:t>30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330825" y="2697904"/>
            <a:ext cx="66675" cy="13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842514" y="2709096"/>
            <a:ext cx="36449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2700" spc="-7" baseline="-6172" dirty="0">
                <a:latin typeface="Times New Roman"/>
                <a:cs typeface="Times New Roman"/>
              </a:rPr>
              <a:t>y</a:t>
            </a:r>
            <a:endParaRPr sz="2700" baseline="-6172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126829" y="2789944"/>
            <a:ext cx="381635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700" spc="40" dirty="0">
                <a:latin typeface="Times New Roman"/>
                <a:cs typeface="Times New Roman"/>
              </a:rPr>
              <a:t>3</a:t>
            </a:r>
            <a:r>
              <a:rPr sz="700" spc="-5" dirty="0">
                <a:latin typeface="Times New Roman"/>
                <a:cs typeface="Times New Roman"/>
              </a:rPr>
              <a:t>1</a:t>
            </a:r>
            <a:r>
              <a:rPr sz="700" spc="-110" dirty="0">
                <a:latin typeface="Times New Roman"/>
                <a:cs typeface="Times New Roman"/>
              </a:rPr>
              <a:t> </a:t>
            </a:r>
            <a:r>
              <a:rPr sz="2700" spc="-104" baseline="7716" dirty="0">
                <a:latin typeface="Times New Roman"/>
                <a:cs typeface="Times New Roman"/>
              </a:rPr>
              <a:t>U</a:t>
            </a:r>
            <a:r>
              <a:rPr sz="1050" spc="-7" baseline="15873" dirty="0">
                <a:latin typeface="Times New Roman"/>
                <a:cs typeface="Times New Roman"/>
              </a:rPr>
              <a:t>1</a:t>
            </a:r>
            <a:endParaRPr sz="1050" baseline="15873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770167" y="2667866"/>
            <a:ext cx="8636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25" dirty="0">
                <a:latin typeface="Times New Roman"/>
                <a:cs typeface="Times New Roman"/>
              </a:rPr>
              <a:t>*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738700" y="2772440"/>
            <a:ext cx="18478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25" spc="-89" baseline="3174" dirty="0">
                <a:latin typeface="Times New Roman"/>
                <a:cs typeface="Times New Roman"/>
              </a:rPr>
              <a:t>S</a:t>
            </a:r>
            <a:r>
              <a:rPr sz="650" spc="5" dirty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479291" y="2762757"/>
            <a:ext cx="5232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0375" algn="l"/>
              </a:tabLst>
            </a:pPr>
            <a:r>
              <a:rPr sz="1400" spc="-5" dirty="0">
                <a:latin typeface="Times New Roman"/>
                <a:cs typeface="Times New Roman"/>
              </a:rPr>
              <a:t>) =	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367954" y="3113693"/>
            <a:ext cx="14224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15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568461" y="2963487"/>
            <a:ext cx="289560" cy="45720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84"/>
              </a:spcBef>
            </a:pPr>
            <a:r>
              <a:rPr sz="2700" spc="30" baseline="-33950" dirty="0">
                <a:latin typeface="Times New Roman"/>
                <a:cs typeface="Times New Roman"/>
              </a:rPr>
              <a:t>U</a:t>
            </a:r>
            <a:r>
              <a:rPr sz="700" spc="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  <a:p>
            <a:pPr marR="30480" algn="r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483024" y="3311378"/>
            <a:ext cx="12763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0" dirty="0">
                <a:latin typeface="Times New Roman"/>
                <a:cs typeface="Times New Roman"/>
              </a:rPr>
              <a:t>44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878076" y="3140709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40185" y="3111138"/>
            <a:ext cx="139700" cy="302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spc="-5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128620" y="3168217"/>
            <a:ext cx="381635" cy="302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45" dirty="0">
                <a:latin typeface="Times New Roman"/>
                <a:cs typeface="Times New Roman"/>
              </a:rPr>
              <a:t>4</a:t>
            </a:r>
            <a:r>
              <a:rPr sz="700" spc="60" dirty="0">
                <a:latin typeface="Times New Roman"/>
                <a:cs typeface="Times New Roman"/>
              </a:rPr>
              <a:t>1</a:t>
            </a:r>
            <a:r>
              <a:rPr sz="2700" spc="-104" baseline="7716" dirty="0">
                <a:latin typeface="Times New Roman"/>
                <a:cs typeface="Times New Roman"/>
              </a:rPr>
              <a:t>U</a:t>
            </a:r>
            <a:r>
              <a:rPr sz="1050" baseline="15873" dirty="0">
                <a:latin typeface="Times New Roman"/>
                <a:cs typeface="Times New Roman"/>
              </a:rPr>
              <a:t>1</a:t>
            </a:r>
            <a:endParaRPr sz="1050" baseline="15873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332566" y="3079968"/>
            <a:ext cx="35750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990" indent="-28892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00355" algn="l"/>
                <a:tab pos="301625" algn="l"/>
              </a:tabLst>
            </a:pPr>
            <a:r>
              <a:rPr sz="700" spc="-10" dirty="0">
                <a:latin typeface="Times New Roman"/>
                <a:cs typeface="Times New Roman"/>
              </a:rPr>
              <a:t>*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001182" y="3045668"/>
            <a:ext cx="8636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25" dirty="0">
                <a:latin typeface="Times New Roman"/>
                <a:cs typeface="Times New Roman"/>
              </a:rPr>
              <a:t>*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477770" y="3148674"/>
            <a:ext cx="6794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4190" algn="l"/>
              </a:tabLst>
            </a:pPr>
            <a:r>
              <a:rPr sz="2100" spc="-7" baseline="17857" dirty="0">
                <a:latin typeface="Times New Roman"/>
                <a:cs typeface="Times New Roman"/>
              </a:rPr>
              <a:t>·</a:t>
            </a:r>
            <a:r>
              <a:rPr sz="2100" spc="-225" baseline="17857" dirty="0">
                <a:latin typeface="Times New Roman"/>
                <a:cs typeface="Times New Roman"/>
              </a:rPr>
              <a:t> </a:t>
            </a:r>
            <a:r>
              <a:rPr sz="2700" spc="112" baseline="3086" dirty="0">
                <a:latin typeface="Times New Roman"/>
                <a:cs typeface="Times New Roman"/>
              </a:rPr>
              <a:t>U</a:t>
            </a:r>
            <a:r>
              <a:rPr sz="700" spc="-10" dirty="0">
                <a:latin typeface="Times New Roman"/>
                <a:cs typeface="Times New Roman"/>
              </a:rPr>
              <a:t>4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2625" spc="-60" baseline="3174" dirty="0">
                <a:latin typeface="Times New Roman"/>
                <a:cs typeface="Times New Roman"/>
              </a:rPr>
              <a:t>S</a:t>
            </a:r>
            <a:r>
              <a:rPr sz="650" spc="5" dirty="0">
                <a:latin typeface="Times New Roman"/>
                <a:cs typeface="Times New Roman"/>
              </a:rPr>
              <a:t>4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813811" y="3140709"/>
            <a:ext cx="4146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6870" algn="l"/>
              </a:tabLst>
            </a:pPr>
            <a:r>
              <a:rPr sz="1400" spc="-5" dirty="0">
                <a:latin typeface="Times New Roman"/>
                <a:cs typeface="Times New Roman"/>
              </a:rPr>
              <a:t>=	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87983" y="3418839"/>
            <a:ext cx="6140450" cy="4438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0"/>
              </a:spcBef>
            </a:pPr>
            <a:r>
              <a:rPr sz="1400" spc="-10" dirty="0">
                <a:latin typeface="Times New Roman"/>
                <a:cs typeface="Times New Roman"/>
              </a:rPr>
              <a:t>Підставляємо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обчислені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значення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задані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вузлах.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87983" y="3980433"/>
            <a:ext cx="6144895" cy="443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2915">
              <a:lnSpc>
                <a:spcPts val="1645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Запишемо</a:t>
            </a:r>
            <a:r>
              <a:rPr sz="1400" spc="6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spc="5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</a:t>
            </a:r>
            <a:r>
              <a:rPr sz="1400" spc="6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потужностей</a:t>
            </a:r>
            <a:r>
              <a:rPr sz="1400" spc="6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із</a:t>
            </a:r>
            <a:r>
              <a:rPr sz="1400" spc="63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дійсними</a:t>
            </a:r>
            <a:r>
              <a:rPr sz="1400" i="1" spc="5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складовими</a:t>
            </a:r>
            <a:r>
              <a:rPr sz="1400" spc="6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sz="1400" i="1" spc="-5" dirty="0">
                <a:latin typeface="Times New Roman"/>
                <a:cs typeface="Times New Roman"/>
              </a:rPr>
              <a:t>прямокутних координатах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(2.4)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 1: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349201" y="4414915"/>
            <a:ext cx="7112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339226" y="4563304"/>
            <a:ext cx="7112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76899" y="4586797"/>
            <a:ext cx="12763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45" dirty="0">
                <a:latin typeface="Times New Roman"/>
                <a:cs typeface="Times New Roman"/>
              </a:rPr>
              <a:t>11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80984" y="4409494"/>
            <a:ext cx="59182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11480" algn="l"/>
              </a:tabLst>
            </a:pPr>
            <a:r>
              <a:rPr sz="1800" spc="20" dirty="0">
                <a:latin typeface="Times New Roman"/>
                <a:cs typeface="Times New Roman"/>
              </a:rPr>
              <a:t>U	</a:t>
            </a:r>
            <a:r>
              <a:rPr sz="1800" spc="1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793650" y="4562049"/>
            <a:ext cx="7048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421638" y="4416297"/>
            <a:ext cx="58102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0215" algn="l"/>
              </a:tabLst>
            </a:pPr>
            <a:r>
              <a:rPr sz="1400" spc="-5" dirty="0">
                <a:latin typeface="Times New Roman"/>
                <a:cs typeface="Times New Roman"/>
              </a:rPr>
              <a:t>–	</a:t>
            </a:r>
            <a:r>
              <a:rPr sz="1400" spc="-10" dirty="0">
                <a:latin typeface="Times New Roman"/>
                <a:cs typeface="Times New Roman"/>
              </a:rPr>
              <a:t>[(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279019" y="4408672"/>
            <a:ext cx="19558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35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17156" y="4396044"/>
            <a:ext cx="123317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48360" algn="l"/>
                <a:tab pos="1102360" algn="l"/>
              </a:tabLst>
            </a:pPr>
            <a:r>
              <a:rPr sz="2700" spc="52" baseline="3086" dirty="0">
                <a:latin typeface="Times New Roman"/>
                <a:cs typeface="Times New Roman"/>
              </a:rPr>
              <a:t>y</a:t>
            </a:r>
            <a:r>
              <a:rPr sz="2700" spc="7" baseline="6172" dirty="0">
                <a:latin typeface="Symbol"/>
                <a:cs typeface="Symbol"/>
              </a:rPr>
              <a:t></a:t>
            </a:r>
            <a:r>
              <a:rPr sz="2700" baseline="6172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Symbol"/>
                <a:cs typeface="Symbol"/>
              </a:rPr>
              <a:t>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2700" spc="30" baseline="3086" dirty="0">
                <a:latin typeface="Times New Roman"/>
                <a:cs typeface="Times New Roman"/>
              </a:rPr>
              <a:t>y</a:t>
            </a:r>
            <a:endParaRPr sz="2700" baseline="3086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501299" y="4561371"/>
            <a:ext cx="7112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latin typeface="Times New Roman"/>
                <a:cs typeface="Times New Roman"/>
              </a:rPr>
              <a:t>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167429" y="4585127"/>
            <a:ext cx="12827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45" dirty="0">
                <a:latin typeface="Times New Roman"/>
                <a:cs typeface="Times New Roman"/>
              </a:rPr>
              <a:t>10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452217" y="4395441"/>
            <a:ext cx="8382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10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126877" y="4372285"/>
            <a:ext cx="8382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10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039303" y="4408672"/>
            <a:ext cx="19494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3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740058" y="4385516"/>
            <a:ext cx="14287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20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289338" y="4561371"/>
            <a:ext cx="7112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latin typeface="Times New Roman"/>
                <a:cs typeface="Times New Roman"/>
              </a:rPr>
              <a:t>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358896" y="4416297"/>
            <a:ext cx="332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967802" y="4408672"/>
            <a:ext cx="19494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3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191371" y="4561371"/>
            <a:ext cx="7112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928416" y="4585127"/>
            <a:ext cx="105600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940435" algn="l"/>
              </a:tabLst>
            </a:pPr>
            <a:r>
              <a:rPr sz="700" spc="45" dirty="0">
                <a:latin typeface="Times New Roman"/>
                <a:cs typeface="Times New Roman"/>
              </a:rPr>
              <a:t>1</a:t>
            </a:r>
            <a:r>
              <a:rPr sz="700" spc="5" dirty="0">
                <a:latin typeface="Times New Roman"/>
                <a:cs typeface="Times New Roman"/>
              </a:rPr>
              <a:t>0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45" dirty="0">
                <a:latin typeface="Times New Roman"/>
                <a:cs typeface="Times New Roman"/>
              </a:rPr>
              <a:t>12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211875" y="4395140"/>
            <a:ext cx="101282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96570" algn="l"/>
                <a:tab pos="941069" algn="l"/>
              </a:tabLst>
            </a:pPr>
            <a:r>
              <a:rPr sz="1800" spc="10" dirty="0">
                <a:latin typeface="Symbol"/>
                <a:cs typeface="Symbol"/>
              </a:rPr>
              <a:t></a:t>
            </a:r>
            <a:r>
              <a:rPr sz="1800" spc="10" dirty="0">
                <a:latin typeface="Times New Roman"/>
                <a:cs typeface="Times New Roman"/>
              </a:rPr>
              <a:t>	</a:t>
            </a:r>
            <a:r>
              <a:rPr sz="2700" spc="30" baseline="3086" dirty="0">
                <a:latin typeface="Times New Roman"/>
                <a:cs typeface="Times New Roman"/>
              </a:rPr>
              <a:t>y	</a:t>
            </a:r>
            <a:r>
              <a:rPr sz="1800" spc="10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727768" y="4408672"/>
            <a:ext cx="19494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3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979321" y="4561371"/>
            <a:ext cx="7112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047488" y="4416297"/>
            <a:ext cx="332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650527" y="4408672"/>
            <a:ext cx="19367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2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869728" y="4561371"/>
            <a:ext cx="7048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616881" y="4585127"/>
            <a:ext cx="105346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938530" algn="l"/>
              </a:tabLst>
            </a:pPr>
            <a:r>
              <a:rPr sz="700" spc="45" dirty="0">
                <a:latin typeface="Times New Roman"/>
                <a:cs typeface="Times New Roman"/>
              </a:rPr>
              <a:t>1</a:t>
            </a:r>
            <a:r>
              <a:rPr sz="700" spc="5" dirty="0">
                <a:latin typeface="Times New Roman"/>
                <a:cs typeface="Times New Roman"/>
              </a:rPr>
              <a:t>2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40" dirty="0">
                <a:latin typeface="Times New Roman"/>
                <a:cs typeface="Times New Roman"/>
              </a:rPr>
              <a:t>13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900340" y="4395441"/>
            <a:ext cx="1004569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96570" algn="l"/>
                <a:tab pos="934085" algn="l"/>
              </a:tabLst>
            </a:pPr>
            <a:r>
              <a:rPr sz="1800" spc="10" dirty="0">
                <a:latin typeface="Symbol"/>
                <a:cs typeface="Symbol"/>
              </a:rPr>
              <a:t></a:t>
            </a:r>
            <a:r>
              <a:rPr sz="1800" spc="10" dirty="0">
                <a:latin typeface="Times New Roman"/>
                <a:cs typeface="Times New Roman"/>
              </a:rPr>
              <a:t>	</a:t>
            </a:r>
            <a:r>
              <a:rPr sz="2700" spc="15" baseline="3086" dirty="0">
                <a:latin typeface="Times New Roman"/>
                <a:cs typeface="Times New Roman"/>
              </a:rPr>
              <a:t>y	</a:t>
            </a: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936996" y="4416297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87983" y="4711191"/>
            <a:ext cx="850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317633" y="4703950"/>
            <a:ext cx="19494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3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021113" y="4680844"/>
            <a:ext cx="14287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20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209471" y="4880030"/>
            <a:ext cx="12700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45" dirty="0">
                <a:latin typeface="Times New Roman"/>
                <a:cs typeface="Times New Roman"/>
              </a:rPr>
              <a:t>13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490192" y="4690748"/>
            <a:ext cx="8382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140507" y="4667641"/>
            <a:ext cx="8382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639570" y="4711191"/>
            <a:ext cx="332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248539" y="4703950"/>
            <a:ext cx="19558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35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976562" y="4680844"/>
            <a:ext cx="14287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20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472343" y="4856324"/>
            <a:ext cx="7112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136949" y="4880030"/>
            <a:ext cx="12827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45" dirty="0">
                <a:latin typeface="Times New Roman"/>
                <a:cs typeface="Times New Roman"/>
              </a:rPr>
              <a:t>14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421737" y="4690447"/>
            <a:ext cx="8382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096397" y="4667041"/>
            <a:ext cx="8382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008823" y="4703950"/>
            <a:ext cx="19494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3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709578" y="4680844"/>
            <a:ext cx="14287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20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897936" y="4880030"/>
            <a:ext cx="12700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45" dirty="0">
                <a:latin typeface="Times New Roman"/>
                <a:cs typeface="Times New Roman"/>
              </a:rPr>
              <a:t>14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181395" y="4690748"/>
            <a:ext cx="8382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547111" y="4386925"/>
            <a:ext cx="365125" cy="58420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330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  <a:tabLst>
                <a:tab pos="294005" algn="l"/>
              </a:tabLst>
            </a:pPr>
            <a:r>
              <a:rPr sz="2100" spc="-7" baseline="3968" dirty="0">
                <a:latin typeface="Times New Roman"/>
                <a:cs typeface="Times New Roman"/>
              </a:rPr>
              <a:t>–	</a:t>
            </a:r>
            <a:r>
              <a:rPr sz="1800" spc="10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328415" y="4711191"/>
            <a:ext cx="2768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)]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649336" y="4703785"/>
            <a:ext cx="194310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25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894031" y="4857027"/>
            <a:ext cx="7112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824033" y="4690610"/>
            <a:ext cx="83185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10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957828" y="4711191"/>
            <a:ext cx="1428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Times New Roman"/>
                <a:cs typeface="Times New Roman"/>
              </a:rPr>
              <a:t>[(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859452" y="4318830"/>
            <a:ext cx="2726690" cy="68834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  <a:tabLst>
                <a:tab pos="969010" algn="l"/>
                <a:tab pos="1419225" algn="l"/>
                <a:tab pos="2655570" algn="l"/>
              </a:tabLst>
            </a:pPr>
            <a:r>
              <a:rPr sz="1800" spc="10" dirty="0">
                <a:latin typeface="Symbol"/>
                <a:cs typeface="Symbol"/>
              </a:rPr>
              <a:t></a:t>
            </a:r>
            <a:r>
              <a:rPr sz="1800" spc="10" dirty="0">
                <a:latin typeface="Times New Roman"/>
                <a:cs typeface="Times New Roman"/>
              </a:rPr>
              <a:t>	</a:t>
            </a:r>
            <a:r>
              <a:rPr sz="1800" spc="10" dirty="0">
                <a:latin typeface="Symbol"/>
                <a:cs typeface="Symbol"/>
              </a:rPr>
              <a:t></a:t>
            </a:r>
            <a:r>
              <a:rPr sz="1800" spc="10" dirty="0">
                <a:latin typeface="Times New Roman"/>
                <a:cs typeface="Times New Roman"/>
              </a:rPr>
              <a:t>	</a:t>
            </a:r>
            <a:r>
              <a:rPr sz="2100" spc="-7" baseline="3968" dirty="0">
                <a:latin typeface="Times New Roman"/>
                <a:cs typeface="Times New Roman"/>
              </a:rPr>
              <a:t>– </a:t>
            </a:r>
            <a:r>
              <a:rPr sz="2100" spc="-187" baseline="3968" dirty="0">
                <a:latin typeface="Times New Roman"/>
                <a:cs typeface="Times New Roman"/>
              </a:rPr>
              <a:t> </a:t>
            </a:r>
            <a:r>
              <a:rPr sz="2700" spc="52" baseline="-3086" dirty="0">
                <a:latin typeface="Times New Roman"/>
                <a:cs typeface="Times New Roman"/>
              </a:rPr>
              <a:t>y</a:t>
            </a:r>
            <a:r>
              <a:rPr sz="1800" spc="10" dirty="0">
                <a:latin typeface="Symbol"/>
                <a:cs typeface="Symbol"/>
              </a:rPr>
              <a:t>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  <a:p>
            <a:pPr marL="497205" algn="ctr">
              <a:lnSpc>
                <a:spcPct val="100000"/>
              </a:lnSpc>
              <a:spcBef>
                <a:spcPts val="450"/>
              </a:spcBef>
            </a:pPr>
            <a:r>
              <a:rPr sz="1800" spc="2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104834" y="4680844"/>
            <a:ext cx="14224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5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623630" y="4856324"/>
            <a:ext cx="7112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latin typeface="Times New Roman"/>
                <a:cs typeface="Times New Roman"/>
              </a:rPr>
              <a:t>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263861" y="4880030"/>
            <a:ext cx="12700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45" dirty="0">
                <a:latin typeface="Times New Roman"/>
                <a:cs typeface="Times New Roman"/>
              </a:rPr>
              <a:t>10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4223653" y="4667041"/>
            <a:ext cx="8318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167127" y="4703950"/>
            <a:ext cx="19367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2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4546235" y="4690447"/>
            <a:ext cx="46482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35280" algn="l"/>
              </a:tabLst>
            </a:pPr>
            <a:r>
              <a:rPr sz="1800" spc="5" dirty="0">
                <a:latin typeface="Symbol"/>
                <a:cs typeface="Symbol"/>
              </a:rPr>
              <a:t></a:t>
            </a:r>
            <a:r>
              <a:rPr sz="1800" spc="5" dirty="0">
                <a:latin typeface="Times New Roman"/>
                <a:cs typeface="Times New Roman"/>
              </a:rPr>
              <a:t>	</a:t>
            </a:r>
            <a:r>
              <a:rPr sz="2700" spc="22" baseline="3086" dirty="0">
                <a:latin typeface="Times New Roman"/>
                <a:cs typeface="Times New Roman"/>
              </a:rPr>
              <a:t>y</a:t>
            </a:r>
            <a:endParaRPr sz="2700" baseline="3086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5387901" y="4856324"/>
            <a:ext cx="7112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latin typeface="Times New Roman"/>
                <a:cs typeface="Times New Roman"/>
              </a:rPr>
              <a:t>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056894" y="4880030"/>
            <a:ext cx="12700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45" dirty="0">
                <a:latin typeface="Times New Roman"/>
                <a:cs typeface="Times New Roman"/>
              </a:rPr>
              <a:t>10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339273" y="4690748"/>
            <a:ext cx="8318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459984" y="4711191"/>
            <a:ext cx="2292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887983" y="5006085"/>
            <a:ext cx="2286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391275" y="4998587"/>
            <a:ext cx="19367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2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121604" y="4975431"/>
            <a:ext cx="14224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15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641911" y="5151286"/>
            <a:ext cx="7112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280632" y="5175043"/>
            <a:ext cx="12700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45" dirty="0">
                <a:latin typeface="Times New Roman"/>
                <a:cs typeface="Times New Roman"/>
              </a:rPr>
              <a:t>12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240423" y="4962200"/>
            <a:ext cx="8318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711960" y="5006085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183897" y="4998587"/>
            <a:ext cx="19367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2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563005" y="4848116"/>
            <a:ext cx="464820" cy="44132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70"/>
              </a:spcBef>
            </a:pPr>
            <a:r>
              <a:rPr sz="700" spc="5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  <a:tabLst>
                <a:tab pos="335280" algn="l"/>
              </a:tabLst>
            </a:pPr>
            <a:r>
              <a:rPr sz="1800" spc="5" dirty="0">
                <a:latin typeface="Symbol"/>
                <a:cs typeface="Symbol"/>
              </a:rPr>
              <a:t></a:t>
            </a:r>
            <a:r>
              <a:rPr sz="1800" spc="5" dirty="0">
                <a:latin typeface="Times New Roman"/>
                <a:cs typeface="Times New Roman"/>
              </a:rPr>
              <a:t>	</a:t>
            </a:r>
            <a:r>
              <a:rPr sz="2700" spc="22" baseline="3086" dirty="0">
                <a:latin typeface="Times New Roman"/>
                <a:cs typeface="Times New Roman"/>
              </a:rPr>
              <a:t>y</a:t>
            </a:r>
            <a:endParaRPr sz="2700" baseline="3086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2405884" y="5151286"/>
            <a:ext cx="7112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2073664" y="5175043"/>
            <a:ext cx="12700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45" dirty="0">
                <a:latin typeface="Times New Roman"/>
                <a:cs typeface="Times New Roman"/>
              </a:rPr>
              <a:t>12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2004810" y="4962200"/>
            <a:ext cx="8318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476245" y="5006085"/>
            <a:ext cx="332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080646" y="4998587"/>
            <a:ext cx="19431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25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2355746" y="4985356"/>
            <a:ext cx="59944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69265" algn="l"/>
              </a:tabLst>
            </a:pPr>
            <a:r>
              <a:rPr sz="1800" spc="5" dirty="0">
                <a:latin typeface="Symbol"/>
                <a:cs typeface="Symbol"/>
              </a:rPr>
              <a:t></a:t>
            </a:r>
            <a:r>
              <a:rPr sz="1800" spc="5" dirty="0">
                <a:latin typeface="Times New Roman"/>
                <a:cs typeface="Times New Roman"/>
              </a:rPr>
              <a:t>	</a:t>
            </a:r>
            <a:r>
              <a:rPr sz="2700" spc="22" baseline="3086" dirty="0">
                <a:latin typeface="Times New Roman"/>
                <a:cs typeface="Times New Roman"/>
              </a:rPr>
              <a:t>y</a:t>
            </a:r>
            <a:endParaRPr sz="2700" baseline="3086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3329448" y="5151286"/>
            <a:ext cx="7112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2972321" y="5175043"/>
            <a:ext cx="12763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45" dirty="0">
                <a:latin typeface="Times New Roman"/>
                <a:cs typeface="Times New Roman"/>
              </a:rPr>
              <a:t>13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2931967" y="4962200"/>
            <a:ext cx="8318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3393185" y="5006085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3863537" y="4998587"/>
            <a:ext cx="19431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25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3252989" y="4848116"/>
            <a:ext cx="456565" cy="44132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70"/>
              </a:spcBef>
            </a:pPr>
            <a:r>
              <a:rPr sz="700" spc="5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  <a:tabLst>
                <a:tab pos="326390" algn="l"/>
              </a:tabLst>
            </a:pPr>
            <a:r>
              <a:rPr sz="1800" spc="5" dirty="0">
                <a:latin typeface="Symbol"/>
                <a:cs typeface="Symbol"/>
              </a:rPr>
              <a:t></a:t>
            </a:r>
            <a:r>
              <a:rPr sz="1800" spc="5" dirty="0">
                <a:latin typeface="Times New Roman"/>
                <a:cs typeface="Times New Roman"/>
              </a:rPr>
              <a:t>	</a:t>
            </a:r>
            <a:r>
              <a:rPr sz="2700" spc="22" baseline="3086" dirty="0">
                <a:latin typeface="Times New Roman"/>
                <a:cs typeface="Times New Roman"/>
              </a:rPr>
              <a:t>y</a:t>
            </a:r>
            <a:endParaRPr sz="2700" baseline="3086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083828" y="5151286"/>
            <a:ext cx="7112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3755523" y="5175043"/>
            <a:ext cx="12763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45" dirty="0">
                <a:latin typeface="Times New Roman"/>
                <a:cs typeface="Times New Roman"/>
              </a:rPr>
              <a:t>13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4036190" y="4985356"/>
            <a:ext cx="8318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3686346" y="4962200"/>
            <a:ext cx="8318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4147565" y="5006085"/>
            <a:ext cx="332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4753927" y="4998587"/>
            <a:ext cx="19367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2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4484534" y="4975431"/>
            <a:ext cx="14224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15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4695444" y="4667641"/>
            <a:ext cx="379730" cy="6172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04800" algn="l"/>
              </a:tabLst>
            </a:pPr>
            <a:r>
              <a:rPr sz="2100" spc="-7" baseline="3968" dirty="0">
                <a:latin typeface="Times New Roman"/>
                <a:cs typeface="Times New Roman"/>
              </a:rPr>
              <a:t>+	</a:t>
            </a: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  <a:p>
            <a:pPr marR="5080" algn="r">
              <a:lnSpc>
                <a:spcPct val="100000"/>
              </a:lnSpc>
              <a:spcBef>
                <a:spcPts val="1635"/>
              </a:spcBef>
            </a:pPr>
            <a:r>
              <a:rPr sz="700" spc="5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4643397" y="5175043"/>
            <a:ext cx="12700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45" dirty="0">
                <a:latin typeface="Times New Roman"/>
                <a:cs typeface="Times New Roman"/>
              </a:rPr>
              <a:t>14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4603230" y="4962200"/>
            <a:ext cx="8318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5074920" y="5006085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5546559" y="4998587"/>
            <a:ext cx="19367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2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4925479" y="4985356"/>
            <a:ext cx="46482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35280" algn="l"/>
              </a:tabLst>
            </a:pPr>
            <a:r>
              <a:rPr sz="1800" spc="5" dirty="0">
                <a:latin typeface="Symbol"/>
                <a:cs typeface="Symbol"/>
              </a:rPr>
              <a:t></a:t>
            </a:r>
            <a:r>
              <a:rPr sz="1800" spc="5" dirty="0">
                <a:latin typeface="Times New Roman"/>
                <a:cs typeface="Times New Roman"/>
              </a:rPr>
              <a:t>	</a:t>
            </a:r>
            <a:r>
              <a:rPr sz="2700" spc="22" baseline="3086" dirty="0">
                <a:latin typeface="Times New Roman"/>
                <a:cs typeface="Times New Roman"/>
              </a:rPr>
              <a:t>y</a:t>
            </a:r>
            <a:endParaRPr sz="2700" baseline="3086">
              <a:latin typeface="Times New Roman"/>
              <a:cs typeface="Times New Roman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5768776" y="5151286"/>
            <a:ext cx="7112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5436213" y="5175043"/>
            <a:ext cx="12700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45" dirty="0">
                <a:latin typeface="Times New Roman"/>
                <a:cs typeface="Times New Roman"/>
              </a:rPr>
              <a:t>14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5718587" y="4985356"/>
            <a:ext cx="8318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5367288" y="4962200"/>
            <a:ext cx="8318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6245605" y="5082285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5839459" y="5006085"/>
            <a:ext cx="5384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)]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1381190" y="5462665"/>
            <a:ext cx="7112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1107047" y="5634547"/>
            <a:ext cx="12827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45" dirty="0">
                <a:latin typeface="Times New Roman"/>
                <a:cs typeface="Times New Roman"/>
              </a:rPr>
              <a:t>11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1037528" y="5423772"/>
            <a:ext cx="838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1494789" y="5464301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1211951" y="5467949"/>
            <a:ext cx="63436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54659" algn="l"/>
              </a:tabLst>
            </a:pPr>
            <a:r>
              <a:rPr sz="2700" spc="-82" baseline="3086" dirty="0">
                <a:latin typeface="Times New Roman"/>
                <a:cs typeface="Times New Roman"/>
              </a:rPr>
              <a:t>U</a:t>
            </a:r>
            <a:r>
              <a:rPr sz="700" spc="5" dirty="0">
                <a:latin typeface="Times New Roman"/>
                <a:cs typeface="Times New Roman"/>
              </a:rPr>
              <a:t>1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2700" spc="15" baseline="3086" dirty="0">
                <a:latin typeface="Times New Roman"/>
                <a:cs typeface="Times New Roman"/>
              </a:rPr>
              <a:t>U</a:t>
            </a:r>
            <a:endParaRPr sz="2700" baseline="3086">
              <a:latin typeface="Times New Roman"/>
              <a:cs typeface="Times New Roman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867310" y="5609799"/>
            <a:ext cx="7048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1826860" y="5443793"/>
            <a:ext cx="8255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1932939" y="5464301"/>
            <a:ext cx="1428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Times New Roman"/>
                <a:cs typeface="Times New Roman"/>
              </a:rPr>
              <a:t>[(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2350452" y="5456421"/>
            <a:ext cx="19367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2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2081059" y="5433266"/>
            <a:ext cx="14224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15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2599320" y="5609121"/>
            <a:ext cx="7112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latin typeface="Times New Roman"/>
                <a:cs typeface="Times New Roman"/>
              </a:rPr>
              <a:t>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2239922" y="5632877"/>
            <a:ext cx="12700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45" dirty="0">
                <a:latin typeface="Times New Roman"/>
                <a:cs typeface="Times New Roman"/>
              </a:rPr>
              <a:t>10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2522004" y="5442890"/>
            <a:ext cx="8318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2199756" y="5419433"/>
            <a:ext cx="8318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2671317" y="5464301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3143085" y="5456421"/>
            <a:ext cx="19367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2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2844994" y="5433266"/>
            <a:ext cx="14224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15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3364088" y="5609121"/>
            <a:ext cx="7112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latin typeface="Times New Roman"/>
                <a:cs typeface="Times New Roman"/>
              </a:rPr>
              <a:t>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3032738" y="5632877"/>
            <a:ext cx="12700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45" dirty="0">
                <a:latin typeface="Times New Roman"/>
                <a:cs typeface="Times New Roman"/>
              </a:rPr>
              <a:t>10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3315409" y="5443191"/>
            <a:ext cx="8318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2963813" y="5420035"/>
            <a:ext cx="8318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3435858" y="5464301"/>
            <a:ext cx="332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4041457" y="5456421"/>
            <a:ext cx="19367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2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3772064" y="5433266"/>
            <a:ext cx="14224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15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291834" y="5609121"/>
            <a:ext cx="7112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3930927" y="5632877"/>
            <a:ext cx="12700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45" dirty="0">
                <a:latin typeface="Times New Roman"/>
                <a:cs typeface="Times New Roman"/>
              </a:rPr>
              <a:t>12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4213009" y="5443191"/>
            <a:ext cx="8318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3890760" y="5420035"/>
            <a:ext cx="8318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4362450" y="5464301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4834089" y="5456421"/>
            <a:ext cx="19367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2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4535999" y="5433266"/>
            <a:ext cx="14224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15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5056306" y="5609121"/>
            <a:ext cx="7112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4723743" y="5632877"/>
            <a:ext cx="12700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45" dirty="0">
                <a:latin typeface="Times New Roman"/>
                <a:cs typeface="Times New Roman"/>
              </a:rPr>
              <a:t>12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4654818" y="5420035"/>
            <a:ext cx="8318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5126990" y="5464301"/>
            <a:ext cx="332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5731771" y="5456421"/>
            <a:ext cx="19431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25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5006117" y="5443191"/>
            <a:ext cx="60007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69900" algn="l"/>
              </a:tabLst>
            </a:pPr>
            <a:r>
              <a:rPr sz="1800" spc="5" dirty="0">
                <a:latin typeface="Symbol"/>
                <a:cs typeface="Symbol"/>
              </a:rPr>
              <a:t></a:t>
            </a:r>
            <a:r>
              <a:rPr sz="1800" spc="5" dirty="0">
                <a:latin typeface="Times New Roman"/>
                <a:cs typeface="Times New Roman"/>
              </a:rPr>
              <a:t>	</a:t>
            </a:r>
            <a:r>
              <a:rPr sz="2700" spc="22" baseline="3086" dirty="0">
                <a:latin typeface="Times New Roman"/>
                <a:cs typeface="Times New Roman"/>
              </a:rPr>
              <a:t>y</a:t>
            </a:r>
            <a:endParaRPr sz="2700" baseline="3086">
              <a:latin typeface="Times New Roman"/>
              <a:cs typeface="Times New Roman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5980573" y="5609121"/>
            <a:ext cx="7112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5623447" y="5632877"/>
            <a:ext cx="12763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45" dirty="0">
                <a:latin typeface="Times New Roman"/>
                <a:cs typeface="Times New Roman"/>
              </a:rPr>
              <a:t>13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5904114" y="5443191"/>
            <a:ext cx="8318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5583092" y="5420035"/>
            <a:ext cx="8318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6044438" y="5464301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887983" y="5376299"/>
            <a:ext cx="172085" cy="62166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580"/>
              </a:spcBef>
            </a:pPr>
            <a:r>
              <a:rPr sz="1800" spc="20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1358462" y="5751700"/>
            <a:ext cx="19431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25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1062020" y="5728594"/>
            <a:ext cx="14224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5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1578753" y="5904074"/>
            <a:ext cx="7112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250448" y="5927780"/>
            <a:ext cx="12763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45" dirty="0">
                <a:latin typeface="Times New Roman"/>
                <a:cs typeface="Times New Roman"/>
              </a:rPr>
              <a:t>13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1531115" y="5738498"/>
            <a:ext cx="8318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1181272" y="5715391"/>
            <a:ext cx="8318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1642617" y="5759195"/>
            <a:ext cx="332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2249160" y="5751700"/>
            <a:ext cx="19367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2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1979489" y="5728594"/>
            <a:ext cx="14224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5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2499796" y="5904074"/>
            <a:ext cx="7112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2138517" y="5927780"/>
            <a:ext cx="12700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45" dirty="0">
                <a:latin typeface="Times New Roman"/>
                <a:cs typeface="Times New Roman"/>
              </a:rPr>
              <a:t>14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2420890" y="5738498"/>
            <a:ext cx="8318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2098308" y="5715391"/>
            <a:ext cx="8318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2569972" y="5759195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3041147" y="5751700"/>
            <a:ext cx="19367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2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2743364" y="5728594"/>
            <a:ext cx="14224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5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3263134" y="5904074"/>
            <a:ext cx="7112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2930914" y="5927780"/>
            <a:ext cx="12700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45" dirty="0">
                <a:latin typeface="Times New Roman"/>
                <a:cs typeface="Times New Roman"/>
              </a:rPr>
              <a:t>14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3212996" y="5738498"/>
            <a:ext cx="8318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2862060" y="5715391"/>
            <a:ext cx="8318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3333750" y="5759195"/>
            <a:ext cx="28892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Times New Roman"/>
                <a:cs typeface="Times New Roman"/>
              </a:rPr>
              <a:t>)]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3667116" y="5751535"/>
            <a:ext cx="194310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25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3911812" y="5904777"/>
            <a:ext cx="7112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3841813" y="5738360"/>
            <a:ext cx="83185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10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3975353" y="5759195"/>
            <a:ext cx="1428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Times New Roman"/>
                <a:cs typeface="Times New Roman"/>
              </a:rPr>
              <a:t>[(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4394517" y="5751700"/>
            <a:ext cx="19494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3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4122831" y="5728594"/>
            <a:ext cx="14287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20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4616561" y="5904074"/>
            <a:ext cx="7112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latin typeface="Times New Roman"/>
                <a:cs typeface="Times New Roman"/>
              </a:rPr>
              <a:t>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4283047" y="5927780"/>
            <a:ext cx="12827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45" dirty="0">
                <a:latin typeface="Times New Roman"/>
                <a:cs typeface="Times New Roman"/>
              </a:rPr>
              <a:t>10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4567531" y="5738197"/>
            <a:ext cx="8382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4242538" y="5714791"/>
            <a:ext cx="8382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4693158" y="5759195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5154488" y="5751700"/>
            <a:ext cx="19494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3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4855242" y="5728594"/>
            <a:ext cx="14287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20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5404523" y="5904074"/>
            <a:ext cx="7112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" dirty="0">
                <a:latin typeface="Times New Roman"/>
                <a:cs typeface="Times New Roman"/>
              </a:rPr>
              <a:t>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5056301" y="5927780"/>
            <a:ext cx="10160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700" spc="45" dirty="0">
                <a:latin typeface="Times New Roman"/>
                <a:cs typeface="Times New Roman"/>
              </a:rPr>
              <a:t>10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5327060" y="5738197"/>
            <a:ext cx="8382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4974637" y="5714791"/>
            <a:ext cx="8382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5474461" y="5759195"/>
            <a:ext cx="2292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887983" y="6054089"/>
            <a:ext cx="2292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1121821" y="6023181"/>
            <a:ext cx="14287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20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1617073" y="6199036"/>
            <a:ext cx="7112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1241528" y="6009348"/>
            <a:ext cx="8382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10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1692148" y="6054089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1566521" y="6032805"/>
            <a:ext cx="43053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99720" algn="l"/>
              </a:tabLst>
            </a:pPr>
            <a:r>
              <a:rPr sz="1800" spc="10" dirty="0">
                <a:latin typeface="Symbol"/>
                <a:cs typeface="Symbol"/>
              </a:rPr>
              <a:t></a:t>
            </a:r>
            <a:r>
              <a:rPr sz="1800" spc="10" dirty="0">
                <a:latin typeface="Times New Roman"/>
                <a:cs typeface="Times New Roman"/>
              </a:rPr>
              <a:t>	</a:t>
            </a:r>
            <a:r>
              <a:rPr sz="2700" spc="30" baseline="3086" dirty="0">
                <a:latin typeface="Times New Roman"/>
                <a:cs typeface="Times New Roman"/>
              </a:rPr>
              <a:t>y</a:t>
            </a:r>
            <a:endParaRPr sz="2700" baseline="3086">
              <a:latin typeface="Times New Roman"/>
              <a:cs typeface="Times New Roman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2405031" y="6199036"/>
            <a:ext cx="7112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2473198" y="6054089"/>
            <a:ext cx="332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3295362" y="6199036"/>
            <a:ext cx="7112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1973627" y="6009950"/>
            <a:ext cx="103759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966469" algn="l"/>
              </a:tabLst>
            </a:pPr>
            <a:r>
              <a:rPr sz="1800" spc="10" dirty="0">
                <a:latin typeface="Symbol"/>
                <a:cs typeface="Symbol"/>
              </a:rPr>
              <a:t></a:t>
            </a:r>
            <a:r>
              <a:rPr sz="1800" spc="10" dirty="0">
                <a:latin typeface="Times New Roman"/>
                <a:cs typeface="Times New Roman"/>
              </a:rPr>
              <a:t>	</a:t>
            </a: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2326050" y="6033106"/>
            <a:ext cx="134112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95934" algn="l"/>
                <a:tab pos="934085" algn="l"/>
                <a:tab pos="1210310" algn="l"/>
              </a:tabLst>
            </a:pPr>
            <a:r>
              <a:rPr sz="1800" spc="10" dirty="0">
                <a:latin typeface="Symbol"/>
                <a:cs typeface="Symbol"/>
              </a:rPr>
              <a:t></a:t>
            </a:r>
            <a:r>
              <a:rPr sz="1800" spc="10" dirty="0">
                <a:latin typeface="Times New Roman"/>
                <a:cs typeface="Times New Roman"/>
              </a:rPr>
              <a:t>	</a:t>
            </a:r>
            <a:r>
              <a:rPr sz="2700" spc="22" baseline="3086" dirty="0">
                <a:latin typeface="Times New Roman"/>
                <a:cs typeface="Times New Roman"/>
              </a:rPr>
              <a:t>y	</a:t>
            </a:r>
            <a:r>
              <a:rPr sz="1800" spc="5" dirty="0">
                <a:latin typeface="Symbol"/>
                <a:cs typeface="Symbol"/>
              </a:rPr>
              <a:t></a:t>
            </a:r>
            <a:r>
              <a:rPr sz="1800" spc="5" dirty="0">
                <a:latin typeface="Times New Roman"/>
                <a:cs typeface="Times New Roman"/>
              </a:rPr>
              <a:t>	</a:t>
            </a:r>
            <a:r>
              <a:rPr sz="2700" spc="30" baseline="3086" dirty="0">
                <a:latin typeface="Times New Roman"/>
                <a:cs typeface="Times New Roman"/>
              </a:rPr>
              <a:t>y</a:t>
            </a:r>
            <a:endParaRPr sz="2700" baseline="3086">
              <a:latin typeface="Times New Roman"/>
              <a:cs typeface="Times New Roman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4069618" y="6199036"/>
            <a:ext cx="7112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3361944" y="6009950"/>
            <a:ext cx="36512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94005" algn="l"/>
              </a:tabLst>
            </a:pPr>
            <a:r>
              <a:rPr sz="2100" spc="-7" baseline="3968" dirty="0">
                <a:latin typeface="Times New Roman"/>
                <a:cs typeface="Times New Roman"/>
              </a:rPr>
              <a:t>–	</a:t>
            </a:r>
            <a:r>
              <a:rPr sz="1800" spc="10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4142994" y="6054089"/>
            <a:ext cx="332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3993362" y="6033106"/>
            <a:ext cx="62928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98475" algn="l"/>
              </a:tabLst>
            </a:pPr>
            <a:r>
              <a:rPr sz="1800" spc="10" dirty="0">
                <a:latin typeface="Symbol"/>
                <a:cs typeface="Symbol"/>
              </a:rPr>
              <a:t></a:t>
            </a:r>
            <a:r>
              <a:rPr sz="1800" spc="10" dirty="0">
                <a:latin typeface="Times New Roman"/>
                <a:cs typeface="Times New Roman"/>
              </a:rPr>
              <a:t>	</a:t>
            </a:r>
            <a:r>
              <a:rPr sz="2700" spc="30" baseline="3086" dirty="0">
                <a:latin typeface="Times New Roman"/>
                <a:cs typeface="Times New Roman"/>
              </a:rPr>
              <a:t>y</a:t>
            </a:r>
            <a:endParaRPr sz="2700" baseline="3086">
              <a:latin typeface="Times New Roman"/>
              <a:cs typeface="Times New Roman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4975513" y="6199036"/>
            <a:ext cx="7112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4599567" y="6009348"/>
            <a:ext cx="8382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10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1393508" y="6046337"/>
            <a:ext cx="431292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72160" algn="l"/>
                <a:tab pos="1694814" algn="l"/>
                <a:tab pos="2439670" algn="l"/>
                <a:tab pos="3370579" algn="l"/>
                <a:tab pos="4130675" algn="l"/>
              </a:tabLst>
            </a:pPr>
            <a:r>
              <a:rPr sz="1800" spc="30" dirty="0">
                <a:latin typeface="Times New Roman"/>
                <a:cs typeface="Times New Roman"/>
              </a:rPr>
              <a:t>U	U	</a:t>
            </a:r>
            <a:r>
              <a:rPr sz="1800" spc="20" dirty="0">
                <a:latin typeface="Times New Roman"/>
                <a:cs typeface="Times New Roman"/>
              </a:rPr>
              <a:t>U	</a:t>
            </a:r>
            <a:r>
              <a:rPr sz="1800" spc="30" dirty="0">
                <a:latin typeface="Times New Roman"/>
                <a:cs typeface="Times New Roman"/>
              </a:rPr>
              <a:t>U	</a:t>
            </a:r>
            <a:r>
              <a:rPr sz="1800" spc="35" dirty="0">
                <a:latin typeface="Times New Roman"/>
                <a:cs typeface="Times New Roman"/>
              </a:rPr>
              <a:t>U	</a:t>
            </a:r>
            <a:r>
              <a:rPr sz="1800" spc="3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4924907" y="6032805"/>
            <a:ext cx="43053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00355" algn="l"/>
              </a:tabLst>
            </a:pPr>
            <a:r>
              <a:rPr sz="1800" spc="10" dirty="0">
                <a:latin typeface="Symbol"/>
                <a:cs typeface="Symbol"/>
              </a:rPr>
              <a:t></a:t>
            </a:r>
            <a:r>
              <a:rPr sz="1800" spc="10" dirty="0">
                <a:latin typeface="Times New Roman"/>
                <a:cs typeface="Times New Roman"/>
              </a:rPr>
              <a:t>	</a:t>
            </a:r>
            <a:r>
              <a:rPr sz="2700" spc="30" baseline="3086" dirty="0">
                <a:latin typeface="Times New Roman"/>
                <a:cs typeface="Times New Roman"/>
              </a:rPr>
              <a:t>y</a:t>
            </a:r>
            <a:endParaRPr sz="2700" baseline="3086">
              <a:latin typeface="Times New Roman"/>
              <a:cs typeface="Times New Roman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5763546" y="6199036"/>
            <a:ext cx="7112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1282037" y="6222793"/>
            <a:ext cx="424624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72795" algn="l"/>
                <a:tab pos="1698625" algn="l"/>
                <a:tab pos="2442845" algn="l"/>
                <a:tab pos="3370579" algn="l"/>
                <a:tab pos="4131310" algn="l"/>
              </a:tabLst>
            </a:pPr>
            <a:r>
              <a:rPr sz="700" spc="45" dirty="0">
                <a:latin typeface="Times New Roman"/>
                <a:cs typeface="Times New Roman"/>
              </a:rPr>
              <a:t>1</a:t>
            </a:r>
            <a:r>
              <a:rPr sz="700" spc="5" dirty="0">
                <a:latin typeface="Times New Roman"/>
                <a:cs typeface="Times New Roman"/>
              </a:rPr>
              <a:t>2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45" dirty="0">
                <a:latin typeface="Times New Roman"/>
                <a:cs typeface="Times New Roman"/>
              </a:rPr>
              <a:t>1</a:t>
            </a:r>
            <a:r>
              <a:rPr sz="700" spc="5" dirty="0">
                <a:latin typeface="Times New Roman"/>
                <a:cs typeface="Times New Roman"/>
              </a:rPr>
              <a:t>2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45" dirty="0">
                <a:latin typeface="Times New Roman"/>
                <a:cs typeface="Times New Roman"/>
              </a:rPr>
              <a:t>1</a:t>
            </a:r>
            <a:r>
              <a:rPr sz="700" spc="5" dirty="0">
                <a:latin typeface="Times New Roman"/>
                <a:cs typeface="Times New Roman"/>
              </a:rPr>
              <a:t>3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45" dirty="0">
                <a:latin typeface="Times New Roman"/>
                <a:cs typeface="Times New Roman"/>
              </a:rPr>
              <a:t>1</a:t>
            </a:r>
            <a:r>
              <a:rPr sz="700" spc="5" dirty="0">
                <a:latin typeface="Times New Roman"/>
                <a:cs typeface="Times New Roman"/>
              </a:rPr>
              <a:t>3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45" dirty="0">
                <a:latin typeface="Times New Roman"/>
                <a:cs typeface="Times New Roman"/>
              </a:rPr>
              <a:t>1</a:t>
            </a:r>
            <a:r>
              <a:rPr sz="700" spc="5" dirty="0">
                <a:latin typeface="Times New Roman"/>
                <a:cs typeface="Times New Roman"/>
              </a:rPr>
              <a:t>4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45" dirty="0">
                <a:latin typeface="Times New Roman"/>
                <a:cs typeface="Times New Roman"/>
              </a:rPr>
              <a:t>14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5684565" y="6033106"/>
            <a:ext cx="8382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10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5063235" y="6009950"/>
            <a:ext cx="35242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281305" algn="l"/>
              </a:tabLst>
            </a:pPr>
            <a:r>
              <a:rPr sz="2100" spc="-7" baseline="3968" dirty="0">
                <a:latin typeface="Times New Roman"/>
                <a:cs typeface="Times New Roman"/>
              </a:rPr>
              <a:t>–	</a:t>
            </a:r>
            <a:r>
              <a:rPr sz="1800" spc="10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6400291" y="6130289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5831840" y="6054089"/>
            <a:ext cx="6959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)]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–Q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887983" y="6332981"/>
            <a:ext cx="6144895" cy="800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Аналогічно складаються рівняння для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інших вузлів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схеми.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610"/>
              </a:lnSpc>
              <a:spcBef>
                <a:spcPts val="1240"/>
              </a:spcBef>
            </a:pPr>
            <a:r>
              <a:rPr sz="1400" spc="-10" dirty="0">
                <a:latin typeface="Times New Roman"/>
                <a:cs typeface="Times New Roman"/>
              </a:rPr>
              <a:t>Дійсні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потужностей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полярних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координатах</a:t>
            </a:r>
            <a:r>
              <a:rPr sz="1400" i="1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(2.5)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мають вигляд: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1365466" y="7121173"/>
            <a:ext cx="142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1797511" y="7146684"/>
            <a:ext cx="7112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1787536" y="7295074"/>
            <a:ext cx="7112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1869694" y="7148321"/>
            <a:ext cx="114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1629294" y="7141264"/>
            <a:ext cx="925194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12750" algn="l"/>
                <a:tab pos="746125" algn="l"/>
              </a:tabLst>
            </a:pPr>
            <a:r>
              <a:rPr sz="1800" spc="20" dirty="0">
                <a:latin typeface="Times New Roman"/>
                <a:cs typeface="Times New Roman"/>
              </a:rPr>
              <a:t>U	U	</a:t>
            </a:r>
            <a:r>
              <a:rPr sz="180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2190641" y="7293819"/>
            <a:ext cx="40957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51790" algn="l"/>
              </a:tabLst>
            </a:pPr>
            <a:r>
              <a:rPr sz="700" spc="5" dirty="0">
                <a:latin typeface="Times New Roman"/>
                <a:cs typeface="Times New Roman"/>
              </a:rPr>
              <a:t>1	</a:t>
            </a:r>
            <a:r>
              <a:rPr sz="700" dirty="0">
                <a:latin typeface="Times New Roman"/>
                <a:cs typeface="Times New Roman"/>
              </a:rPr>
              <a:t>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2604261" y="7122414"/>
            <a:ext cx="933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(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1525209" y="7317563"/>
            <a:ext cx="145923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343025" algn="l"/>
              </a:tabLst>
            </a:pPr>
            <a:r>
              <a:rPr sz="700" spc="45" dirty="0">
                <a:latin typeface="Times New Roman"/>
                <a:cs typeface="Times New Roman"/>
              </a:rPr>
              <a:t>1</a:t>
            </a:r>
            <a:r>
              <a:rPr sz="700" spc="5" dirty="0">
                <a:latin typeface="Times New Roman"/>
                <a:cs typeface="Times New Roman"/>
              </a:rPr>
              <a:t>1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50" dirty="0">
                <a:latin typeface="Times New Roman"/>
                <a:cs typeface="Times New Roman"/>
              </a:rPr>
              <a:t>10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1484673" y="7105214"/>
            <a:ext cx="141224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89305" algn="l"/>
                <a:tab pos="1341755" algn="l"/>
              </a:tabLst>
            </a:pPr>
            <a:r>
              <a:rPr sz="1800" spc="5" dirty="0">
                <a:latin typeface="Symbol"/>
                <a:cs typeface="Symbol"/>
              </a:rPr>
              <a:t></a:t>
            </a:r>
            <a:r>
              <a:rPr sz="1800" spc="5" dirty="0">
                <a:latin typeface="Times New Roman"/>
                <a:cs typeface="Times New Roman"/>
              </a:rPr>
              <a:t>	</a:t>
            </a:r>
            <a:r>
              <a:rPr sz="2700" spc="7" baseline="3086" dirty="0">
                <a:latin typeface="Times New Roman"/>
                <a:cs typeface="Times New Roman"/>
              </a:rPr>
              <a:t>[	</a:t>
            </a: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2966973" y="7122414"/>
            <a:ext cx="11271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cos(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0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2700661" y="7117286"/>
            <a:ext cx="158305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453515" algn="l"/>
              </a:tabLst>
            </a:pPr>
            <a:r>
              <a:rPr sz="1800" spc="10" dirty="0">
                <a:latin typeface="Times New Roman"/>
                <a:cs typeface="Times New Roman"/>
              </a:rPr>
              <a:t>y	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4332470" y="7316897"/>
            <a:ext cx="12890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0" dirty="0">
                <a:latin typeface="Times New Roman"/>
                <a:cs typeface="Times New Roman"/>
              </a:rPr>
              <a:t>10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4262310" y="7103453"/>
            <a:ext cx="8318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5754778" y="7140956"/>
            <a:ext cx="19113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5923319" y="7293819"/>
            <a:ext cx="7048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6093137" y="7117286"/>
            <a:ext cx="14033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6252822" y="7316897"/>
            <a:ext cx="12763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0" dirty="0">
                <a:latin typeface="Times New Roman"/>
                <a:cs typeface="Times New Roman"/>
              </a:rPr>
              <a:t>12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6212384" y="7103453"/>
            <a:ext cx="8255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4446270" y="7122414"/>
            <a:ext cx="23920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2735" algn="l"/>
                <a:tab pos="1934845" algn="l"/>
              </a:tabLst>
            </a:pPr>
            <a:r>
              <a:rPr sz="1400" spc="-5" dirty="0">
                <a:latin typeface="Times New Roman"/>
                <a:cs typeface="Times New Roman"/>
              </a:rPr>
              <a:t>sin(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0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600" dirty="0">
                <a:latin typeface="Times New Roman"/>
                <a:cs typeface="Times New Roman"/>
              </a:rPr>
              <a:t>)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(	</a:t>
            </a:r>
            <a:r>
              <a:rPr sz="1400" spc="-5" dirty="0">
                <a:latin typeface="Times New Roman"/>
                <a:cs typeface="Times New Roman"/>
              </a:rPr>
              <a:t>cos(</a:t>
            </a:r>
            <a:r>
              <a:rPr sz="1600" dirty="0">
                <a:latin typeface="Times New Roman"/>
                <a:cs typeface="Times New Roman"/>
              </a:rPr>
              <a:t>Ө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6811771" y="7148321"/>
            <a:ext cx="2228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2025303" y="7620427"/>
            <a:ext cx="12890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5" dirty="0">
                <a:latin typeface="Times New Roman"/>
                <a:cs typeface="Times New Roman"/>
              </a:rPr>
              <a:t>12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1336294" y="7407585"/>
            <a:ext cx="70167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baseline="3472" dirty="0">
                <a:latin typeface="Times New Roman"/>
                <a:cs typeface="Times New Roman"/>
              </a:rPr>
              <a:t>Ө</a:t>
            </a:r>
            <a:r>
              <a:rPr sz="1500" baseline="5555" dirty="0">
                <a:latin typeface="Times New Roman"/>
                <a:cs typeface="Times New Roman"/>
              </a:rPr>
              <a:t>2</a:t>
            </a:r>
            <a:r>
              <a:rPr sz="2100" baseline="3968" dirty="0">
                <a:latin typeface="Times New Roman"/>
                <a:cs typeface="Times New Roman"/>
              </a:rPr>
              <a:t>) </a:t>
            </a:r>
            <a:r>
              <a:rPr sz="2100" spc="-7" baseline="3968" dirty="0">
                <a:latin typeface="Times New Roman"/>
                <a:cs typeface="Times New Roman"/>
              </a:rPr>
              <a:t>+</a:t>
            </a:r>
            <a:r>
              <a:rPr sz="2100" spc="330" baseline="3968" dirty="0">
                <a:latin typeface="Times New Roman"/>
                <a:cs typeface="Times New Roman"/>
              </a:rPr>
              <a:t> </a:t>
            </a:r>
            <a:r>
              <a:rPr sz="2700" spc="37" baseline="-3086" dirty="0">
                <a:latin typeface="Times New Roman"/>
                <a:cs typeface="Times New Roman"/>
              </a:rPr>
              <a:t>y</a:t>
            </a:r>
            <a:r>
              <a:rPr sz="1800" spc="2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2138679" y="7451597"/>
            <a:ext cx="2927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sin(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3315368" y="7454893"/>
            <a:ext cx="238760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spc="22" baseline="3086" dirty="0">
                <a:latin typeface="Times New Roman"/>
                <a:cs typeface="Times New Roman"/>
              </a:rPr>
              <a:t>U</a:t>
            </a:r>
            <a:r>
              <a:rPr sz="700" spc="5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2405379" y="7425690"/>
            <a:ext cx="12350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3795" algn="l"/>
              </a:tabLst>
            </a:pP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2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600" dirty="0">
                <a:latin typeface="Times New Roman"/>
                <a:cs typeface="Times New Roman"/>
              </a:rPr>
              <a:t>)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(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3643942" y="7420816"/>
            <a:ext cx="14033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3803627" y="7620427"/>
            <a:ext cx="12763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0" dirty="0">
                <a:latin typeface="Times New Roman"/>
                <a:cs typeface="Times New Roman"/>
              </a:rPr>
              <a:t>13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3763189" y="7407585"/>
            <a:ext cx="8255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3919728" y="7425690"/>
            <a:ext cx="128841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cos(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6" name="object 306"/>
          <p:cNvSpPr txBox="1"/>
          <p:nvPr/>
        </p:nvSpPr>
        <p:spPr>
          <a:xfrm>
            <a:off x="5211247" y="7420816"/>
            <a:ext cx="14160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10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5402233" y="7620427"/>
            <a:ext cx="12890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5" dirty="0">
                <a:latin typeface="Times New Roman"/>
                <a:cs typeface="Times New Roman"/>
              </a:rPr>
              <a:t>13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5331938" y="7407585"/>
            <a:ext cx="8318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5490971" y="7396408"/>
            <a:ext cx="1568450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400" spc="-5" dirty="0">
                <a:latin typeface="Times New Roman"/>
                <a:cs typeface="Times New Roman"/>
              </a:rPr>
              <a:t>sin(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 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600" dirty="0">
                <a:latin typeface="Times New Roman"/>
                <a:cs typeface="Times New Roman"/>
              </a:rPr>
              <a:t>)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700" spc="30" baseline="-10802" dirty="0">
                <a:latin typeface="Times New Roman"/>
                <a:cs typeface="Times New Roman"/>
              </a:rPr>
              <a:t>U</a:t>
            </a:r>
            <a:r>
              <a:rPr sz="1050" baseline="-35714" dirty="0">
                <a:latin typeface="Times New Roman"/>
                <a:cs typeface="Times New Roman"/>
              </a:rPr>
              <a:t>4</a:t>
            </a:r>
            <a:r>
              <a:rPr sz="1050" spc="75" baseline="-357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1525247" y="7948722"/>
            <a:ext cx="12763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0" dirty="0">
                <a:latin typeface="Times New Roman"/>
                <a:cs typeface="Times New Roman"/>
              </a:rPr>
              <a:t>14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3004473" y="7948722"/>
            <a:ext cx="12890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5" dirty="0">
                <a:latin typeface="Times New Roman"/>
                <a:cs typeface="Times New Roman"/>
              </a:rPr>
              <a:t>14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12" name="object 312"/>
          <p:cNvSpPr txBox="1"/>
          <p:nvPr/>
        </p:nvSpPr>
        <p:spPr>
          <a:xfrm>
            <a:off x="1365562" y="7735880"/>
            <a:ext cx="165163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00" spc="22" baseline="-3086" dirty="0">
                <a:latin typeface="Times New Roman"/>
                <a:cs typeface="Times New Roman"/>
              </a:rPr>
              <a:t>y</a:t>
            </a:r>
            <a:r>
              <a:rPr sz="1800" spc="15" dirty="0">
                <a:latin typeface="Symbol"/>
                <a:cs typeface="Symbol"/>
              </a:rPr>
              <a:t>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cos(</a:t>
            </a:r>
            <a:r>
              <a:rPr sz="2400" spc="-7" baseline="3472" dirty="0">
                <a:latin typeface="Times New Roman"/>
                <a:cs typeface="Times New Roman"/>
              </a:rPr>
              <a:t>Ө</a:t>
            </a:r>
            <a:r>
              <a:rPr sz="1500" spc="-7" baseline="5555" dirty="0">
                <a:latin typeface="Times New Roman"/>
                <a:cs typeface="Times New Roman"/>
              </a:rPr>
              <a:t>1</a:t>
            </a:r>
            <a:r>
              <a:rPr sz="1500" spc="135" baseline="5555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–</a:t>
            </a:r>
            <a:r>
              <a:rPr sz="2100" spc="-15" baseline="3968" dirty="0">
                <a:latin typeface="Times New Roman"/>
                <a:cs typeface="Times New Roman"/>
              </a:rPr>
              <a:t> </a:t>
            </a:r>
            <a:r>
              <a:rPr sz="2400" baseline="3472" dirty="0">
                <a:latin typeface="Times New Roman"/>
                <a:cs typeface="Times New Roman"/>
              </a:rPr>
              <a:t>Ө</a:t>
            </a:r>
            <a:r>
              <a:rPr sz="1500" baseline="5555" dirty="0">
                <a:latin typeface="Times New Roman"/>
                <a:cs typeface="Times New Roman"/>
              </a:rPr>
              <a:t>4</a:t>
            </a:r>
            <a:r>
              <a:rPr sz="2100" baseline="3968" dirty="0">
                <a:latin typeface="Times New Roman"/>
                <a:cs typeface="Times New Roman"/>
              </a:rPr>
              <a:t>)</a:t>
            </a:r>
            <a:r>
              <a:rPr sz="2100" spc="-15" baseline="3968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+</a:t>
            </a:r>
            <a:r>
              <a:rPr sz="2100" spc="315" baseline="3968" dirty="0">
                <a:latin typeface="Times New Roman"/>
                <a:cs typeface="Times New Roman"/>
              </a:rPr>
              <a:t> </a:t>
            </a:r>
            <a:r>
              <a:rPr sz="2700" spc="37" baseline="-3086" dirty="0">
                <a:latin typeface="Times New Roman"/>
                <a:cs typeface="Times New Roman"/>
              </a:rPr>
              <a:t>y</a:t>
            </a:r>
            <a:r>
              <a:rPr sz="1800" spc="2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3118104" y="7728965"/>
            <a:ext cx="1514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sin</a:t>
            </a:r>
            <a:r>
              <a:rPr sz="1400" spc="-10" dirty="0">
                <a:latin typeface="Times New Roman"/>
                <a:cs typeface="Times New Roman"/>
              </a:rPr>
              <a:t>(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4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600" spc="-10" dirty="0">
                <a:latin typeface="Times New Roman"/>
                <a:cs typeface="Times New Roman"/>
              </a:rPr>
              <a:t>)</a:t>
            </a:r>
            <a:r>
              <a:rPr sz="1800" dirty="0">
                <a:latin typeface="Times New Roman"/>
                <a:cs typeface="Times New Roman"/>
              </a:rPr>
              <a:t>]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 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100" spc="-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1365694" y="8233058"/>
            <a:ext cx="142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1829500" y="8258569"/>
            <a:ext cx="7112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1819433" y="8406958"/>
            <a:ext cx="7112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1555357" y="8430452"/>
            <a:ext cx="12827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45" dirty="0">
                <a:latin typeface="Times New Roman"/>
                <a:cs typeface="Times New Roman"/>
              </a:rPr>
              <a:t>11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1898650" y="8260079"/>
            <a:ext cx="125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1660261" y="8253149"/>
            <a:ext cx="93408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22275" algn="l"/>
                <a:tab pos="755015" algn="l"/>
              </a:tabLst>
            </a:pPr>
            <a:r>
              <a:rPr sz="1800" spc="30" dirty="0">
                <a:latin typeface="Times New Roman"/>
                <a:cs typeface="Times New Roman"/>
              </a:rPr>
              <a:t>U	</a:t>
            </a:r>
            <a:r>
              <a:rPr sz="1800" spc="15" dirty="0">
                <a:latin typeface="Times New Roman"/>
                <a:cs typeface="Times New Roman"/>
              </a:rPr>
              <a:t>U	</a:t>
            </a:r>
            <a:r>
              <a:rPr sz="180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2230824" y="8405703"/>
            <a:ext cx="40957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51790" algn="l"/>
              </a:tabLst>
            </a:pPr>
            <a:r>
              <a:rPr sz="700" spc="5" dirty="0">
                <a:latin typeface="Times New Roman"/>
                <a:cs typeface="Times New Roman"/>
              </a:rPr>
              <a:t>1	</a:t>
            </a:r>
            <a:r>
              <a:rPr sz="700" dirty="0">
                <a:latin typeface="Times New Roman"/>
                <a:cs typeface="Times New Roman"/>
              </a:rPr>
              <a:t>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2644648" y="8234171"/>
            <a:ext cx="933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(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2741300" y="8229171"/>
            <a:ext cx="14160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10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2896773" y="8428782"/>
            <a:ext cx="12827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0" dirty="0">
                <a:latin typeface="Times New Roman"/>
                <a:cs typeface="Times New Roman"/>
              </a:rPr>
              <a:t>10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1485838" y="8216801"/>
            <a:ext cx="145161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28040" algn="l"/>
                <a:tab pos="1381125" algn="l"/>
              </a:tabLst>
            </a:pPr>
            <a:r>
              <a:rPr sz="1800" spc="10" dirty="0">
                <a:latin typeface="Symbol"/>
                <a:cs typeface="Symbol"/>
              </a:rPr>
              <a:t></a:t>
            </a:r>
            <a:r>
              <a:rPr sz="1800" spc="10" dirty="0">
                <a:latin typeface="Times New Roman"/>
                <a:cs typeface="Times New Roman"/>
              </a:rPr>
              <a:t>	</a:t>
            </a:r>
            <a:r>
              <a:rPr sz="2700" spc="15" baseline="3086" dirty="0">
                <a:latin typeface="Times New Roman"/>
                <a:cs typeface="Times New Roman"/>
              </a:rPr>
              <a:t>[	</a:t>
            </a: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3007360" y="8234171"/>
            <a:ext cx="108521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sin(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6" name="object 326"/>
          <p:cNvSpPr txBox="1"/>
          <p:nvPr/>
        </p:nvSpPr>
        <p:spPr>
          <a:xfrm>
            <a:off x="4140637" y="8229171"/>
            <a:ext cx="14160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10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7" name="object 327"/>
          <p:cNvSpPr txBox="1"/>
          <p:nvPr/>
        </p:nvSpPr>
        <p:spPr>
          <a:xfrm>
            <a:off x="4331623" y="8428782"/>
            <a:ext cx="12890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5" dirty="0">
                <a:latin typeface="Times New Roman"/>
                <a:cs typeface="Times New Roman"/>
              </a:rPr>
              <a:t>10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4261327" y="8215338"/>
            <a:ext cx="8318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4445508" y="8234171"/>
            <a:ext cx="8591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cos(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5784623" y="8252841"/>
            <a:ext cx="19113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latin typeface="Times New Roman"/>
                <a:cs typeface="Times New Roman"/>
              </a:rPr>
              <a:t>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5953164" y="8405703"/>
            <a:ext cx="7048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6122982" y="8229171"/>
            <a:ext cx="14033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3" name="object 333"/>
          <p:cNvSpPr txBox="1"/>
          <p:nvPr/>
        </p:nvSpPr>
        <p:spPr>
          <a:xfrm>
            <a:off x="6282667" y="8428782"/>
            <a:ext cx="127635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spc="50" dirty="0">
                <a:latin typeface="Times New Roman"/>
                <a:cs typeface="Times New Roman"/>
              </a:rPr>
              <a:t>12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6242229" y="8215338"/>
            <a:ext cx="8255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5278628" y="8234171"/>
            <a:ext cx="17557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0095" algn="l"/>
                <a:tab pos="1132205" algn="l"/>
              </a:tabLst>
            </a:pPr>
            <a:r>
              <a:rPr sz="1000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600" dirty="0">
                <a:latin typeface="Times New Roman"/>
                <a:cs typeface="Times New Roman"/>
              </a:rPr>
              <a:t>)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	</a:t>
            </a:r>
            <a:r>
              <a:rPr sz="1600" dirty="0">
                <a:latin typeface="Times New Roman"/>
                <a:cs typeface="Times New Roman"/>
              </a:rPr>
              <a:t>(	</a:t>
            </a:r>
            <a:r>
              <a:rPr sz="1400" spc="-5" dirty="0">
                <a:latin typeface="Times New Roman"/>
                <a:cs typeface="Times New Roman"/>
              </a:rPr>
              <a:t>sin(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2003713" y="8731943"/>
            <a:ext cx="12890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5" dirty="0">
                <a:latin typeface="Times New Roman"/>
                <a:cs typeface="Times New Roman"/>
              </a:rPr>
              <a:t>12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37" name="object 337"/>
          <p:cNvSpPr txBox="1"/>
          <p:nvPr/>
        </p:nvSpPr>
        <p:spPr>
          <a:xfrm>
            <a:off x="1336294" y="8519562"/>
            <a:ext cx="68008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baseline="3472" dirty="0">
                <a:latin typeface="Times New Roman"/>
                <a:cs typeface="Times New Roman"/>
              </a:rPr>
              <a:t>Ө</a:t>
            </a:r>
            <a:r>
              <a:rPr sz="1500" baseline="5555" dirty="0">
                <a:latin typeface="Times New Roman"/>
                <a:cs typeface="Times New Roman"/>
              </a:rPr>
              <a:t>2</a:t>
            </a:r>
            <a:r>
              <a:rPr sz="2100" baseline="3968" dirty="0">
                <a:latin typeface="Times New Roman"/>
                <a:cs typeface="Times New Roman"/>
              </a:rPr>
              <a:t>)</a:t>
            </a:r>
            <a:r>
              <a:rPr sz="2100" spc="-44" baseline="3968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–</a:t>
            </a:r>
            <a:r>
              <a:rPr sz="2100" spc="254" baseline="3968" dirty="0">
                <a:latin typeface="Times New Roman"/>
                <a:cs typeface="Times New Roman"/>
              </a:rPr>
              <a:t> </a:t>
            </a:r>
            <a:r>
              <a:rPr sz="2700" spc="37" baseline="-3086" dirty="0">
                <a:latin typeface="Times New Roman"/>
                <a:cs typeface="Times New Roman"/>
              </a:rPr>
              <a:t>y</a:t>
            </a:r>
            <a:r>
              <a:rPr sz="1800" spc="2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338" name="object 338"/>
          <p:cNvSpPr txBox="1"/>
          <p:nvPr/>
        </p:nvSpPr>
        <p:spPr>
          <a:xfrm>
            <a:off x="2117344" y="8537447"/>
            <a:ext cx="8578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cos(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3354103" y="8566778"/>
            <a:ext cx="238760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spc="22" baseline="3086" dirty="0">
                <a:latin typeface="Times New Roman"/>
                <a:cs typeface="Times New Roman"/>
              </a:rPr>
              <a:t>U</a:t>
            </a:r>
            <a:r>
              <a:rPr sz="700" spc="5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3682677" y="8532764"/>
            <a:ext cx="14033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3842362" y="8731943"/>
            <a:ext cx="12763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0" dirty="0">
                <a:latin typeface="Times New Roman"/>
                <a:cs typeface="Times New Roman"/>
              </a:rPr>
              <a:t>13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3801925" y="8519562"/>
            <a:ext cx="8255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2948685" y="8537447"/>
            <a:ext cx="13030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9605" algn="l"/>
                <a:tab pos="1022350" algn="l"/>
              </a:tabLst>
            </a:pPr>
            <a:r>
              <a:rPr sz="1000" dirty="0">
                <a:latin typeface="Times New Roman"/>
                <a:cs typeface="Times New Roman"/>
              </a:rPr>
              <a:t>2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600" dirty="0">
                <a:latin typeface="Times New Roman"/>
                <a:cs typeface="Times New Roman"/>
              </a:rPr>
              <a:t>)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(	</a:t>
            </a:r>
            <a:r>
              <a:rPr sz="1400" spc="-5" dirty="0">
                <a:latin typeface="Times New Roman"/>
                <a:cs typeface="Times New Roman"/>
              </a:rPr>
              <a:t>sin(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4225290" y="8537447"/>
            <a:ext cx="81724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Ө</a:t>
            </a: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1645573" y="9036108"/>
            <a:ext cx="12890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55" dirty="0">
                <a:latin typeface="Times New Roman"/>
                <a:cs typeface="Times New Roman"/>
              </a:rPr>
              <a:t>13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2995703" y="8870943"/>
            <a:ext cx="238760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spc="30" baseline="3086" dirty="0">
                <a:latin typeface="Times New Roman"/>
                <a:cs typeface="Times New Roman"/>
              </a:rPr>
              <a:t>U</a:t>
            </a:r>
            <a:r>
              <a:rPr sz="700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3332792" y="8836929"/>
            <a:ext cx="14033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1336294" y="8823727"/>
            <a:ext cx="219773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127885" algn="l"/>
              </a:tabLst>
            </a:pPr>
            <a:r>
              <a:rPr sz="2100" spc="-7" baseline="3968" dirty="0">
                <a:latin typeface="Times New Roman"/>
                <a:cs typeface="Times New Roman"/>
              </a:rPr>
              <a:t>–</a:t>
            </a:r>
            <a:r>
              <a:rPr sz="2100" spc="-179" baseline="3968" dirty="0">
                <a:latin typeface="Times New Roman"/>
                <a:cs typeface="Times New Roman"/>
              </a:rPr>
              <a:t> </a:t>
            </a:r>
            <a:r>
              <a:rPr sz="2700" spc="67" baseline="-3086" dirty="0">
                <a:latin typeface="Times New Roman"/>
                <a:cs typeface="Times New Roman"/>
              </a:rPr>
              <a:t>y</a:t>
            </a:r>
            <a:r>
              <a:rPr sz="1800" spc="5" dirty="0">
                <a:latin typeface="Symbol"/>
                <a:cs typeface="Symbol"/>
              </a:rPr>
              <a:t>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1759204" y="8841740"/>
            <a:ext cx="22898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0345" algn="l"/>
                <a:tab pos="1861820" algn="l"/>
              </a:tabLst>
            </a:pPr>
            <a:r>
              <a:rPr sz="1400" spc="-5" dirty="0">
                <a:latin typeface="Times New Roman"/>
                <a:cs typeface="Times New Roman"/>
              </a:rPr>
              <a:t>cos(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3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600" spc="-5" dirty="0">
                <a:latin typeface="Times New Roman"/>
                <a:cs typeface="Times New Roman"/>
              </a:rPr>
              <a:t>)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+	</a:t>
            </a:r>
            <a:r>
              <a:rPr sz="1600" dirty="0">
                <a:latin typeface="Times New Roman"/>
                <a:cs typeface="Times New Roman"/>
              </a:rPr>
              <a:t>(	</a:t>
            </a:r>
            <a:r>
              <a:rPr sz="1400" spc="-5" dirty="0">
                <a:latin typeface="Times New Roman"/>
                <a:cs typeface="Times New Roman"/>
              </a:rPr>
              <a:t>sin(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50" name="object 350"/>
          <p:cNvSpPr txBox="1"/>
          <p:nvPr/>
        </p:nvSpPr>
        <p:spPr>
          <a:xfrm>
            <a:off x="4022597" y="8841740"/>
            <a:ext cx="66929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4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1" name="object 351"/>
          <p:cNvSpPr txBox="1"/>
          <p:nvPr/>
        </p:nvSpPr>
        <p:spPr>
          <a:xfrm>
            <a:off x="4695628" y="8836929"/>
            <a:ext cx="14160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52" name="object 352"/>
          <p:cNvSpPr txBox="1"/>
          <p:nvPr/>
        </p:nvSpPr>
        <p:spPr>
          <a:xfrm>
            <a:off x="3492477" y="9036108"/>
            <a:ext cx="152273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06525" algn="l"/>
              </a:tabLst>
            </a:pPr>
            <a:r>
              <a:rPr sz="700" spc="50" dirty="0">
                <a:latin typeface="Times New Roman"/>
                <a:cs typeface="Times New Roman"/>
              </a:rPr>
              <a:t>1</a:t>
            </a:r>
            <a:r>
              <a:rPr sz="700" dirty="0">
                <a:latin typeface="Times New Roman"/>
                <a:cs typeface="Times New Roman"/>
              </a:rPr>
              <a:t>4	</a:t>
            </a:r>
            <a:r>
              <a:rPr sz="700" spc="55" dirty="0">
                <a:latin typeface="Times New Roman"/>
                <a:cs typeface="Times New Roman"/>
              </a:rPr>
              <a:t>14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53" name="object 353"/>
          <p:cNvSpPr txBox="1"/>
          <p:nvPr/>
        </p:nvSpPr>
        <p:spPr>
          <a:xfrm>
            <a:off x="4816318" y="8823727"/>
            <a:ext cx="8318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354" name="object 354"/>
          <p:cNvSpPr txBox="1"/>
          <p:nvPr/>
        </p:nvSpPr>
        <p:spPr>
          <a:xfrm>
            <a:off x="5000244" y="8841740"/>
            <a:ext cx="16611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cos(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1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 </a:t>
            </a:r>
            <a:r>
              <a:rPr sz="1600" spc="-5" dirty="0">
                <a:latin typeface="Times New Roman"/>
                <a:cs typeface="Times New Roman"/>
              </a:rPr>
              <a:t>Ө</a:t>
            </a:r>
            <a:r>
              <a:rPr sz="1000" spc="-5" dirty="0">
                <a:latin typeface="Times New Roman"/>
                <a:cs typeface="Times New Roman"/>
              </a:rPr>
              <a:t>4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600" spc="-5" dirty="0">
                <a:latin typeface="Times New Roman"/>
                <a:cs typeface="Times New Roman"/>
              </a:rPr>
              <a:t>)]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Q</a:t>
            </a:r>
            <a:r>
              <a:rPr sz="1100" spc="-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5" name="object 355"/>
          <p:cNvSpPr txBox="1"/>
          <p:nvPr/>
        </p:nvSpPr>
        <p:spPr>
          <a:xfrm>
            <a:off x="887983" y="9298940"/>
            <a:ext cx="43954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Аналогічно складаються рівняння для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інших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вузів схеми.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6" name="object 356"/>
          <p:cNvSpPr txBox="1"/>
          <p:nvPr/>
        </p:nvSpPr>
        <p:spPr>
          <a:xfrm>
            <a:off x="2762981" y="542025"/>
            <a:ext cx="176657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713230" algn="l"/>
              </a:tabLst>
            </a:pPr>
            <a:r>
              <a:rPr sz="650" spc="-5" dirty="0">
                <a:latin typeface="Symbol"/>
                <a:cs typeface="Symbol"/>
              </a:rPr>
              <a:t></a:t>
            </a:r>
            <a:r>
              <a:rPr sz="650" spc="-5" dirty="0">
                <a:latin typeface="Times New Roman"/>
                <a:cs typeface="Times New Roman"/>
              </a:rPr>
              <a:t>	</a:t>
            </a:r>
            <a:r>
              <a:rPr sz="650" spc="15" dirty="0">
                <a:latin typeface="Symbol"/>
                <a:cs typeface="Symbol"/>
              </a:rPr>
              <a:t></a:t>
            </a:r>
            <a:endParaRPr sz="650">
              <a:latin typeface="Symbol"/>
              <a:cs typeface="Symbol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5444019" y="518661"/>
            <a:ext cx="84455" cy="1651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10" dirty="0">
                <a:latin typeface="Times New Roman"/>
                <a:cs typeface="Times New Roman"/>
              </a:rPr>
              <a:t>*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862583" y="505673"/>
            <a:ext cx="6196330" cy="13925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88315">
              <a:lnSpc>
                <a:spcPct val="100000"/>
              </a:lnSpc>
              <a:spcBef>
                <a:spcPts val="425"/>
              </a:spcBef>
            </a:pPr>
            <a:r>
              <a:rPr sz="1400" spc="-5" dirty="0">
                <a:latin typeface="Times New Roman"/>
                <a:cs typeface="Times New Roman"/>
              </a:rPr>
              <a:t>(0,1111 – </a:t>
            </a: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0,1518)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2550" baseline="-13071" dirty="0">
                <a:latin typeface="Times New Roman"/>
                <a:cs typeface="Times New Roman"/>
              </a:rPr>
              <a:t>U</a:t>
            </a:r>
            <a:r>
              <a:rPr sz="975" spc="-7" baseline="-42735" dirty="0">
                <a:latin typeface="Times New Roman"/>
                <a:cs typeface="Times New Roman"/>
              </a:rPr>
              <a:t>2</a:t>
            </a:r>
            <a:r>
              <a:rPr sz="975" spc="60" baseline="-427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(0,1111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Times New Roman"/>
                <a:cs typeface="Times New Roman"/>
              </a:rPr>
              <a:t>0,1518)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2550" spc="-22" baseline="-13071" dirty="0">
                <a:latin typeface="Times New Roman"/>
                <a:cs typeface="Times New Roman"/>
              </a:rPr>
              <a:t>U</a:t>
            </a:r>
            <a:r>
              <a:rPr sz="975" spc="22" baseline="-42735" dirty="0">
                <a:latin typeface="Times New Roman"/>
                <a:cs typeface="Times New Roman"/>
              </a:rPr>
              <a:t>1</a:t>
            </a:r>
            <a:r>
              <a:rPr sz="975" baseline="-42735" dirty="0">
                <a:latin typeface="Times New Roman"/>
                <a:cs typeface="Times New Roman"/>
              </a:rPr>
              <a:t>  </a:t>
            </a:r>
            <a:r>
              <a:rPr sz="975" spc="75" baseline="-427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(5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j2)/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2475" spc="75" baseline="-13468" dirty="0">
                <a:latin typeface="Times New Roman"/>
                <a:cs typeface="Times New Roman"/>
              </a:rPr>
              <a:t>U</a:t>
            </a:r>
            <a:r>
              <a:rPr sz="900" spc="30" baseline="-46296" dirty="0">
                <a:latin typeface="Times New Roman"/>
                <a:cs typeface="Times New Roman"/>
              </a:rPr>
              <a:t>2</a:t>
            </a:r>
            <a:r>
              <a:rPr sz="900" spc="67" baseline="-46296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59"/>
              </a:spcBef>
            </a:pPr>
            <a:r>
              <a:rPr sz="1400" spc="-5" dirty="0">
                <a:latin typeface="Times New Roman"/>
                <a:cs typeface="Times New Roman"/>
              </a:rPr>
              <a:t>Аналогічно складаються рівняння для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інших вузлів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схеми.</a:t>
            </a:r>
            <a:endParaRPr sz="1400">
              <a:latin typeface="Times New Roman"/>
              <a:cs typeface="Times New Roman"/>
            </a:endParaRPr>
          </a:p>
          <a:p>
            <a:pPr marL="38100" marR="30480" indent="450215" algn="just">
              <a:lnSpc>
                <a:spcPct val="101600"/>
              </a:lnSpc>
              <a:spcBef>
                <a:spcPts val="1100"/>
              </a:spcBef>
            </a:pPr>
            <a:r>
              <a:rPr sz="1400" spc="-5" dirty="0">
                <a:latin typeface="Times New Roman"/>
                <a:cs typeface="Times New Roman"/>
              </a:rPr>
              <a:t>Запишемо </a:t>
            </a:r>
            <a:r>
              <a:rPr sz="1400" i="1" spc="-5" dirty="0">
                <a:latin typeface="Times New Roman"/>
                <a:cs typeface="Times New Roman"/>
              </a:rPr>
              <a:t>рівняння усталеного режиму </a:t>
            </a:r>
            <a:r>
              <a:rPr sz="1400" spc="-5" dirty="0">
                <a:latin typeface="Times New Roman"/>
                <a:cs typeface="Times New Roman"/>
              </a:rPr>
              <a:t>із комплексними складовими </a:t>
            </a:r>
            <a:r>
              <a:rPr sz="1400" i="1" spc="-5" dirty="0">
                <a:latin typeface="Times New Roman"/>
                <a:cs typeface="Times New Roman"/>
              </a:rPr>
              <a:t>у 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формі </a:t>
            </a:r>
            <a:r>
              <a:rPr sz="1400" i="1" spc="-5" dirty="0">
                <a:latin typeface="Times New Roman"/>
                <a:cs typeface="Times New Roman"/>
              </a:rPr>
              <a:t>балансу потужностей</a:t>
            </a:r>
            <a:r>
              <a:rPr sz="1400" spc="-5" dirty="0">
                <a:latin typeface="Times New Roman"/>
                <a:cs typeface="Times New Roman"/>
              </a:rPr>
              <a:t>. Їх можна отримати із рівнянь балансу струмів,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5" dirty="0">
                <a:latin typeface="Times New Roman"/>
                <a:cs typeface="Times New Roman"/>
              </a:rPr>
              <a:t>омножив</a:t>
            </a:r>
            <a:r>
              <a:rPr sz="1400" spc="-10" dirty="0">
                <a:latin typeface="Times New Roman"/>
                <a:cs typeface="Times New Roman"/>
              </a:rPr>
              <a:t>ш</a:t>
            </a:r>
            <a:r>
              <a:rPr sz="1400" spc="-5" dirty="0">
                <a:latin typeface="Times New Roman"/>
                <a:cs typeface="Times New Roman"/>
              </a:rPr>
              <a:t>и </a:t>
            </a:r>
            <a:r>
              <a:rPr sz="1400" spc="-10" dirty="0">
                <a:latin typeface="Times New Roman"/>
                <a:cs typeface="Times New Roman"/>
              </a:rPr>
              <a:t>ц</a:t>
            </a:r>
            <a:r>
              <a:rPr sz="1400" spc="-5" dirty="0">
                <a:latin typeface="Times New Roman"/>
                <a:cs typeface="Times New Roman"/>
              </a:rPr>
              <a:t>і рів</a:t>
            </a:r>
            <a:r>
              <a:rPr sz="1400" spc="-10" dirty="0">
                <a:latin typeface="Times New Roman"/>
                <a:cs typeface="Times New Roman"/>
              </a:rPr>
              <a:t>нян</a:t>
            </a:r>
            <a:r>
              <a:rPr sz="1400" spc="-5" dirty="0">
                <a:latin typeface="Times New Roman"/>
                <a:cs typeface="Times New Roman"/>
              </a:rPr>
              <a:t>ня 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sz="2400" spc="254" baseline="-13888" dirty="0">
                <a:latin typeface="Times New Roman"/>
                <a:cs typeface="Times New Roman"/>
              </a:rPr>
              <a:t>U</a:t>
            </a:r>
            <a:r>
              <a:rPr sz="900" i="1" spc="30" baseline="-46296" dirty="0">
                <a:latin typeface="Times New Roman"/>
                <a:cs typeface="Times New Roman"/>
              </a:rPr>
              <a:t>i</a:t>
            </a:r>
            <a:r>
              <a:rPr sz="900" i="1" baseline="-46296" dirty="0">
                <a:latin typeface="Times New Roman"/>
                <a:cs typeface="Times New Roman"/>
              </a:rPr>
              <a:t> </a:t>
            </a:r>
            <a:r>
              <a:rPr sz="900" i="1" spc="-97" baseline="-46296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400" b="1" i="1" spc="-5" dirty="0">
                <a:latin typeface="Times New Roman"/>
                <a:cs typeface="Times New Roman"/>
              </a:rPr>
              <a:t>і </a:t>
            </a:r>
            <a:r>
              <a:rPr sz="1400" spc="-5" dirty="0">
                <a:latin typeface="Times New Roman"/>
                <a:cs typeface="Times New Roman"/>
              </a:rPr>
              <a:t>= 1, 2, 3, 4):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9" name="object 359"/>
          <p:cNvSpPr txBox="1"/>
          <p:nvPr/>
        </p:nvSpPr>
        <p:spPr>
          <a:xfrm>
            <a:off x="3151971" y="1632274"/>
            <a:ext cx="69215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spc="40" dirty="0">
                <a:latin typeface="Times New Roman"/>
                <a:cs typeface="Times New Roman"/>
              </a:rPr>
              <a:t>*</a:t>
            </a:r>
            <a:endParaRPr sz="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4552" y="515365"/>
            <a:ext cx="5918835" cy="4914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2300">
              <a:lnSpc>
                <a:spcPct val="100000"/>
              </a:lnSpc>
              <a:spcBef>
                <a:spcPts val="95"/>
              </a:spcBef>
            </a:pPr>
            <a:r>
              <a:rPr sz="1400" i="1" spc="-5" dirty="0">
                <a:latin typeface="Times New Roman"/>
                <a:cs typeface="Times New Roman"/>
              </a:rPr>
              <a:t>2.4.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Контрольні</a:t>
            </a:r>
            <a:r>
              <a:rPr sz="1400" i="1" spc="-10" dirty="0">
                <a:latin typeface="Times New Roman"/>
                <a:cs typeface="Times New Roman"/>
              </a:rPr>
              <a:t> питання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ts val="1645"/>
              </a:lnSpc>
              <a:spcBef>
                <a:spcPts val="1325"/>
              </a:spcBef>
              <a:buAutoNum type="arabicPeriod"/>
              <a:tabLst>
                <a:tab pos="240029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 обчислюється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взаємна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провідність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вузлів;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ts val="1610"/>
              </a:lnSpc>
              <a:buAutoNum type="arabicPeriod"/>
              <a:tabLst>
                <a:tab pos="240029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обчислюється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власна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провідність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вузлів;</a:t>
            </a:r>
            <a:endParaRPr sz="1400">
              <a:latin typeface="Times New Roman"/>
              <a:cs typeface="Times New Roman"/>
            </a:endParaRPr>
          </a:p>
          <a:p>
            <a:pPr marL="239395" marR="8890" indent="-227329">
              <a:lnSpc>
                <a:spcPts val="1620"/>
              </a:lnSpc>
              <a:spcBef>
                <a:spcPts val="70"/>
              </a:spcBef>
              <a:buAutoNum type="arabicPeriod"/>
              <a:tabLst>
                <a:tab pos="240029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враховується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обчисленні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взаємних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власних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 вузлів;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ts val="1525"/>
              </a:lnSpc>
              <a:buAutoNum type="arabicPeriod"/>
              <a:tabLst>
                <a:tab pos="240029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складається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комплексне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формі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струмів;</a:t>
            </a:r>
            <a:endParaRPr sz="1400">
              <a:latin typeface="Times New Roman"/>
              <a:cs typeface="Times New Roman"/>
            </a:endParaRPr>
          </a:p>
          <a:p>
            <a:pPr marL="239395" marR="9525" indent="-227329">
              <a:lnSpc>
                <a:spcPts val="1610"/>
              </a:lnSpc>
              <a:spcBef>
                <a:spcPts val="75"/>
              </a:spcBef>
              <a:buAutoNum type="arabicPeriod" startAt="5"/>
              <a:tabLst>
                <a:tab pos="240029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складається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комплексне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формі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потужностей;</a:t>
            </a:r>
            <a:endParaRPr sz="1400">
              <a:latin typeface="Times New Roman"/>
              <a:cs typeface="Times New Roman"/>
            </a:endParaRPr>
          </a:p>
          <a:p>
            <a:pPr marL="239395" marR="10160" indent="-227329">
              <a:lnSpc>
                <a:spcPts val="1610"/>
              </a:lnSpc>
              <a:spcBef>
                <a:spcPts val="5"/>
              </a:spcBef>
              <a:buAutoNum type="arabicPeriod" startAt="5"/>
              <a:tabLst>
                <a:tab pos="240029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Які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величини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входять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складу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усталеного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режиму.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Які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них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невідомі, які відомі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які задані;</a:t>
            </a:r>
            <a:endParaRPr sz="1400">
              <a:latin typeface="Times New Roman"/>
              <a:cs typeface="Times New Roman"/>
            </a:endParaRPr>
          </a:p>
          <a:p>
            <a:pPr marL="239395" marR="6985" indent="-227329">
              <a:lnSpc>
                <a:spcPts val="1610"/>
              </a:lnSpc>
              <a:buAutoNum type="arabicPeriod" startAt="5"/>
              <a:tabLst>
                <a:tab pos="240029" algn="l"/>
              </a:tabLst>
            </a:pP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яких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параметрах,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що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задані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вузлах,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утворюються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лінійні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чи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нелінійні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 усталеного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формується права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частина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рівнянь;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ts val="1530"/>
              </a:lnSpc>
              <a:buAutoNum type="arabicPeriod" startAt="5"/>
              <a:tabLst>
                <a:tab pos="240029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складаються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рівняння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дійсними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складовими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прямокутних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координатах;</a:t>
            </a:r>
            <a:endParaRPr sz="1400">
              <a:latin typeface="Times New Roman"/>
              <a:cs typeface="Times New Roman"/>
            </a:endParaRPr>
          </a:p>
          <a:p>
            <a:pPr marL="239395" marR="5080" indent="-227329" algn="just">
              <a:lnSpc>
                <a:spcPct val="95900"/>
              </a:lnSpc>
              <a:spcBef>
                <a:spcPts val="35"/>
              </a:spcBef>
              <a:buAutoNum type="arabicPeriod" startAt="9"/>
              <a:tabLst>
                <a:tab pos="240029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Які величини входять до складу рівнянь усталеного </a:t>
            </a:r>
            <a:r>
              <a:rPr sz="1400" dirty="0">
                <a:latin typeface="Times New Roman"/>
                <a:cs typeface="Times New Roman"/>
              </a:rPr>
              <a:t>режиму </a:t>
            </a:r>
            <a:r>
              <a:rPr sz="1400" spc="-5" dirty="0">
                <a:latin typeface="Times New Roman"/>
                <a:cs typeface="Times New Roman"/>
              </a:rPr>
              <a:t>з дійсними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складовими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прямокутних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координатах.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Які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них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невідомі,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які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відомі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які </a:t>
            </a:r>
            <a:r>
              <a:rPr sz="1400" spc="-3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задані;</a:t>
            </a:r>
            <a:endParaRPr sz="1400">
              <a:latin typeface="Times New Roman"/>
              <a:cs typeface="Times New Roman"/>
            </a:endParaRPr>
          </a:p>
          <a:p>
            <a:pPr marL="239395" marR="9525" indent="-227329" algn="just">
              <a:lnSpc>
                <a:spcPts val="1610"/>
              </a:lnSpc>
              <a:spcBef>
                <a:spcPts val="40"/>
              </a:spcBef>
              <a:buAutoNum type="arabicPeriod" startAt="9"/>
              <a:tabLst>
                <a:tab pos="284480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 складаються рівняння усталеного режиму з дійсними складовими у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полярних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координатах;</a:t>
            </a:r>
            <a:endParaRPr sz="1400">
              <a:latin typeface="Times New Roman"/>
              <a:cs typeface="Times New Roman"/>
            </a:endParaRPr>
          </a:p>
          <a:p>
            <a:pPr marL="239395" marR="8255" indent="-227329" algn="just">
              <a:lnSpc>
                <a:spcPts val="1610"/>
              </a:lnSpc>
              <a:buAutoNum type="arabicPeriod" startAt="9"/>
              <a:tabLst>
                <a:tab pos="284480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Які величини входять до складу рівнянь </a:t>
            </a:r>
            <a:r>
              <a:rPr sz="1400" dirty="0">
                <a:latin typeface="Times New Roman"/>
                <a:cs typeface="Times New Roman"/>
              </a:rPr>
              <a:t>усталеного </a:t>
            </a:r>
            <a:r>
              <a:rPr sz="1400" spc="-5" dirty="0">
                <a:latin typeface="Times New Roman"/>
                <a:cs typeface="Times New Roman"/>
              </a:rPr>
              <a:t>режиму з дійсними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складовими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полярних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координатах.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Які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них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невідомі,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які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відомі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які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ts val="1565"/>
              </a:lnSpc>
            </a:pPr>
            <a:r>
              <a:rPr sz="1400" spc="-5" dirty="0">
                <a:latin typeface="Times New Roman"/>
                <a:cs typeface="Times New Roman"/>
              </a:rPr>
              <a:t>задані.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2228</Words>
  <Application>Microsoft Office PowerPoint</Application>
  <PresentationFormat>Произвольный</PresentationFormat>
  <Paragraphs>559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Symbol</vt:lpstr>
      <vt:lpstr>Times New Roman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Vova</dc:creator>
  <cp:lastModifiedBy>USER</cp:lastModifiedBy>
  <cp:revision>2</cp:revision>
  <dcterms:created xsi:type="dcterms:W3CDTF">2022-08-17T06:23:10Z</dcterms:created>
  <dcterms:modified xsi:type="dcterms:W3CDTF">2024-04-16T12:32:12Z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2017-06-23T00:00:00Z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2022-08-17T00:00:00Z</vt:filetime>
  </property>
</Properties>
</file>