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77" r:id="rId2"/>
    <p:sldId id="278" r:id="rId3"/>
    <p:sldId id="257" r:id="rId4"/>
    <p:sldId id="258" r:id="rId5"/>
    <p:sldId id="467" r:id="rId6"/>
    <p:sldId id="259" r:id="rId7"/>
    <p:sldId id="261" r:id="rId8"/>
    <p:sldId id="262" r:id="rId9"/>
    <p:sldId id="468" r:id="rId10"/>
    <p:sldId id="260" r:id="rId11"/>
    <p:sldId id="263" r:id="rId12"/>
    <p:sldId id="264" r:id="rId13"/>
    <p:sldId id="455" r:id="rId14"/>
    <p:sldId id="456" r:id="rId15"/>
    <p:sldId id="265" r:id="rId16"/>
    <p:sldId id="274" r:id="rId17"/>
    <p:sldId id="457" r:id="rId18"/>
    <p:sldId id="275" r:id="rId19"/>
    <p:sldId id="459" r:id="rId2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27E7ED-949F-41C3-82B8-1CF85BC8DB7E}" type="datetimeFigureOut">
              <a:rPr lang="uk-UA" smtClean="0"/>
              <a:t>08.02.2022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2A323D-EFF1-4700-87DF-82BA70BD1A6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0908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08.02.2022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08.02.2022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08.02.2022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08.02.2022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08.02.2022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08.02.2022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08.02.2022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08.02.2022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08.02.2022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08.02.2022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08.02.2022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BF713F7-320C-48FA-89CE-B2C451F30EF2}" type="datetimeFigureOut">
              <a:rPr lang="uk-UA" smtClean="0"/>
              <a:t>08.02.2022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677" y="2132856"/>
            <a:ext cx="8229600" cy="5347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План лекції:</a:t>
            </a:r>
            <a:endParaRPr lang="uk-UA" sz="2800" i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44534" y="3283953"/>
            <a:ext cx="8665295" cy="1953868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Електропривод зерноочисних агрегатів;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Система централізованого контролю і керування машинами та механізмами агрегату ЗАВ-20;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Автоматизація керування процесом сушіння зерна.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29E0FE-65ED-420D-AF33-D0A514195687}"/>
              </a:ext>
            </a:extLst>
          </p:cNvPr>
          <p:cNvSpPr txBox="1"/>
          <p:nvPr/>
        </p:nvSpPr>
        <p:spPr>
          <a:xfrm>
            <a:off x="22541" y="0"/>
            <a:ext cx="9036496" cy="1953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800" b="1" dirty="0">
                <a:latin typeface="Times New Roman" panose="02020603050405020304" pitchFamily="18" charset="0"/>
                <a:cs typeface="Times New Roman" pitchFamily="18" charset="0"/>
              </a:rPr>
              <a:t>ЛЕКЦІЯ 9</a:t>
            </a:r>
            <a:br>
              <a:rPr lang="uk-UA" sz="2800" b="1" dirty="0"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uk-UA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КОМПЛЕКТИ МАШИН ДЛЯ ОЧИЩЕННЯ І СУШІННЯ ЗЕРНА ТА ЇХ АВТОМАТИЗАЦІЯ</a:t>
            </a:r>
            <a:endParaRPr lang="uk-UA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5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кутник 3">
            <a:extLst>
              <a:ext uri="{FF2B5EF4-FFF2-40B4-BE49-F238E27FC236}">
                <a16:creationId xmlns:a16="http://schemas.microsoft.com/office/drawing/2014/main" id="{075A98CC-16CA-4F7F-8C7D-FE853783F1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72000"/>
            <a:ext cx="8928100" cy="73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Система централізованого контролю і керування машинами та механізмами агрегату ЗАВ-20</a:t>
            </a:r>
            <a:endParaRPr lang="uk-UA" sz="2800" b="1" i="1" u="sng" spc="-8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107950" y="802869"/>
            <a:ext cx="8928100" cy="109017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lnSpc>
                <a:spcPct val="80000"/>
              </a:lnSpc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      У першому положенні перемикача </a:t>
            </a:r>
            <a:r>
              <a:rPr lang="en-US" sz="2200" dirty="0">
                <a:latin typeface="Calibri" pitchFamily="34" charset="0"/>
                <a:cs typeface="Calibri" pitchFamily="34" charset="0"/>
              </a:rPr>
              <a:t>S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1 замикаються лінії 1 і 2. При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цьо-му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можна вмикати почергово двигуни циклона М1, блока трієрів М2,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тра-нспортера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М3, повітряно-решітної машини М4, машини первинної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очист-ки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зерна М5, транспортера відходів М6 та завантажувальної норії М7.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Прямокутник 5"/>
          <p:cNvSpPr/>
          <p:nvPr/>
        </p:nvSpPr>
        <p:spPr>
          <a:xfrm>
            <a:off x="113498" y="1956518"/>
            <a:ext cx="8928100" cy="86331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     У другому положенні перемикача </a:t>
            </a:r>
            <a:r>
              <a:rPr lang="en-US" sz="2200" dirty="0">
                <a:latin typeface="Calibri" pitchFamily="34" charset="0"/>
                <a:cs typeface="Calibri" pitchFamily="34" charset="0"/>
              </a:rPr>
              <a:t>S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1 замикаються контакти лінії 3. При цьому можна вмикати почергово двигуни циклона М1, машини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первин-ної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очистки зерна М5, </a:t>
            </a:r>
            <a:r>
              <a:rPr lang="uk-UA" sz="2200">
                <a:latin typeface="Calibri" pitchFamily="34" charset="0"/>
                <a:cs typeface="Calibri" pitchFamily="34" charset="0"/>
              </a:rPr>
              <a:t>та завантажувальної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норії М7.</a:t>
            </a:r>
          </a:p>
        </p:txBody>
      </p:sp>
      <p:sp>
        <p:nvSpPr>
          <p:cNvPr id="8" name="Прямокутник 5"/>
          <p:cNvSpPr/>
          <p:nvPr/>
        </p:nvSpPr>
        <p:spPr>
          <a:xfrm>
            <a:off x="114086" y="2962434"/>
            <a:ext cx="8928100" cy="578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      У третьому положенні перемикача </a:t>
            </a:r>
            <a:r>
              <a:rPr lang="en-US" sz="2200" dirty="0">
                <a:latin typeface="Calibri" pitchFamily="34" charset="0"/>
                <a:cs typeface="Calibri" pitchFamily="34" charset="0"/>
              </a:rPr>
              <a:t>S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1 замикаються контакти лінії 4 і </a:t>
            </a:r>
            <a:r>
              <a:rPr lang="uk-UA" sz="2200" spc="-70" dirty="0">
                <a:latin typeface="Calibri" pitchFamily="34" charset="0"/>
                <a:cs typeface="Calibri" pitchFamily="34" charset="0"/>
              </a:rPr>
              <a:t>вмикаються ті ж машини, що і в першому випадку за винятком трієрного блока.</a:t>
            </a:r>
          </a:p>
        </p:txBody>
      </p:sp>
      <p:sp>
        <p:nvSpPr>
          <p:cNvPr id="9" name="Прямокутник 5"/>
          <p:cNvSpPr/>
          <p:nvPr/>
        </p:nvSpPr>
        <p:spPr>
          <a:xfrm>
            <a:off x="114086" y="3540541"/>
            <a:ext cx="8928100" cy="11536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      Режим налаштування отримаємо при четвертому положенні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переми-кача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dirty="0">
                <a:latin typeface="Calibri" pitchFamily="34" charset="0"/>
                <a:cs typeface="Calibri" pitchFamily="34" charset="0"/>
              </a:rPr>
              <a:t>S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1 коли замикаються контакти лінії 5 і спрацьовує реле К8 (робота у холосту). При цьому можна вмикати двигуни у довільному порядку для налаштування машин.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Прямокутник 5"/>
          <p:cNvSpPr/>
          <p:nvPr/>
        </p:nvSpPr>
        <p:spPr>
          <a:xfrm>
            <a:off x="86652" y="4716698"/>
            <a:ext cx="8928100" cy="20169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      Універсальний перемикач </a:t>
            </a:r>
            <a:r>
              <a:rPr lang="en-US" sz="2200" dirty="0">
                <a:latin typeface="Calibri" pitchFamily="34" charset="0"/>
                <a:cs typeface="Calibri" pitchFamily="34" charset="0"/>
              </a:rPr>
              <a:t>S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1 та кнопки </a:t>
            </a:r>
            <a:r>
              <a:rPr lang="en-US" sz="2200" dirty="0">
                <a:latin typeface="Calibri" pitchFamily="34" charset="0"/>
                <a:cs typeface="Calibri" pitchFamily="34" charset="0"/>
              </a:rPr>
              <a:t>S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2…</a:t>
            </a:r>
            <a:r>
              <a:rPr lang="en-US" sz="2200" dirty="0">
                <a:latin typeface="Calibri" pitchFamily="34" charset="0"/>
                <a:cs typeface="Calibri" pitchFamily="34" charset="0"/>
              </a:rPr>
              <a:t>S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14 для вмикання та вимикання електродвигунів розміщуються у пульті керування, кнопка </a:t>
            </a:r>
            <a:r>
              <a:rPr lang="en-US" sz="2200" dirty="0">
                <a:latin typeface="Calibri" pitchFamily="34" charset="0"/>
                <a:cs typeface="Calibri" pitchFamily="34" charset="0"/>
              </a:rPr>
              <a:t>S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15 у зерноочисному відділенні, а кнопка </a:t>
            </a:r>
            <a:r>
              <a:rPr lang="en-US" sz="2200" dirty="0">
                <a:latin typeface="Calibri" pitchFamily="34" charset="0"/>
                <a:cs typeface="Calibri" pitchFamily="34" charset="0"/>
              </a:rPr>
              <a:t>S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16 у сушильному. Усі електродвигуни обладнані захистом тепловими реле </a:t>
            </a:r>
            <a:r>
              <a:rPr lang="en-US" sz="2200" dirty="0">
                <a:latin typeface="Calibri" pitchFamily="34" charset="0"/>
                <a:cs typeface="Calibri" pitchFamily="34" charset="0"/>
              </a:rPr>
              <a:t>F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1…</a:t>
            </a:r>
            <a:r>
              <a:rPr lang="en-US" sz="2200" dirty="0">
                <a:latin typeface="Calibri" pitchFamily="34" charset="0"/>
                <a:cs typeface="Calibri" pitchFamily="34" charset="0"/>
              </a:rPr>
              <a:t>F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7. Проміжне реле К9 дозволяє вимкнути електродвигуни у екстрених випадках. На пульті є лампи світлової сигналізації про наявність напруги, вмикання електродвигунів, заповнені бункерів.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2530" name="Picture 2" descr="зерноочисн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865" y="72000"/>
            <a:ext cx="4384185" cy="668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467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1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1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1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5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5"/>
          <p:cNvSpPr/>
          <p:nvPr/>
        </p:nvSpPr>
        <p:spPr>
          <a:xfrm>
            <a:off x="104180" y="804508"/>
            <a:ext cx="8928100" cy="184665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    При аварійній зупинці однієї з машин, наприклад попереднього очищення зерна, миттєво вимикається завантажувальна норія, передавальний транспортер, підживлювач-дозатор, інші машини працюють до відключення їх оператором. Решта режимів (6) відповідно до обраної технологічної схеми працюють аналогічно.</a:t>
            </a:r>
            <a:endParaRPr lang="uk-UA" sz="24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93886" y="2651167"/>
            <a:ext cx="8928100" cy="73866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    Керування електродвигунами може здійснюватися дистанційно або за місцем.</a:t>
            </a:r>
            <a:endParaRPr lang="uk-UA" sz="24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Прямокутник 5"/>
          <p:cNvSpPr/>
          <p:nvPr/>
        </p:nvSpPr>
        <p:spPr>
          <a:xfrm>
            <a:off x="93886" y="3385118"/>
            <a:ext cx="8928100" cy="738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     Схема керування приводом з асинхронним трифазним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електро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-двигуном однієї засувки наведена на рис. </a:t>
            </a:r>
            <a:endParaRPr lang="uk-UA" sz="24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Прямокутник 5"/>
          <p:cNvSpPr/>
          <p:nvPr/>
        </p:nvSpPr>
        <p:spPr>
          <a:xfrm>
            <a:off x="93886" y="4116448"/>
            <a:ext cx="8928100" cy="11079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 indent="354013"/>
            <a:r>
              <a:rPr lang="uk-UA" sz="2400" dirty="0">
                <a:latin typeface="Calibri" pitchFamily="34" charset="0"/>
                <a:cs typeface="Calibri" pitchFamily="34" charset="0"/>
              </a:rPr>
              <a:t> При налагоджувальному режимі, коли замкнені контакти реле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8, керування за місцем здійснюється кнопковим постом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SB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48 натисканням відповідних кнопок “Пуск” та “Стоп”.</a:t>
            </a:r>
            <a:endParaRPr lang="uk-UA" sz="24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Прямокутник 3">
            <a:extLst>
              <a:ext uri="{FF2B5EF4-FFF2-40B4-BE49-F238E27FC236}">
                <a16:creationId xmlns:a16="http://schemas.microsoft.com/office/drawing/2014/main" id="{B0F785BD-8A2F-4B65-9203-1645F4FD7C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72000"/>
            <a:ext cx="8928100" cy="73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Система централізованого контролю і керування машинами та механізмами агрегату ЗАВ-20</a:t>
            </a:r>
            <a:endParaRPr lang="uk-UA" sz="2800" b="1" i="1" u="sng" spc="-8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кутник 5">
            <a:extLst>
              <a:ext uri="{FF2B5EF4-FFF2-40B4-BE49-F238E27FC236}">
                <a16:creationId xmlns:a16="http://schemas.microsoft.com/office/drawing/2014/main" id="{8893B28C-A861-437D-B4F7-B5E8E07DA382}"/>
              </a:ext>
            </a:extLst>
          </p:cNvPr>
          <p:cNvSpPr/>
          <p:nvPr/>
        </p:nvSpPr>
        <p:spPr>
          <a:xfrm>
            <a:off x="93886" y="5224444"/>
            <a:ext cx="8928100" cy="11079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 indent="354013"/>
            <a:r>
              <a:rPr lang="uk-UA" sz="2400" dirty="0">
                <a:latin typeface="Calibri" pitchFamily="34" charset="0"/>
                <a:cs typeface="Calibri" pitchFamily="34" charset="0"/>
              </a:rPr>
              <a:t> У кінцевих положеннях засувки котушки магнітних пускачів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14.1 та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14.2 вимикаються контакти кінцевого вимикача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SQ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 і електродвигун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привода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засувок зупиняється. </a:t>
            </a:r>
            <a:endParaRPr lang="uk-UA" sz="2400" spc="-2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A7BFFF77-B8B9-4134-B9C1-B62E3DED3D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2175" y="857816"/>
            <a:ext cx="7159811" cy="3258632"/>
          </a:xfrm>
          <a:prstGeom prst="rect">
            <a:avLst/>
          </a:prstGeom>
        </p:spPr>
      </p:pic>
      <p:grpSp>
        <p:nvGrpSpPr>
          <p:cNvPr id="19" name="Группа 18">
            <a:extLst>
              <a:ext uri="{FF2B5EF4-FFF2-40B4-BE49-F238E27FC236}">
                <a16:creationId xmlns:a16="http://schemas.microsoft.com/office/drawing/2014/main" id="{F0C1D78E-32E0-4F5D-86EF-D7CC53ABE810}"/>
              </a:ext>
            </a:extLst>
          </p:cNvPr>
          <p:cNvGrpSpPr/>
          <p:nvPr/>
        </p:nvGrpSpPr>
        <p:grpSpPr>
          <a:xfrm>
            <a:off x="100410" y="804507"/>
            <a:ext cx="8915369" cy="5248985"/>
            <a:chOff x="282610" y="804507"/>
            <a:chExt cx="8733169" cy="4928749"/>
          </a:xfrm>
        </p:grpSpPr>
        <p:pic>
          <p:nvPicPr>
            <p:cNvPr id="17" name="Рисунок 16">
              <a:extLst>
                <a:ext uri="{FF2B5EF4-FFF2-40B4-BE49-F238E27FC236}">
                  <a16:creationId xmlns:a16="http://schemas.microsoft.com/office/drawing/2014/main" id="{592F969A-8056-458D-8F70-F9E517AA71D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2610" y="804507"/>
              <a:ext cx="8733169" cy="4928749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76D72580-6857-42EE-A44C-55C24880AB64}"/>
                </a:ext>
              </a:extLst>
            </p:cNvPr>
            <p:cNvSpPr txBox="1"/>
            <p:nvPr/>
          </p:nvSpPr>
          <p:spPr>
            <a:xfrm>
              <a:off x="294528" y="4625260"/>
              <a:ext cx="3168352" cy="110799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uk-UA" dirty="0"/>
            </a:p>
          </p:txBody>
        </p:sp>
      </p:grpSp>
    </p:spTree>
    <p:extLst>
      <p:ext uri="{BB962C8B-B14F-4D97-AF65-F5344CB8AC3E}">
        <p14:creationId xmlns:p14="http://schemas.microsoft.com/office/powerpoint/2010/main" val="234383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uiExpand="1" build="p" animBg="1"/>
      <p:bldP spid="9" grpId="0" build="p" animBg="1"/>
      <p:bldP spid="10" grpId="0" build="p" animBg="1"/>
      <p:bldP spid="14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кутник 5"/>
          <p:cNvSpPr/>
          <p:nvPr/>
        </p:nvSpPr>
        <p:spPr>
          <a:xfrm>
            <a:off x="107950" y="813426"/>
            <a:ext cx="8928100" cy="14773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r>
              <a:rPr lang="uk-UA" sz="2400" dirty="0">
                <a:latin typeface="Calibri" pitchFamily="34" charset="0"/>
                <a:cs typeface="Calibri" pitchFamily="34" charset="0"/>
              </a:rPr>
              <a:t>      При роботі у зблокованому режимі кола керування котушками магнітних пускачів підключаються через перемикач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А2 і керування приводом засувок провадиться натисканням відповідних кнопок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SB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46 та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SB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47.</a:t>
            </a:r>
            <a:endParaRPr lang="uk-UA" sz="24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Прямокутник 5"/>
          <p:cNvSpPr/>
          <p:nvPr/>
        </p:nvSpPr>
        <p:spPr>
          <a:xfrm>
            <a:off x="107950" y="2278023"/>
            <a:ext cx="8928100" cy="944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      Сигналізація положення перехідних клапанів здійснюється за допомогою кінцевих вимикачів. У граничних положеннях своїми контактами вони підключають на мнемосхемах сигнальні лампи.</a:t>
            </a:r>
            <a:endParaRPr lang="uk-UA" sz="24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Прямокутник 5"/>
          <p:cNvSpPr/>
          <p:nvPr/>
        </p:nvSpPr>
        <p:spPr>
          <a:xfrm>
            <a:off x="124405" y="3226059"/>
            <a:ext cx="8928100" cy="11079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      Датчики рівня, влаштовані у відповідних бункерах, сигналізують про наявність зерна, фуражу, відходів, і на мнемосхемах загоряються відповідні сигнальні лампи.</a:t>
            </a:r>
            <a:endParaRPr lang="uk-UA" sz="24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Прямокутник 5"/>
          <p:cNvSpPr/>
          <p:nvPr/>
        </p:nvSpPr>
        <p:spPr>
          <a:xfrm>
            <a:off x="140860" y="4334055"/>
            <a:ext cx="8928100" cy="184665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 indent="354013"/>
            <a:r>
              <a:rPr lang="uk-U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ourier New" panose="02070309020205020404" pitchFamily="49" charset="0"/>
                <a:cs typeface="Calibri" panose="020F0502020204030204" pitchFamily="34" charset="0"/>
              </a:rPr>
              <a:t>Контроль температури зерна в бункерах тимчасового зберігання виконують у трьох точках по висоті бункера за допомогою мідних термометрів опору. </a:t>
            </a:r>
          </a:p>
          <a:p>
            <a:pPr indent="354013"/>
            <a:r>
              <a:rPr lang="uk-U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ourier New" panose="02070309020205020404" pitchFamily="49" charset="0"/>
                <a:cs typeface="Calibri" panose="020F0502020204030204" pitchFamily="34" charset="0"/>
              </a:rPr>
              <a:t>Термометри приєднують до логометрів, які встановлені в ящику контролю, через перемикачі.</a:t>
            </a:r>
            <a:endParaRPr lang="uk-UA" sz="2400" dirty="0"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13" name="Прямокутник 3">
            <a:extLst>
              <a:ext uri="{FF2B5EF4-FFF2-40B4-BE49-F238E27FC236}">
                <a16:creationId xmlns:a16="http://schemas.microsoft.com/office/drawing/2014/main" id="{EAB7C882-E4FC-4D49-B184-80BBC8065C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72000"/>
            <a:ext cx="8928100" cy="73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Система централізованого контролю і керування машинами та механізмами агрегату ЗАВ-20</a:t>
            </a:r>
            <a:endParaRPr lang="uk-UA" sz="2800" b="1" i="1" u="sng" spc="-8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122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5"/>
          <p:cNvSpPr/>
          <p:nvPr/>
        </p:nvSpPr>
        <p:spPr>
          <a:xfrm>
            <a:off x="82798" y="438254"/>
            <a:ext cx="8928100" cy="73866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   У потокових лініях післяжнивної обробки зерна використовують барабанні та шахтові сушарки.</a:t>
            </a:r>
            <a:endParaRPr lang="uk-UA" sz="24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82798" y="1176918"/>
            <a:ext cx="8978404" cy="14773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     Промисловість випускає ящики ЯАА5102, ЯАА5103, ЯАА5104, ЯАА5904 для керування механізмами потокових агрегатних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устано-вок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ТАУ-0,75, ТАУ-1,5 та сушарками СЗПБ-2,5, СКПБ-1,8. Напруга силового кола 380 В, а кіл керування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220 В змінного струму.</a:t>
            </a:r>
            <a:endParaRPr lang="uk-UA" sz="24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Прямокутник 5"/>
          <p:cNvSpPr/>
          <p:nvPr/>
        </p:nvSpPr>
        <p:spPr>
          <a:xfrm>
            <a:off x="79290" y="2658172"/>
            <a:ext cx="8956760" cy="39887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90000"/>
              </a:lnSpc>
            </a:pPr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      Принципові електричні схеми пристроїв керування тепло-генераторами ТАУ-0,75 та ТАУ-1,5 забезпечують: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спільну або роздільну роботу вентиляторного і топкового блоків (топковий блок може працювати в складі зерноочисно-сушильних комплексів і сушарок, які мають дуттьові вентилятори відповідної продуктивності);</a:t>
            </a:r>
          </a:p>
          <a:p>
            <a:pPr lvl="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автоматизоване керування всіма механізмами, що входять до агрегату;</a:t>
            </a:r>
          </a:p>
          <a:p>
            <a:pPr lvl="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індивідуальне незблоковане керування двигунами в режимі налагодження;</a:t>
            </a:r>
          </a:p>
          <a:p>
            <a:pPr marL="342900" lvl="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можливість відключення з виносних кнопкових постів топкового та вентиляторного блоків; </a:t>
            </a:r>
            <a:endParaRPr lang="uk-UA" sz="24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Прямокутник 3">
            <a:extLst>
              <a:ext uri="{FF2B5EF4-FFF2-40B4-BE49-F238E27FC236}">
                <a16:creationId xmlns:a16="http://schemas.microsoft.com/office/drawing/2014/main" id="{823E6AFB-D9AB-44D0-AE60-7333F2ADEB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72000"/>
            <a:ext cx="8928100" cy="366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Автоматизація керування процесом сушіння зерна</a:t>
            </a:r>
            <a:endParaRPr lang="uk-UA" sz="2800" b="1" i="1" u="sng" spc="-8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778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5"/>
          <p:cNvSpPr/>
          <p:nvPr/>
        </p:nvSpPr>
        <p:spPr>
          <a:xfrm>
            <a:off x="121354" y="396598"/>
            <a:ext cx="8928100" cy="480131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автоматичне програмне запалювання пального;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автоматичне припинення подавання пального у випадку зриву факела;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контроль температури теплоносія;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попередню (за 10 с) сигналізацію про початок розпалювання топки (для ТАУ-1,5 будь-якої з двох топок);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подавання світлового та звукового сигналів про зрив факела, відхилення температури від норми, зупинку двигуна форсунки або вентилятора;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можливість підігрівання пального з автоматичним відключенням за умов досягнення необхідної температури;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блокування відключення основного вентилятора у робочому режимі.</a:t>
            </a:r>
            <a:endParaRPr lang="uk-UA" sz="24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Прямокутник 5">
            <a:extLst>
              <a:ext uri="{FF2B5EF4-FFF2-40B4-BE49-F238E27FC236}">
                <a16:creationId xmlns:a16="http://schemas.microsoft.com/office/drawing/2014/main" id="{B185AB22-7DC0-4D5D-983B-74901DB851FC}"/>
              </a:ext>
            </a:extLst>
          </p:cNvPr>
          <p:cNvSpPr/>
          <p:nvPr/>
        </p:nvSpPr>
        <p:spPr>
          <a:xfrm>
            <a:off x="94546" y="5197912"/>
            <a:ext cx="8941504" cy="157241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      Принципова електрична схема пристрою керування сушарками СЗПБ-2,5 і СКПБ-1,8 забезпечує ті самі вимоги, що і схеми керування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теплогенераторами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ТАУ-0,75 і ТАУ- 1,5. </a:t>
            </a:r>
          </a:p>
          <a:p>
            <a:pPr indent="354013"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Схема забезпечує жорстку послідовність вмикання всіх механізмів сушарки в необхідній технологічній послідовності.</a:t>
            </a:r>
            <a:endParaRPr lang="uk-UA" sz="24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Прямокутник 3">
            <a:extLst>
              <a:ext uri="{FF2B5EF4-FFF2-40B4-BE49-F238E27FC236}">
                <a16:creationId xmlns:a16="http://schemas.microsoft.com/office/drawing/2014/main" id="{AD970059-D6B3-485C-9234-96098A8F14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72000"/>
            <a:ext cx="8928100" cy="366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Автоматизація керування процесом сушіння зерна</a:t>
            </a:r>
            <a:endParaRPr lang="uk-UA" sz="2800" b="1" i="1" u="sng" spc="-8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568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5"/>
          <p:cNvSpPr/>
          <p:nvPr/>
        </p:nvSpPr>
        <p:spPr>
          <a:xfrm>
            <a:off x="96962" y="396598"/>
            <a:ext cx="8939088" cy="73866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400" dirty="0">
                <a:latin typeface="Calibri" pitchFamily="34" charset="0"/>
                <a:cs typeface="Calibri" pitchFamily="34" charset="0"/>
              </a:rPr>
              <a:t>     Схема розпалювання і контролю полум’я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теплогенератора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ТАУ-0,75 працює так.</a:t>
            </a:r>
            <a:endParaRPr lang="uk-UA" sz="24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Прямокутник 5"/>
          <p:cNvSpPr/>
          <p:nvPr/>
        </p:nvSpPr>
        <p:spPr>
          <a:xfrm>
            <a:off x="96962" y="1135262"/>
            <a:ext cx="8939088" cy="14773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 indent="354013"/>
            <a:r>
              <a:rPr lang="uk-UA" sz="2400" dirty="0">
                <a:latin typeface="Calibri" pitchFamily="34" charset="0"/>
                <a:cs typeface="Calibri" pitchFamily="34" charset="0"/>
              </a:rPr>
              <a:t> Перемикач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А1 встановлюється у положення “Робота”.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Після вмикання магнітного пускача основного вентилятора (на схемі не показаний) кнопкою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В2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“Пуск” вмикається магнітний пускач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1 вентилятора топки.</a:t>
            </a:r>
            <a:endParaRPr lang="uk-UA" sz="24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Прямокутник 5"/>
          <p:cNvSpPr/>
          <p:nvPr/>
        </p:nvSpPr>
        <p:spPr>
          <a:xfrm>
            <a:off x="96962" y="2612590"/>
            <a:ext cx="8939088" cy="419467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 indent="354013"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Одночасно вмикається електронне реле часу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КТ1,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яке має такі витримки:</a:t>
            </a:r>
          </a:p>
          <a:p>
            <a:pPr lvl="0">
              <a:lnSpc>
                <a:spcPct val="85000"/>
              </a:lnSpc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230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с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забезпечує вмикання світлової сигналізації (лампа </a:t>
            </a:r>
            <a:r>
              <a:rPr lang="ru-RU" sz="2400" i="1" dirty="0">
                <a:latin typeface="Calibri" panose="020F0502020204030204" pitchFamily="34" charset="0"/>
                <a:cs typeface="Calibri" panose="020F0502020204030204" pitchFamily="34" charset="0"/>
              </a:rPr>
              <a:t>Н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L1</a:t>
            </a:r>
            <a:r>
              <a:rPr lang="ru-RU" sz="2400" i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про початок розпалювання топки;</a:t>
            </a:r>
          </a:p>
          <a:p>
            <a:pPr lvl="0">
              <a:lnSpc>
                <a:spcPct val="85000"/>
              </a:lnSpc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240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с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час, протягом якого відбувається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продувка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топки. Наприкінці циклу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продувки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реле часу вмикає електромагнітні клапани подавання пального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А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та трансформатор високої напруги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Т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запалювання пального;</a:t>
            </a:r>
          </a:p>
          <a:p>
            <a:pPr>
              <a:lnSpc>
                <a:spcPct val="85000"/>
              </a:lnSpc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255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с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час, після якого відбувається вмикання пристрою контролю полум’я (ПКП) та відключення трансформатора запалювання пального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Т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Одночасно вмикаються про­міжні реле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та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З,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призначені для збільшення кількості контактів пристрою контролю полум’я та елементів пам’яті про роботу топки.</a:t>
            </a:r>
            <a:endParaRPr lang="uk-UA" sz="24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Прямокутник 3">
            <a:extLst>
              <a:ext uri="{FF2B5EF4-FFF2-40B4-BE49-F238E27FC236}">
                <a16:creationId xmlns:a16="http://schemas.microsoft.com/office/drawing/2014/main" id="{DFF63C78-2A31-4ABF-8C6A-3A8C099DE6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72000"/>
            <a:ext cx="8928100" cy="366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Автоматизація керування процесом сушіння зерна</a:t>
            </a:r>
            <a:endParaRPr lang="uk-UA" sz="2800" b="1" i="1" u="sng" spc="-8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Рисунок 6">
            <a:extLst>
              <a:ext uri="{FF2B5EF4-FFF2-40B4-BE49-F238E27FC236}">
                <a16:creationId xmlns:a16="http://schemas.microsoft.com/office/drawing/2014/main" id="{8C90C034-8B1E-4354-BD08-1E9CED385E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9" y="396598"/>
            <a:ext cx="5843190" cy="6473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939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8" grpId="0" uiExpand="1" build="p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5"/>
          <p:cNvSpPr/>
          <p:nvPr/>
        </p:nvSpPr>
        <p:spPr>
          <a:xfrm>
            <a:off x="92696" y="448698"/>
            <a:ext cx="8957686" cy="147732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Після виконання програми цикл розпалювання закінчується, реле часу повертається у вихідне положення.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Робота топки контролюється за допомогою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фоторезисторів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ф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та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ф2, які реагують на наявність полум’я.</a:t>
            </a:r>
            <a:endParaRPr lang="uk-UA" sz="24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Прямокутник 5"/>
          <p:cNvSpPr/>
          <p:nvPr/>
        </p:nvSpPr>
        <p:spPr>
          <a:xfrm>
            <a:off x="95334" y="1915949"/>
            <a:ext cx="8911678" cy="110799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     У випадку зриву факела під час горіння або не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займання паль-ного за час, що відводиться на цикл розпалювання, електромагніт клапана подачі пального перекриває паливний трубопровід.</a:t>
            </a:r>
            <a:endParaRPr lang="uk-UA" sz="24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Прямокутник 5"/>
          <p:cNvSpPr/>
          <p:nvPr/>
        </p:nvSpPr>
        <p:spPr>
          <a:xfrm>
            <a:off x="116161" y="4455106"/>
            <a:ext cx="8911678" cy="221599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При необхідності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повторного пуску (у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разі невдалого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розпалюва-ння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або зриву факела під час роботи топки) цикл розпалювання топки має бути поновлений.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За умов невдалого розпалювання або зриву факела вмикається звукова й світлова сигналізації, сповіщаючи оператора про аварійний режим.</a:t>
            </a:r>
            <a:endParaRPr lang="uk-UA" sz="24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Прямокутник 5">
            <a:extLst>
              <a:ext uri="{FF2B5EF4-FFF2-40B4-BE49-F238E27FC236}">
                <a16:creationId xmlns:a16="http://schemas.microsoft.com/office/drawing/2014/main" id="{BCF358BF-3767-49FA-A28C-6C9E36FF96E3}"/>
              </a:ext>
            </a:extLst>
          </p:cNvPr>
          <p:cNvSpPr/>
          <p:nvPr/>
        </p:nvSpPr>
        <p:spPr>
          <a:xfrm>
            <a:off x="91779" y="3023945"/>
            <a:ext cx="8911678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400" dirty="0">
                <a:latin typeface="Calibri" pitchFamily="34" charset="0"/>
                <a:cs typeface="Calibri" pitchFamily="34" charset="0"/>
              </a:rPr>
              <a:t>      Вентилятор топки та основний вентилятор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теплогенератора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(і сушарки) продовжують працювати для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продувки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топки й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охолод-ження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камери згоряння сушильного агрегату. При цьому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запобігається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перегрівання продукту, що висушується.</a:t>
            </a:r>
            <a:endParaRPr lang="uk-UA" sz="24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Прямокутник 3">
            <a:extLst>
              <a:ext uri="{FF2B5EF4-FFF2-40B4-BE49-F238E27FC236}">
                <a16:creationId xmlns:a16="http://schemas.microsoft.com/office/drawing/2014/main" id="{70C273C2-19CA-4C0C-A15C-8188FE70CF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72000"/>
            <a:ext cx="8928100" cy="366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Автоматизація керування процесом сушіння зерна</a:t>
            </a:r>
            <a:endParaRPr lang="uk-UA" sz="2800" b="1" i="1" u="sng" spc="-8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441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5"/>
          <p:cNvSpPr/>
          <p:nvPr/>
        </p:nvSpPr>
        <p:spPr>
          <a:xfrm>
            <a:off x="124372" y="466404"/>
            <a:ext cx="8911678" cy="221599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 indent="354013"/>
            <a:r>
              <a:rPr lang="uk-UA" sz="2400" dirty="0">
                <a:latin typeface="Calibri" pitchFamily="34" charset="0"/>
                <a:cs typeface="Calibri" pitchFamily="34" charset="0"/>
              </a:rPr>
              <a:t> Схема сигналізації про зрив факела та відхилення температури від заданої працює так.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Після розпалювання топки і включення до роботи пристрою контролю полум’я (ПКП) вмикаються проміжні реле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КV2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та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КV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3, які призначені для підготовки до роботи кола сигналізації і є елементами пам’яті про включення до роботи пристрою ПКП.</a:t>
            </a:r>
            <a:endParaRPr lang="uk-UA" sz="24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Прямокутник 5"/>
          <p:cNvSpPr/>
          <p:nvPr/>
        </p:nvSpPr>
        <p:spPr>
          <a:xfrm>
            <a:off x="107950" y="2682395"/>
            <a:ext cx="8911678" cy="184665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При зриві факела реле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КV2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вимикається, спрацьовує сирена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НА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і загоряється сигнальна лампа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НL2.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Час роботи звукового сигналу визначається установкою реле часу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КТ2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і не перевищує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1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хв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після чого реле часу вимикається проміжним реле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KV4.</a:t>
            </a:r>
            <a:endParaRPr lang="uk-UA" sz="24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Прямокутник 5"/>
          <p:cNvSpPr/>
          <p:nvPr/>
        </p:nvSpPr>
        <p:spPr>
          <a:xfrm>
            <a:off x="107950" y="4535995"/>
            <a:ext cx="8911678" cy="110799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     Повторне розпалювання відбувається за допомогою натис­кання кнопки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SB3,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при цьому система сигналізації повертається у вихідне положення.</a:t>
            </a:r>
            <a:endParaRPr lang="uk-UA" sz="24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Прямокутник 5"/>
          <p:cNvSpPr/>
          <p:nvPr/>
        </p:nvSpPr>
        <p:spPr>
          <a:xfrm>
            <a:off x="104462" y="5643991"/>
            <a:ext cx="8911678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     Відхилення температури від заданої також призводить до спрацювання звукової і світлової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сигналізацій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uk-UA" sz="24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Прямокутник 3">
            <a:extLst>
              <a:ext uri="{FF2B5EF4-FFF2-40B4-BE49-F238E27FC236}">
                <a16:creationId xmlns:a16="http://schemas.microsoft.com/office/drawing/2014/main" id="{B859FB42-471D-4414-8681-77B324723D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72000"/>
            <a:ext cx="8928100" cy="366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Автоматизація керування процесом сушіння зерна</a:t>
            </a:r>
            <a:endParaRPr lang="uk-UA" sz="2800" b="1" i="1" u="sng" spc="-8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Рисунок 7">
            <a:extLst>
              <a:ext uri="{FF2B5EF4-FFF2-40B4-BE49-F238E27FC236}">
                <a16:creationId xmlns:a16="http://schemas.microsoft.com/office/drawing/2014/main" id="{E246690F-833B-47A9-9C5D-5127521C78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75345"/>
            <a:ext cx="5920632" cy="6277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8574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кутник 5"/>
          <p:cNvSpPr/>
          <p:nvPr/>
        </p:nvSpPr>
        <p:spPr>
          <a:xfrm>
            <a:off x="100750" y="3023577"/>
            <a:ext cx="8928101" cy="295465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При відновленні заданої температури схема повертається у вихідне положення.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Схему керування сигналізацією виконано так, що в разі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спрацю-вання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сигналізації при зриві факела в топці схема повертається до вихідного положення за рахунок введення контакту ПКП у коло сигналізації і спрацьовує знову, оскільки зрив факела є більш серйозним порушенням роботи агрегату, ніж відхилення температури сушильного агрегату.</a:t>
            </a:r>
            <a:endParaRPr lang="uk-UA" sz="24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Прямокутник 5"/>
          <p:cNvSpPr/>
          <p:nvPr/>
        </p:nvSpPr>
        <p:spPr>
          <a:xfrm>
            <a:off x="102095" y="438254"/>
            <a:ext cx="8933437" cy="258532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Схему сигналізації про відхилення температури від заданої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зіб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-рано на двох проміжних реле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KV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5 та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KV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6, які керуються електроконтактним термометром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SK.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Включення термометра до роботи здійснюється вимикачем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SA2.</a:t>
            </a:r>
            <a:endParaRPr lang="uk-UA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Світлову сигналізацію про відхилення температури зібрано на лампах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HL3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та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HL4.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При необхідності зняття звукового сигналу здійснюється оператором натисканням на кнопку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SB4.</a:t>
            </a:r>
            <a:endParaRPr lang="uk-UA" sz="24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Прямокутник 3">
            <a:extLst>
              <a:ext uri="{FF2B5EF4-FFF2-40B4-BE49-F238E27FC236}">
                <a16:creationId xmlns:a16="http://schemas.microsoft.com/office/drawing/2014/main" id="{D8E950D9-5B4C-4B4B-9435-1AE4EE89D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72000"/>
            <a:ext cx="8928100" cy="366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Автоматизація керування процесом сушіння зерна</a:t>
            </a:r>
            <a:endParaRPr lang="uk-UA" sz="2800" b="1" i="1" u="sng" spc="-8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7">
            <a:extLst>
              <a:ext uri="{FF2B5EF4-FFF2-40B4-BE49-F238E27FC236}">
                <a16:creationId xmlns:a16="http://schemas.microsoft.com/office/drawing/2014/main" id="{1DF471DB-7785-44B9-A901-286FEB7E73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75345"/>
            <a:ext cx="5920632" cy="6277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743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5"/>
          <p:cNvSpPr/>
          <p:nvPr/>
        </p:nvSpPr>
        <p:spPr>
          <a:xfrm>
            <a:off x="73421" y="412093"/>
            <a:ext cx="8962629" cy="73866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     Електричну схему підігріву пального перед початком розпалю-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вання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у прохолодну пору року наведено на рис.</a:t>
            </a:r>
            <a:endParaRPr lang="uk-UA" sz="24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Прямокутник 5">
            <a:extLst>
              <a:ext uri="{FF2B5EF4-FFF2-40B4-BE49-F238E27FC236}">
                <a16:creationId xmlns:a16="http://schemas.microsoft.com/office/drawing/2014/main" id="{DA77C053-70A6-46ED-8548-5EDA3351E4E7}"/>
              </a:ext>
            </a:extLst>
          </p:cNvPr>
          <p:cNvSpPr/>
          <p:nvPr/>
        </p:nvSpPr>
        <p:spPr>
          <a:xfrm>
            <a:off x="58613" y="1150757"/>
            <a:ext cx="9011966" cy="33239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     Трубчастий нагрівальний елемент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ЕК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та температурне реле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SK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ти-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пу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ТР200 розміщуються у поплавковій камері, де знаходиться паль-не перед надходженням до форсунки.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У колі нагрівального елемента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ЕК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встановлено діод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VD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який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зні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-має половину напруги, на яку розрахований нагрівник, що підвищує строк служби елемента і знижує вдвічі його потужність.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Це викликано необхідністю встановлення нагрівального елемента у паливній камері обмежених габаритів.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Нагрівник керується проміжним реле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KV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1.</a:t>
            </a:r>
            <a:endParaRPr lang="uk-UA" sz="24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Прямокутник 5">
            <a:extLst>
              <a:ext uri="{FF2B5EF4-FFF2-40B4-BE49-F238E27FC236}">
                <a16:creationId xmlns:a16="http://schemas.microsoft.com/office/drawing/2014/main" id="{9EFF3CA8-3205-4B0C-88D8-2A8A3E4F3360}"/>
              </a:ext>
            </a:extLst>
          </p:cNvPr>
          <p:cNvSpPr/>
          <p:nvPr/>
        </p:nvSpPr>
        <p:spPr>
          <a:xfrm>
            <a:off x="63530" y="4474744"/>
            <a:ext cx="8982410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     Схема дозволяє підтримувати необхідну температуру перед початком розпалювання топки і забезпечує його стабільність.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Сигналізацію про роботу нагрівника виконано на лампі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Н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5.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У роботу нагрівник вмикається вимикачем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А2.и.</a:t>
            </a:r>
            <a:endParaRPr lang="uk-UA" sz="24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Прямокутник 3">
            <a:extLst>
              <a:ext uri="{FF2B5EF4-FFF2-40B4-BE49-F238E27FC236}">
                <a16:creationId xmlns:a16="http://schemas.microsoft.com/office/drawing/2014/main" id="{AD411C02-5F5C-4EB6-8DF1-856E24ECB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72000"/>
            <a:ext cx="8928100" cy="366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Автоматизація керування процесом сушіння зерна</a:t>
            </a:r>
            <a:endParaRPr lang="uk-UA" sz="2800" b="1" i="1" u="sng" spc="-8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756309C9-EC9F-419D-AA6E-249B2D2BCE39}"/>
              </a:ext>
            </a:extLst>
          </p:cNvPr>
          <p:cNvGrpSpPr/>
          <p:nvPr/>
        </p:nvGrpSpPr>
        <p:grpSpPr>
          <a:xfrm>
            <a:off x="152370" y="2191350"/>
            <a:ext cx="8928100" cy="4566788"/>
            <a:chOff x="107950" y="470760"/>
            <a:chExt cx="8928100" cy="4566788"/>
          </a:xfrm>
        </p:grpSpPr>
        <p:pic>
          <p:nvPicPr>
            <p:cNvPr id="3074" name="Рисунок 8">
              <a:extLst>
                <a:ext uri="{FF2B5EF4-FFF2-40B4-BE49-F238E27FC236}">
                  <a16:creationId xmlns:a16="http://schemas.microsoft.com/office/drawing/2014/main" id="{671E4B64-6D37-4DAC-9F91-95793798509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950" y="470760"/>
              <a:ext cx="8928100" cy="4566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652E9F0-07F5-416B-AC1E-1148D86112A3}"/>
                </a:ext>
              </a:extLst>
            </p:cNvPr>
            <p:cNvSpPr txBox="1"/>
            <p:nvPr/>
          </p:nvSpPr>
          <p:spPr>
            <a:xfrm>
              <a:off x="107950" y="4005064"/>
              <a:ext cx="2735858" cy="100811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uk-UA" dirty="0"/>
            </a:p>
          </p:txBody>
        </p:sp>
      </p:grpSp>
    </p:spTree>
    <p:extLst>
      <p:ext uri="{BB962C8B-B14F-4D97-AF65-F5344CB8AC3E}">
        <p14:creationId xmlns:p14="http://schemas.microsoft.com/office/powerpoint/2010/main" val="2362739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>
                <a:latin typeface="Times New Roman" pitchFamily="18" charset="0"/>
                <a:cs typeface="Times New Roman" pitchFamily="18" charset="0"/>
              </a:rPr>
              <a:t>Література: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692696"/>
            <a:ext cx="8928992" cy="6048672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buFont typeface="+mj-lt"/>
              <a:buAutoNum type="arabicPeriod"/>
            </a:pP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 Електропривод:</a:t>
            </a:r>
            <a:r>
              <a:rPr lang="uk-UA" b="1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Пос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. / О.ІО.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Синявський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, П.І. Савченко, В.В. Савченко, Ю.М.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Лавріненко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, В.В.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Козирський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, Ю.М.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Хандола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, І.П.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Ільїчов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; За ред. О.Ю.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Синявського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. - К.: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Аграр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 Медіа Груп,2013.-586 с. С. 404-514.</a:t>
            </a:r>
          </a:p>
          <a:p>
            <a:pPr lvl="0">
              <a:spcBef>
                <a:spcPts val="0"/>
              </a:spcBef>
              <a:buFont typeface="+mj-lt"/>
              <a:buAutoNum type="arabicPeriod"/>
            </a:pP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 Електропривод сільськогосподарських машин, агрегатів та потокових ліній: Підручник / Є.Л. 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Жулай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, Б.В. Зайцев, О.С. Марченко та ін.; Ред. Є.Л.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Жулай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. – К.: Вища освіта, 2001. – 288 c. С. 112-164.</a:t>
            </a:r>
          </a:p>
          <a:p>
            <a:pPr lvl="0">
              <a:spcBef>
                <a:spcPts val="0"/>
              </a:spcBef>
              <a:buFont typeface="+mj-lt"/>
              <a:buAutoNum type="arabicPeriod"/>
            </a:pP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 Механізація та автоматизація у тваринництві і птахівництві: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. для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студ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. вузів/за ред. О. С. Марченка. – К. : Урожай, 1995. – 414, [2] c. С.187-224.</a:t>
            </a:r>
          </a:p>
          <a:p>
            <a:pPr lvl="0">
              <a:spcBef>
                <a:spcPts val="0"/>
              </a:spcBef>
              <a:buFont typeface="+mj-lt"/>
              <a:buAutoNum type="arabicPeriod"/>
            </a:pP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 Електропривод і застосування електроенергії у сільському господарстві / І.І. Мартиненко; В.Ф. Гончар; Л.П. Тищенко; І.І.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Шарамок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; за ред. І.І. Мартиненка; – 2-ге вид., перероб. і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доп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.. – К. : Урожай, 1993. – 304 c.: іл. С. 98-146.</a:t>
            </a:r>
          </a:p>
          <a:p>
            <a:pPr lvl="0">
              <a:spcBef>
                <a:spcPts val="0"/>
              </a:spcBef>
              <a:buFont typeface="+mj-lt"/>
              <a:buAutoNum type="arabicPeriod"/>
            </a:pP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 Електрообладнання тваринницьких підприємств і автоматизація виробничих процесів у тваринництві/ В.Ф. Гончар; Л.П. Тищенко. – 2-ге вид., перероб. і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доп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.. – К.: Вища школа, 1988. – 287 c.: іл. С. 186-226.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44347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000"/>
                            </p:stCondLst>
                            <p:childTnLst>
                              <p:par>
                                <p:cTn id="7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кутник 5"/>
          <p:cNvSpPr/>
          <p:nvPr/>
        </p:nvSpPr>
        <p:spPr>
          <a:xfrm>
            <a:off x="137312" y="471418"/>
            <a:ext cx="8928100" cy="23698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r>
              <a:rPr lang="uk-UA" sz="2200" dirty="0">
                <a:latin typeface="Calibri" pitchFamily="34" charset="0"/>
                <a:cs typeface="Calibri" pitchFamily="34" charset="0"/>
              </a:rPr>
              <a:t>        Після обмолоту комбайнами зерно має засміченість 15-18 %, а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воло-гість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змінюється у широкому діапазоні (до 22…24 %) залежно від зони та погодних умов.</a:t>
            </a:r>
          </a:p>
          <a:p>
            <a:r>
              <a:rPr lang="uk-UA" sz="2200" dirty="0">
                <a:latin typeface="Calibri" pitchFamily="34" charset="0"/>
                <a:cs typeface="Calibri" pitchFamily="34" charset="0"/>
              </a:rPr>
              <a:t>        Вміст домішок у продовольчому зерні не повинен перевищувати 5 %, для інших культур 8 %. Для насіннєвого зерна вимоги до чистоти ще вищі. Вологість зерна при тривалому зберіганні не повинна перевищувати 13…14 %. </a:t>
            </a:r>
          </a:p>
        </p:txBody>
      </p:sp>
      <p:sp>
        <p:nvSpPr>
          <p:cNvPr id="9" name="Прямокутник 8"/>
          <p:cNvSpPr/>
          <p:nvPr/>
        </p:nvSpPr>
        <p:spPr>
          <a:xfrm>
            <a:off x="129503" y="2780928"/>
            <a:ext cx="8924668" cy="14414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Тому після комбайнового збирання зерно, особливо насіннєве необхідно у найкоротші терміни очистити від домішок а вологе зерно – підсушити. Машини для післяжнивної обробки зерна та підготовки насіння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випуска-ються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комплектами у вигляді зерноочисних агрегатів або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зерносушиль-них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комплексів. </a:t>
            </a:r>
          </a:p>
        </p:txBody>
      </p:sp>
      <p:sp>
        <p:nvSpPr>
          <p:cNvPr id="11" name="Прямокутник 8"/>
          <p:cNvSpPr/>
          <p:nvPr/>
        </p:nvSpPr>
        <p:spPr>
          <a:xfrm>
            <a:off x="129503" y="4233275"/>
            <a:ext cx="8946762" cy="33855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 algn="ctr">
              <a:defRPr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Основні характеристики агрегатів та комплексів </a:t>
            </a:r>
            <a:r>
              <a:rPr lang="uk-UA" sz="2200" i="1" u="sng" dirty="0">
                <a:latin typeface="Calibri" pitchFamily="34" charset="0"/>
                <a:cs typeface="Calibri" pitchFamily="34" charset="0"/>
              </a:rPr>
              <a:t>для обробки зерна</a:t>
            </a:r>
            <a:endParaRPr lang="uk-UA" sz="22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9356" y="4604993"/>
          <a:ext cx="8886698" cy="22175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392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61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61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52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261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152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019161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u="none" strike="noStrike" spc="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Показники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u="none" strike="noStrike" spc="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ЗАВ-20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50" marR="635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u="none" strike="noStrike" spc="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ЗАВ-25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50" marR="635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u="none" strike="noStrike" spc="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ЗАВ-40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50" marR="635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u="none" strike="noStrike" spc="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ЗАВ-50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50" marR="635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u="none" strike="noStrike" spc="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КЗС-20Ш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50" marR="635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u="none" strike="noStrike" spc="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КЗС-20Б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50" marR="635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u="none" strike="noStrike" spc="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КЗС-25Ш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50" marR="635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u="none" strike="noStrike" spc="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КЗС-25Б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50" marR="635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u="none" strike="noStrike" spc="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КЗС-40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50" marR="635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580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u="none" strike="noStrike" spc="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Продуктивність,т/год.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u="none" strike="noStrike" spc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u="none" strike="noStrike" spc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25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u="none" strike="noStrike" spc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40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u="none" strike="noStrike" spc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50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u="none" strike="noStrike" spc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u="none" strike="noStrike" spc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u="none" strike="noStrike" spc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25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u="none" strike="noStrike" spc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25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u="none" strike="noStrike" spc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50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817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u="none" strike="noStrike" spc="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Встановлена потужність, кВт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u="none" strike="noStrike" spc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30,9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u="none" strike="noStrike" spc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78</a:t>
                      </a:r>
                      <a:r>
                        <a:rPr lang="uk-UA" sz="2000" u="none" strike="noStrike" spc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,5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u="none" strike="noStrike" spc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47,4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u="none" strike="noStrike" spc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153,4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u="none" strike="noStrike" spc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130,1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u="none" strike="noStrike" spc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100</a:t>
                      </a:r>
                      <a:r>
                        <a:rPr lang="ru-RU" sz="2000" u="none" strike="noStrike" spc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,2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u="none" strike="noStrike" spc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185,5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u="none" strike="noStrike" spc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170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u="none" strike="noStrike" spc="10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326,3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817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u="none" strike="noStrike" spc="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Кількість електродвигунів, шт.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u="none" strike="noStrike" spc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9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u="none" strike="noStrike" spc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18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u="none" strike="noStrike" spc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16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u="none" strike="noStrike" spc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35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u="none" strike="noStrike" spc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26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u="none" strike="noStrike" spc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26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u="none" strike="noStrike" spc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32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u="none" strike="noStrike" spc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34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u="none" strike="noStrike" spc="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52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Прямокутник 3">
            <a:extLst>
              <a:ext uri="{FF2B5EF4-FFF2-40B4-BE49-F238E27FC236}">
                <a16:creationId xmlns:a16="http://schemas.microsoft.com/office/drawing/2014/main" id="{23B0ECC4-B414-41B1-B9E8-D483C89B43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72000"/>
            <a:ext cx="8928100" cy="366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Електропривод зерноочисних агрегатів</a:t>
            </a:r>
            <a:endParaRPr lang="uk-UA" sz="2800" b="1" i="1" u="sng" spc="-8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59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  <p:bldP spid="9" grpId="0" uiExpand="1" build="p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5"/>
          <p:cNvSpPr/>
          <p:nvPr/>
        </p:nvSpPr>
        <p:spPr>
          <a:xfrm>
            <a:off x="96266" y="465539"/>
            <a:ext cx="8920668" cy="23698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dirty="0">
                <a:latin typeface="Calibri" pitchFamily="34" charset="0"/>
                <a:cs typeface="Calibri" pitchFamily="34" charset="0"/>
              </a:rPr>
              <a:t>        Зерноочисні агрегати ЗАВ використовуються в тих зонах України, де вологість зерна у період жнив не перевищує 16% і немає необхідності у його штучному підсушуванні. </a:t>
            </a:r>
          </a:p>
          <a:p>
            <a:pPr indent="354013"/>
            <a:r>
              <a:rPr lang="uk-UA" sz="2200" dirty="0">
                <a:latin typeface="Calibri" pitchFamily="34" charset="0"/>
                <a:cs typeface="Calibri" pitchFamily="34" charset="0"/>
              </a:rPr>
              <a:t>До комплексів КЗС додатково входять сушильні відділення з шахтною або барабанною сушарками. У ці агрегати та комплекси крім підйомно-транспортних машин та механізмів входять зерноочисні машини (зерноочисні стани та трієрні блоки).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Прямокутник 3"/>
          <p:cNvSpPr>
            <a:spLocks noChangeArrowheads="1"/>
          </p:cNvSpPr>
          <p:nvPr/>
        </p:nvSpPr>
        <p:spPr bwMode="auto">
          <a:xfrm>
            <a:off x="107950" y="72000"/>
            <a:ext cx="8928100" cy="366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Електропривод зерноочисних агрегатів</a:t>
            </a:r>
            <a:endParaRPr lang="uk-UA" sz="2800" b="1" i="1" u="sng" spc="-8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7" name="Прямокутник 5">
            <a:extLst>
              <a:ext uri="{FF2B5EF4-FFF2-40B4-BE49-F238E27FC236}">
                <a16:creationId xmlns:a16="http://schemas.microsoft.com/office/drawing/2014/main" id="{2D2F0C64-CE94-413A-B82B-0D610E67FEA9}"/>
              </a:ext>
            </a:extLst>
          </p:cNvPr>
          <p:cNvSpPr/>
          <p:nvPr/>
        </p:nvSpPr>
        <p:spPr>
          <a:xfrm>
            <a:off x="81861" y="2833962"/>
            <a:ext cx="8958900" cy="121879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90000"/>
              </a:lnSpc>
            </a:pPr>
            <a:r>
              <a:rPr lang="uk-UA" sz="2200" dirty="0">
                <a:latin typeface="Calibri" panose="020F0502020204030204" pitchFamily="34" charset="0"/>
                <a:cs typeface="Calibri" pitchFamily="34" charset="0"/>
              </a:rPr>
              <a:t>        Технологічний процес ґрунтується на принципі потокової обробки зерна. Устаткування агрегату створює єдину за продуктивністю потокову технологічну лінію з приймання та очищення зерна, яка забезпечує доведення його якості до базисних кондицій.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Прямокутник 5">
            <a:extLst>
              <a:ext uri="{FF2B5EF4-FFF2-40B4-BE49-F238E27FC236}">
                <a16:creationId xmlns:a16="http://schemas.microsoft.com/office/drawing/2014/main" id="{E5066B15-FB3F-4B54-82A8-FB936FFA9F97}"/>
              </a:ext>
            </a:extLst>
          </p:cNvPr>
          <p:cNvSpPr/>
          <p:nvPr/>
        </p:nvSpPr>
        <p:spPr>
          <a:xfrm>
            <a:off x="77150" y="4074693"/>
            <a:ext cx="8958900" cy="6093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90000"/>
              </a:lnSpc>
            </a:pPr>
            <a:r>
              <a:rPr lang="uk-UA" sz="2200" dirty="0">
                <a:latin typeface="Calibri" panose="020F0502020204030204" pitchFamily="34" charset="0"/>
                <a:cs typeface="Calibri" pitchFamily="34" charset="0"/>
              </a:rPr>
              <a:t>        Усі операції з приймання </a:t>
            </a:r>
            <a:r>
              <a:rPr lang="ru-RU" sz="2200" dirty="0">
                <a:latin typeface="Calibri" panose="020F0502020204030204" pitchFamily="34" charset="0"/>
                <a:cs typeface="Calibri" panose="020F0502020204030204" pitchFamily="34" charset="0"/>
              </a:rPr>
              <a:t>вороху, </a:t>
            </a:r>
            <a:r>
              <a:rPr lang="uk-UA" sz="2200" dirty="0">
                <a:latin typeface="Calibri" panose="020F0502020204030204" pitchFamily="34" charset="0"/>
                <a:cs typeface="Calibri" panose="020F0502020204030204" pitchFamily="34" charset="0"/>
              </a:rPr>
              <a:t>обробки та транспортування зерна, відпуску готової продукції та відходів механізовані та електрифіковані.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Прямокутник 5">
            <a:extLst>
              <a:ext uri="{FF2B5EF4-FFF2-40B4-BE49-F238E27FC236}">
                <a16:creationId xmlns:a16="http://schemas.microsoft.com/office/drawing/2014/main" id="{CB4AA4AB-979C-4369-8BDD-4B6BB4A2FD11}"/>
              </a:ext>
            </a:extLst>
          </p:cNvPr>
          <p:cNvSpPr/>
          <p:nvPr/>
        </p:nvSpPr>
        <p:spPr>
          <a:xfrm>
            <a:off x="81435" y="4662155"/>
            <a:ext cx="8958900" cy="213289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90000"/>
              </a:lnSpc>
            </a:pPr>
            <a:r>
              <a:rPr lang="uk-UA" sz="2200" dirty="0">
                <a:latin typeface="Calibri" panose="020F0502020204030204" pitchFamily="34" charset="0"/>
                <a:cs typeface="Calibri" pitchFamily="34" charset="0"/>
              </a:rPr>
              <a:t>        Для зерноочисних машин характерним є сезонність у роботі і невеликий обсяг використання протягом року. Їх механічні характеристики мають вентиляторний вигляд, момент статичних опорів при зрушенні малий, тому перевірка </a:t>
            </a:r>
            <a:r>
              <a:rPr lang="ru-RU" sz="2200" dirty="0">
                <a:latin typeface="Calibri" panose="020F0502020204030204" pitchFamily="34" charset="0"/>
                <a:cs typeface="Calibri" panose="020F0502020204030204" pitchFamily="34" charset="0"/>
              </a:rPr>
              <a:t>привода </a:t>
            </a:r>
            <a:r>
              <a:rPr lang="uk-UA" sz="2200" dirty="0">
                <a:latin typeface="Calibri" panose="020F0502020204030204" pitchFamily="34" charset="0"/>
                <a:cs typeface="Calibri" panose="020F0502020204030204" pitchFamily="34" charset="0"/>
              </a:rPr>
              <a:t>за умов пуску не потрібна.</a:t>
            </a:r>
          </a:p>
          <a:p>
            <a:pPr indent="354013">
              <a:lnSpc>
                <a:spcPct val="90000"/>
              </a:lnSpc>
            </a:pPr>
            <a:r>
              <a:rPr lang="uk-UA" sz="2200" dirty="0">
                <a:latin typeface="Calibri" panose="020F0502020204030204" pitchFamily="34" charset="0"/>
                <a:cs typeface="Calibri" panose="020F0502020204030204" pitchFamily="34" charset="0"/>
              </a:rPr>
              <a:t> Режим роботи електродвигунів тривалий, практично з постійним навантаженням. Електроприводи зерноочисних машин експлуатуються в запилених приміщеннях або на відкритому повітрі.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096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17" grpId="0" uiExpand="1" build="p" animBg="1"/>
      <p:bldP spid="18" grpId="0" uiExpand="1" build="p" animBg="1"/>
      <p:bldP spid="20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кутник 5"/>
          <p:cNvSpPr/>
          <p:nvPr/>
        </p:nvSpPr>
        <p:spPr>
          <a:xfrm>
            <a:off x="6469064" y="2276872"/>
            <a:ext cx="2604004" cy="444737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000" dirty="0">
                <a:latin typeface="Calibri" pitchFamily="34" charset="0"/>
                <a:cs typeface="Calibri" pitchFamily="34" charset="0"/>
              </a:rPr>
              <a:t>Технологічна схема зерноочисного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агрега-ту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 ЗАВ-20: 1 - бункери чистого зерна та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відхо-дів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; 2 - бункер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прий-мальний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; 3 –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живиль-ник-дозатор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; 4 –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пнев-мопровод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; 5, 7, 10,13 - норії; 6 - машина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попе-реднього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 очищення; 8 -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повітрорешітна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ма-шина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; 9 -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аспіраційна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 система; 11 - трієрний блок; 12 –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транспорте-ри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 шнекові; 14 - стіл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пневмосортувальний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; 15-зернопроводи</a:t>
            </a:r>
            <a:endParaRPr lang="uk-UA" sz="20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pSp>
        <p:nvGrpSpPr>
          <p:cNvPr id="3" name="Группа 11"/>
          <p:cNvGrpSpPr>
            <a:grpSpLocks/>
          </p:cNvGrpSpPr>
          <p:nvPr/>
        </p:nvGrpSpPr>
        <p:grpSpPr bwMode="auto">
          <a:xfrm>
            <a:off x="1" y="407989"/>
            <a:ext cx="6469063" cy="6297613"/>
            <a:chOff x="0" y="0"/>
            <a:chExt cx="64693" cy="59740"/>
          </a:xfrm>
        </p:grpSpPr>
        <p:pic>
          <p:nvPicPr>
            <p:cNvPr id="8" name="Рисунок 1" descr="image30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087"/>
            <a:stretch>
              <a:fillRect/>
            </a:stretch>
          </p:blipFill>
          <p:spPr bwMode="auto">
            <a:xfrm>
              <a:off x="0" y="0"/>
              <a:ext cx="64693" cy="597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Блок-схема: узел 2"/>
            <p:cNvSpPr>
              <a:spLocks noChangeArrowheads="1"/>
            </p:cNvSpPr>
            <p:nvPr/>
          </p:nvSpPr>
          <p:spPr bwMode="auto">
            <a:xfrm>
              <a:off x="16687" y="3276"/>
              <a:ext cx="4344" cy="3480"/>
            </a:xfrm>
            <a:prstGeom prst="flowChartConnector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М6</a:t>
              </a:r>
              <a:endParaRPr kumimoji="0" 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Блок-схема: узел 4"/>
            <p:cNvSpPr>
              <a:spLocks noChangeArrowheads="1"/>
            </p:cNvSpPr>
            <p:nvPr/>
          </p:nvSpPr>
          <p:spPr bwMode="auto">
            <a:xfrm>
              <a:off x="31242" y="10896"/>
              <a:ext cx="4343" cy="3480"/>
            </a:xfrm>
            <a:prstGeom prst="flowChartConnector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М16</a:t>
              </a:r>
              <a:endParaRPr kumimoji="0" 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Блок-схема: узел 5"/>
            <p:cNvSpPr>
              <a:spLocks noChangeArrowheads="1"/>
            </p:cNvSpPr>
            <p:nvPr/>
          </p:nvSpPr>
          <p:spPr bwMode="auto">
            <a:xfrm>
              <a:off x="43281" y="10896"/>
              <a:ext cx="4344" cy="3480"/>
            </a:xfrm>
            <a:prstGeom prst="flowChartConnector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М2</a:t>
              </a:r>
              <a:endParaRPr kumimoji="0" 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Блок-схема: узел 6"/>
            <p:cNvSpPr>
              <a:spLocks noChangeArrowheads="1"/>
            </p:cNvSpPr>
            <p:nvPr/>
          </p:nvSpPr>
          <p:spPr bwMode="auto">
            <a:xfrm>
              <a:off x="37642" y="1295"/>
              <a:ext cx="4344" cy="3480"/>
            </a:xfrm>
            <a:prstGeom prst="flowChartConnector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М7</a:t>
              </a:r>
              <a:endParaRPr kumimoji="0" 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Блок-схема: узел 7"/>
            <p:cNvSpPr>
              <a:spLocks noChangeArrowheads="1"/>
            </p:cNvSpPr>
            <p:nvPr/>
          </p:nvSpPr>
          <p:spPr bwMode="auto">
            <a:xfrm>
              <a:off x="38938" y="26974"/>
              <a:ext cx="4343" cy="3480"/>
            </a:xfrm>
            <a:prstGeom prst="flowChartConnector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М3</a:t>
              </a:r>
              <a:endParaRPr kumimoji="0" 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Блок-схема: узел 8"/>
            <p:cNvSpPr>
              <a:spLocks noChangeArrowheads="1"/>
            </p:cNvSpPr>
            <p:nvPr/>
          </p:nvSpPr>
          <p:spPr bwMode="auto">
            <a:xfrm>
              <a:off x="22174" y="28422"/>
              <a:ext cx="4343" cy="3480"/>
            </a:xfrm>
            <a:prstGeom prst="flowChartConnector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М5</a:t>
              </a:r>
              <a:endParaRPr kumimoji="0" 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Блок-схема: узел 9"/>
            <p:cNvSpPr>
              <a:spLocks noChangeArrowheads="1"/>
            </p:cNvSpPr>
            <p:nvPr/>
          </p:nvSpPr>
          <p:spPr bwMode="auto">
            <a:xfrm>
              <a:off x="28575" y="14630"/>
              <a:ext cx="4343" cy="3480"/>
            </a:xfrm>
            <a:prstGeom prst="flowChartConnector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М4</a:t>
              </a:r>
              <a:endParaRPr kumimoji="0" 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Блок-схема: узел 10"/>
            <p:cNvSpPr>
              <a:spLocks noChangeArrowheads="1"/>
            </p:cNvSpPr>
            <p:nvPr/>
          </p:nvSpPr>
          <p:spPr bwMode="auto">
            <a:xfrm>
              <a:off x="50444" y="33070"/>
              <a:ext cx="4343" cy="3480"/>
            </a:xfrm>
            <a:prstGeom prst="flowChartConnector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М8</a:t>
              </a:r>
              <a:endParaRPr kumimoji="0" 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" name="Прямокутник 3">
            <a:extLst>
              <a:ext uri="{FF2B5EF4-FFF2-40B4-BE49-F238E27FC236}">
                <a16:creationId xmlns:a16="http://schemas.microsoft.com/office/drawing/2014/main" id="{633172E2-AA16-4441-8181-8E1B383A18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41733"/>
            <a:ext cx="8928100" cy="366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Електропривод зерноочисних агрегатів</a:t>
            </a:r>
            <a:endParaRPr lang="uk-UA" sz="2800" b="1" i="1" u="sng" spc="-8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605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750"/>
                            </p:stCondLst>
                            <p:childTnLst>
                              <p:par>
                                <p:cTn id="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кутник 5"/>
          <p:cNvSpPr/>
          <p:nvPr/>
        </p:nvSpPr>
        <p:spPr>
          <a:xfrm>
            <a:off x="107950" y="438254"/>
            <a:ext cx="8928100" cy="443198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r>
              <a:rPr lang="uk-UA" sz="2400" dirty="0">
                <a:latin typeface="Calibri" pitchFamily="34" charset="0"/>
                <a:cs typeface="Calibri" pitchFamily="34" charset="0"/>
              </a:rPr>
              <a:t>       Зерно із автомобіля за допомогою автомобілепідйомника </a:t>
            </a:r>
            <a:r>
              <a:rPr lang="uk-UA" sz="2400" dirty="0" err="1">
                <a:latin typeface="Calibri" pitchFamily="34" charset="0"/>
                <a:cs typeface="Calibri" pitchFamily="34" charset="0"/>
              </a:rPr>
              <a:t>ви-вантажується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 у завальний бункер 2, з якого норією НЗ-20 </a:t>
            </a:r>
            <a:r>
              <a:rPr lang="uk-UA" sz="2400" i="1" dirty="0">
                <a:latin typeface="Calibri" pitchFamily="34" charset="0"/>
                <a:cs typeface="Calibri" pitchFamily="34" charset="0"/>
              </a:rPr>
              <a:t>5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400" dirty="0" err="1">
                <a:latin typeface="Calibri" pitchFamily="34" charset="0"/>
                <a:cs typeface="Calibri" pitchFamily="34" charset="0"/>
              </a:rPr>
              <a:t>пода-ється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 у приймальні камери двох зерноочисних машин </a:t>
            </a:r>
            <a:r>
              <a:rPr lang="uk-UA" sz="2400" i="1" dirty="0">
                <a:latin typeface="Calibri" pitchFamily="34" charset="0"/>
                <a:cs typeface="Calibri" pitchFamily="34" charset="0"/>
              </a:rPr>
              <a:t>6</a:t>
            </a:r>
            <a:r>
              <a:rPr lang="uk-UA" sz="2400" b="1" i="1" dirty="0">
                <a:latin typeface="Calibri" pitchFamily="34" charset="0"/>
                <a:cs typeface="Calibri" pitchFamily="34" charset="0"/>
              </a:rPr>
              <a:t>,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 які </a:t>
            </a:r>
            <a:r>
              <a:rPr lang="uk-UA" sz="2400" dirty="0" err="1">
                <a:latin typeface="Calibri" pitchFamily="34" charset="0"/>
                <a:cs typeface="Calibri" pitchFamily="34" charset="0"/>
              </a:rPr>
              <a:t>працю-ють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 паралельно. У зернових каналах відсмоктуються легкі домішки і повітропроводами виносяться в </a:t>
            </a:r>
            <a:r>
              <a:rPr lang="uk-UA" sz="2400" dirty="0" err="1">
                <a:latin typeface="Calibri" pitchFamily="34" charset="0"/>
                <a:cs typeface="Calibri" pitchFamily="34" charset="0"/>
              </a:rPr>
              <a:t>осаджувальну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 камеру та бункер відходів, а зерно поступає на повітряно-решітні зерноочисні </a:t>
            </a:r>
            <a:r>
              <a:rPr lang="uk-UA" sz="2400" dirty="0" err="1">
                <a:latin typeface="Calibri" pitchFamily="34" charset="0"/>
                <a:cs typeface="Calibri" pitchFamily="34" charset="0"/>
              </a:rPr>
              <a:t>маши-ни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400" i="1" dirty="0">
                <a:latin typeface="Calibri" pitchFamily="34" charset="0"/>
                <a:cs typeface="Calibri" pitchFamily="34" charset="0"/>
              </a:rPr>
              <a:t>8</a:t>
            </a:r>
            <a:r>
              <a:rPr lang="uk-UA" sz="2400" b="1" i="1" dirty="0">
                <a:latin typeface="Calibri" pitchFamily="34" charset="0"/>
                <a:cs typeface="Calibri" pitchFamily="34" charset="0"/>
              </a:rPr>
              <a:t>,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 де розділяється на три фракції: очищене зерно, фуражне </a:t>
            </a:r>
            <a:r>
              <a:rPr lang="uk-UA" sz="2400" dirty="0" err="1">
                <a:latin typeface="Calibri" pitchFamily="34" charset="0"/>
                <a:cs typeface="Calibri" pitchFamily="34" charset="0"/>
              </a:rPr>
              <a:t>зер-но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 і домішки. </a:t>
            </a:r>
          </a:p>
          <a:p>
            <a:r>
              <a:rPr lang="uk-UA" sz="2400" dirty="0">
                <a:latin typeface="Calibri" pitchFamily="34" charset="0"/>
                <a:cs typeface="Calibri" pitchFamily="34" charset="0"/>
              </a:rPr>
              <a:t>       Очищене зерно норією </a:t>
            </a:r>
            <a:r>
              <a:rPr lang="uk-UA" sz="2400" i="1" dirty="0">
                <a:latin typeface="Calibri" pitchFamily="34" charset="0"/>
                <a:cs typeface="Calibri" pitchFamily="34" charset="0"/>
              </a:rPr>
              <a:t>10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 подається до трієрних блоків </a:t>
            </a:r>
            <a:r>
              <a:rPr lang="uk-UA" sz="2400" i="1" dirty="0">
                <a:latin typeface="Calibri" pitchFamily="34" charset="0"/>
                <a:cs typeface="Calibri" pitchFamily="34" charset="0"/>
              </a:rPr>
              <a:t>11</a:t>
            </a:r>
            <a:r>
              <a:rPr lang="uk-UA" sz="2400" b="1" i="1" dirty="0">
                <a:latin typeface="Calibri" pitchFamily="34" charset="0"/>
                <a:cs typeface="Calibri" pitchFamily="34" charset="0"/>
              </a:rPr>
              <a:t>,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400" dirty="0" err="1">
                <a:latin typeface="Calibri" pitchFamily="34" charset="0"/>
                <a:cs typeface="Calibri" pitchFamily="34" charset="0"/>
              </a:rPr>
              <a:t>фу-ражне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 зерно і відходи - до відповідних бункерів. З трієрних блоків зерно надходить у бункер чистого зерна </a:t>
            </a:r>
            <a:r>
              <a:rPr lang="uk-UA" sz="2400" i="1" dirty="0">
                <a:latin typeface="Calibri" pitchFamily="34" charset="0"/>
                <a:cs typeface="Calibri" pitchFamily="34" charset="0"/>
              </a:rPr>
              <a:t>1</a:t>
            </a:r>
            <a:r>
              <a:rPr lang="uk-UA" sz="2400" b="1" i="1" dirty="0">
                <a:latin typeface="Calibri" pitchFamily="34" charset="0"/>
                <a:cs typeface="Calibri" pitchFamily="34" charset="0"/>
              </a:rPr>
              <a:t>,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 а некондиційне зерно - у бункер фуражного зерна.</a:t>
            </a:r>
            <a:endParaRPr lang="uk-UA" sz="24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Прямокутник 5"/>
          <p:cNvSpPr/>
          <p:nvPr/>
        </p:nvSpPr>
        <p:spPr>
          <a:xfrm>
            <a:off x="107950" y="4930044"/>
            <a:ext cx="8928100" cy="17358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До комплексів КЗС додатково входять сушильні відділення з шахтною або барабанною сушарками. </a:t>
            </a:r>
          </a:p>
          <a:p>
            <a:pPr indent="354013">
              <a:lnSpc>
                <a:spcPct val="90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У ці агрегати та комплекси крім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підйомно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-транспортних машин та механізмів входять зерноочисні машини (зерноочисні стани та трієрні блоки).</a:t>
            </a:r>
            <a:endParaRPr lang="uk-UA" sz="24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Прямокутник 3">
            <a:extLst>
              <a:ext uri="{FF2B5EF4-FFF2-40B4-BE49-F238E27FC236}">
                <a16:creationId xmlns:a16="http://schemas.microsoft.com/office/drawing/2014/main" id="{F23DC4FE-312F-443D-A918-6D95AAB920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72000"/>
            <a:ext cx="8928100" cy="366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Електропривод зерноочисних агрегатів</a:t>
            </a:r>
            <a:endParaRPr lang="uk-UA" sz="2800" b="1" i="1" u="sng" spc="-8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560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5"/>
          <p:cNvSpPr/>
          <p:nvPr/>
        </p:nvSpPr>
        <p:spPr>
          <a:xfrm>
            <a:off x="75823" y="446741"/>
            <a:ext cx="8928100" cy="304698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lnSpc>
                <a:spcPct val="90000"/>
              </a:lnSpc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     Електроприводи зерноочисних машин мають такі особливості: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Ø"/>
            </a:pPr>
            <a:r>
              <a:rPr lang="uk-UA" sz="2200" spc="-50" dirty="0">
                <a:latin typeface="Calibri" pitchFamily="34" charset="0"/>
                <a:cs typeface="Calibri" pitchFamily="34" charset="0"/>
              </a:rPr>
              <a:t>сезонність у роботі і невелика кількість годин використання протягом року;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Ø"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режим роботи двигунів тривалий;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Ø"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потужність, споживана електродвигуном під час холостого ходу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маши-ни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uk-UA" sz="2200" spc="-10" dirty="0">
                <a:latin typeface="Calibri" pitchFamily="34" charset="0"/>
                <a:cs typeface="Calibri" pitchFamily="34" charset="0"/>
              </a:rPr>
              <a:t>мало відрізняється від потужності при номінальному навантаженні;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Ø"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ступінь нерівномірності обертання менше 0,1;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Ø"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порівняно малий момент статичних опорів при зрушенні;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Ø"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механічна характеристика має вентиляторний вигляд;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Ø"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електроприводи експлуатуються в запилених приміщеннях або на відкритому повітрі.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Прямокутник 5"/>
          <p:cNvSpPr/>
          <p:nvPr/>
        </p:nvSpPr>
        <p:spPr>
          <a:xfrm>
            <a:off x="107950" y="3516643"/>
            <a:ext cx="8928100" cy="30469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lnSpc>
                <a:spcPct val="90000"/>
              </a:lnSpc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      Необхідна потужність, Вт, для зерноочисного стану: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Прямокутник 5"/>
          <p:cNvSpPr/>
          <p:nvPr/>
        </p:nvSpPr>
        <p:spPr>
          <a:xfrm>
            <a:off x="75823" y="5049521"/>
            <a:ext cx="8928100" cy="3046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lnSpc>
                <a:spcPct val="90000"/>
              </a:lnSpc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      Потужність електродвигуна, Вт, для привода трієрного блоку: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Прямокутник 5"/>
          <p:cNvSpPr/>
          <p:nvPr/>
        </p:nvSpPr>
        <p:spPr>
          <a:xfrm>
            <a:off x="107950" y="3830726"/>
            <a:ext cx="8928100" cy="121879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lnSpc>
                <a:spcPct val="90000"/>
              </a:lnSpc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де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- коефіцієнт запасу,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200" i="1" baseline="-250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=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1,2-1,5;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– маса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зерноо-</a:t>
            </a:r>
            <a:endParaRPr lang="uk-UA" sz="2200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uk-UA" sz="2200" dirty="0" err="1">
                <a:latin typeface="Calibri" pitchFamily="34" charset="0"/>
                <a:cs typeface="Calibri" pitchFamily="34" charset="0"/>
              </a:rPr>
              <a:t>чисного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стану, кг,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 =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100-300 кг;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 –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оптимальне прискорення решета,м/с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 =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15-30 м/с</a:t>
            </a:r>
            <a:r>
              <a:rPr lang="uk-UA" sz="2200" baseline="30000" dirty="0">
                <a:latin typeface="Calibri" pitchFamily="34" charset="0"/>
                <a:cs typeface="Calibri" pitchFamily="34" charset="0"/>
              </a:rPr>
              <a:t>2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;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- число коливань сита за хвилину,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= 500;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η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 -</a:t>
            </a:r>
            <a:r>
              <a:rPr lang="uk-UA" sz="22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коефіцієнт корисної дії передачі,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η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= 0,6-0,7.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322742"/>
            <a:ext cx="2105160" cy="898346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кутник 5"/>
          <p:cNvSpPr/>
          <p:nvPr/>
        </p:nvSpPr>
        <p:spPr>
          <a:xfrm>
            <a:off x="93182" y="5353323"/>
            <a:ext cx="7145055" cy="135421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dirty="0">
                <a:latin typeface="Calibri" pitchFamily="34" charset="0"/>
                <a:cs typeface="Calibri" pitchFamily="34" charset="0"/>
              </a:rPr>
              <a:t>де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200" b="1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-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коефіцієнт запасу,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200" i="1" baseline="-250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=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1,2-1,3;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 -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питома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потуж-ність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, Вт/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кгтод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200" b="1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=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0,2-0,6 Вт/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кг∙год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;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- годинна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продук-тивність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трієрного блоку, кг/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год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;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η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 -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коефіцієнт корисної дії передачі трієрного блоку,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η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= 0,97.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2097" y="5338618"/>
            <a:ext cx="1663953" cy="805586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кутник 3">
            <a:extLst>
              <a:ext uri="{FF2B5EF4-FFF2-40B4-BE49-F238E27FC236}">
                <a16:creationId xmlns:a16="http://schemas.microsoft.com/office/drawing/2014/main" id="{603ACCF5-C49F-4178-8366-B64BFC9BA0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72000"/>
            <a:ext cx="8928100" cy="366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Електропривод зерноочисних агрегатів</a:t>
            </a:r>
            <a:endParaRPr lang="uk-UA" sz="2800" b="1" i="1" u="sng" spc="-8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999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000"/>
                            </p:stCondLst>
                            <p:childTnLst>
                              <p:par>
                                <p:cTn id="6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4000"/>
                            </p:stCondLst>
                            <p:childTnLst>
                              <p:par>
                                <p:cTn id="10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000"/>
                            </p:stCondLst>
                            <p:childTnLst>
                              <p:par>
                                <p:cTn id="12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4000"/>
                            </p:stCondLst>
                            <p:childTnLst>
                              <p:par>
                                <p:cTn id="14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7" grpId="0" animBg="1"/>
      <p:bldP spid="8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5"/>
          <p:cNvSpPr/>
          <p:nvPr/>
        </p:nvSpPr>
        <p:spPr>
          <a:xfrm>
            <a:off x="112176" y="438254"/>
            <a:ext cx="8928100" cy="67710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r>
              <a:rPr lang="uk-UA" sz="2200" dirty="0">
                <a:latin typeface="Calibri" pitchFamily="34" charset="0"/>
                <a:cs typeface="Calibri" pitchFamily="34" charset="0"/>
              </a:rPr>
              <a:t>      Момент статичних опорів зерноочисного стану пропорційний кутовій швидкості, а механічна характеристика описується рівнянням: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Прямокутник 5"/>
          <p:cNvSpPr/>
          <p:nvPr/>
        </p:nvSpPr>
        <p:spPr>
          <a:xfrm>
            <a:off x="104180" y="3090446"/>
            <a:ext cx="8928100" cy="67710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r>
              <a:rPr lang="uk-UA" sz="2200" dirty="0">
                <a:latin typeface="Calibri" pitchFamily="34" charset="0"/>
                <a:cs typeface="Calibri" pitchFamily="34" charset="0"/>
              </a:rPr>
              <a:t>      Двигуни зерноочисних станів та трієрних блоків працюють у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тривало-му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режимі в умовах підвищеної запиленості.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Прямокутник 5"/>
          <p:cNvSpPr/>
          <p:nvPr/>
        </p:nvSpPr>
        <p:spPr>
          <a:xfrm>
            <a:off x="104180" y="3768714"/>
            <a:ext cx="8928100" cy="18466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r>
              <a:rPr lang="uk-UA" sz="2400" dirty="0">
                <a:latin typeface="Calibri" pitchFamily="34" charset="0"/>
                <a:cs typeface="Calibri" pitchFamily="34" charset="0"/>
              </a:rPr>
              <a:t>    Оскільки момент зрушення в даних машинах менший від </a:t>
            </a:r>
            <a:r>
              <a:rPr lang="uk-UA" sz="2400" dirty="0" err="1">
                <a:latin typeface="Calibri" pitchFamily="34" charset="0"/>
                <a:cs typeface="Calibri" pitchFamily="34" charset="0"/>
              </a:rPr>
              <a:t>момен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-ту опору при номінальній частоті обертання в 3-3,5 рази, а </a:t>
            </a:r>
            <a:r>
              <a:rPr lang="uk-UA" sz="2400" dirty="0" err="1">
                <a:latin typeface="Calibri" pitchFamily="34" charset="0"/>
                <a:cs typeface="Calibri" pitchFamily="34" charset="0"/>
              </a:rPr>
              <a:t>відхи-лення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 моменту опору від середнього незначне (20-30 %), то пере-</a:t>
            </a:r>
            <a:r>
              <a:rPr lang="uk-UA" sz="2400" dirty="0" err="1">
                <a:latin typeface="Calibri" pitchFamily="34" charset="0"/>
                <a:cs typeface="Calibri" pitchFamily="34" charset="0"/>
              </a:rPr>
              <a:t>вірку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 двигунів зерно-очисних станів та трієрних блоків за умовами пуску і на перевантажувальну здатність не виконують.</a:t>
            </a:r>
            <a:endParaRPr lang="uk-UA" sz="24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Прямокутник 5"/>
          <p:cNvSpPr/>
          <p:nvPr/>
        </p:nvSpPr>
        <p:spPr>
          <a:xfrm>
            <a:off x="112176" y="5661248"/>
            <a:ext cx="8928100" cy="11079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r>
              <a:rPr lang="uk-UA" sz="2200" dirty="0">
                <a:latin typeface="Calibri" pitchFamily="34" charset="0"/>
                <a:cs typeface="Calibri" pitchFamily="34" charset="0"/>
              </a:rPr>
              <a:t>        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Застосування електрифікованих зерноочисних машин дозволяє підвищити продуктивність праці у 7…10 разів при значній економії коштів.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59832" y="1133593"/>
            <a:ext cx="4337534" cy="52322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uk-UA" sz="28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800" i="1" baseline="-25000" dirty="0" err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 = М</a:t>
            </a:r>
            <a:r>
              <a:rPr lang="uk-UA" sz="2800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 + (</a:t>
            </a:r>
            <a:r>
              <a:rPr lang="uk-UA" sz="28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800" i="1" baseline="-25000" dirty="0" err="1">
                <a:latin typeface="Times New Roman" pitchFamily="18" charset="0"/>
                <a:cs typeface="Times New Roman" pitchFamily="18" charset="0"/>
              </a:rPr>
              <a:t>сн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 - М</a:t>
            </a:r>
            <a:r>
              <a:rPr lang="uk-UA" sz="2800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)(ω/ω</a:t>
            </a:r>
            <a:r>
              <a:rPr lang="uk-UA" sz="2800" i="1" baseline="-250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1" name="Прямокутник 5"/>
          <p:cNvSpPr/>
          <p:nvPr/>
        </p:nvSpPr>
        <p:spPr>
          <a:xfrm>
            <a:off x="112176" y="1706899"/>
            <a:ext cx="8928100" cy="135421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r>
              <a:rPr lang="uk-UA" sz="2200" dirty="0">
                <a:latin typeface="Calibri" pitchFamily="34" charset="0"/>
                <a:cs typeface="Calibri" pitchFamily="34" charset="0"/>
              </a:rPr>
              <a:t>де 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200" i="1" baseline="-25000" dirty="0" err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 -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момент статичних опорів,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Нм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, при кутовій швидкості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,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с</a:t>
            </a:r>
            <a:r>
              <a:rPr lang="uk-UA" sz="2200" baseline="30000" dirty="0">
                <a:latin typeface="Calibri" pitchFamily="34" charset="0"/>
                <a:cs typeface="Calibri" pitchFamily="34" charset="0"/>
              </a:rPr>
              <a:t>-1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;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uk-UA" sz="2200" i="1" baseline="-250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i="1" dirty="0" err="1">
                <a:latin typeface="Calibri" pitchFamily="34" charset="0"/>
                <a:cs typeface="Calibri" pitchFamily="34" charset="0"/>
              </a:rPr>
              <a:t>-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мо-мент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опору, який зумовлений силами тертя і не залежить від кутової швидкості,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uk-UA" sz="22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= (0,35...0,35)</a:t>
            </a:r>
            <a:r>
              <a:rPr lang="uk-UA" sz="2200" i="1" dirty="0" err="1">
                <a:latin typeface="Calibri" pitchFamily="34" charset="0"/>
                <a:cs typeface="Calibri" pitchFamily="34" charset="0"/>
              </a:rPr>
              <a:t>М</a:t>
            </a:r>
            <a:r>
              <a:rPr lang="uk-UA" sz="2200" i="1" baseline="-25000" dirty="0" err="1">
                <a:latin typeface="Calibri" pitchFamily="34" charset="0"/>
                <a:cs typeface="Calibri" pitchFamily="34" charset="0"/>
              </a:rPr>
              <a:t>сн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; 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200" i="1" baseline="-25000" dirty="0" err="1">
                <a:latin typeface="Times New Roman" pitchFamily="18" charset="0"/>
                <a:cs typeface="Times New Roman" pitchFamily="18" charset="0"/>
              </a:rPr>
              <a:t>сн</a:t>
            </a:r>
            <a:r>
              <a:rPr lang="uk-UA" sz="2200" i="1" baseline="-250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-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момент статичних опорів при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номі-нальній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кутовій швидкості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,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с</a:t>
            </a:r>
            <a:r>
              <a:rPr lang="uk-UA" sz="2200" baseline="30000" dirty="0">
                <a:latin typeface="Calibri" pitchFamily="34" charset="0"/>
                <a:cs typeface="Calibri" pitchFamily="34" charset="0"/>
              </a:rPr>
              <a:t>-1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Прямокутник 3">
            <a:extLst>
              <a:ext uri="{FF2B5EF4-FFF2-40B4-BE49-F238E27FC236}">
                <a16:creationId xmlns:a16="http://schemas.microsoft.com/office/drawing/2014/main" id="{A223DF5D-3758-4A73-8EC1-ACFF0DF262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72000"/>
            <a:ext cx="8928100" cy="366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Електропривод зерноочисних агрегатів</a:t>
            </a:r>
            <a:endParaRPr lang="uk-UA" sz="2800" b="1" i="1" u="sng" spc="-8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56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3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5"/>
          <p:cNvSpPr/>
          <p:nvPr/>
        </p:nvSpPr>
        <p:spPr>
          <a:xfrm>
            <a:off x="112176" y="804508"/>
            <a:ext cx="8928100" cy="203132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cs typeface="Calibri" pitchFamily="34" charset="0"/>
              </a:rPr>
              <a:t>      Ручне керування потоковими лініями обробки зерна потребує великих затрат робочого часу, призводить до помилок при виборі маршрутів і збільшення простоїв потокової лінії. </a:t>
            </a:r>
          </a:p>
          <a:p>
            <a:pPr indent="354013"/>
            <a:r>
              <a:rPr lang="uk-UA" sz="2200" dirty="0">
                <a:latin typeface="Calibri" panose="020F0502020204030204" pitchFamily="34" charset="0"/>
                <a:cs typeface="Calibri" pitchFamily="34" charset="0"/>
              </a:rPr>
              <a:t>Основними шляхами зниження простоїв є централізація керування машинами, транспортуючими та допоміжними механізмами, введення проти-завальних </a:t>
            </a:r>
            <a:r>
              <a:rPr lang="uk-UA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блокувань</a:t>
            </a:r>
            <a:r>
              <a:rPr lang="uk-UA" sz="22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Прямокутник 5"/>
          <p:cNvSpPr/>
          <p:nvPr/>
        </p:nvSpPr>
        <p:spPr>
          <a:xfrm>
            <a:off x="104180" y="2835833"/>
            <a:ext cx="8928100" cy="169277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r>
              <a:rPr lang="uk-UA" sz="2200" dirty="0">
                <a:latin typeface="Calibri" pitchFamily="34" charset="0"/>
                <a:cs typeface="Calibri" pitchFamily="34" charset="0"/>
              </a:rPr>
              <a:t>      Схема керування забезпечує: централізоване керування </a:t>
            </a:r>
            <a:r>
              <a:rPr lang="uk-UA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електродвигу</a:t>
            </a:r>
            <a:r>
              <a:rPr lang="uk-UA" sz="2200" dirty="0">
                <a:latin typeface="Calibri" panose="020F0502020204030204" pitchFamily="34" charset="0"/>
                <a:cs typeface="Calibri" panose="020F0502020204030204" pitchFamily="34" charset="0"/>
              </a:rPr>
              <a:t>-нами машин та механізмів; дистанційне керування </a:t>
            </a:r>
            <a:r>
              <a:rPr lang="ru-RU" sz="2200" dirty="0">
                <a:latin typeface="Calibri" panose="020F0502020204030204" pitchFamily="34" charset="0"/>
                <a:cs typeface="Calibri" panose="020F0502020204030204" pitchFamily="34" charset="0"/>
              </a:rPr>
              <a:t>шиберами </a:t>
            </a:r>
            <a:r>
              <a:rPr lang="uk-UA" sz="2200" dirty="0">
                <a:latin typeface="Calibri" panose="020F0502020204030204" pitchFamily="34" charset="0"/>
                <a:cs typeface="Calibri" panose="020F0502020204030204" pitchFamily="34" charset="0"/>
              </a:rPr>
              <a:t>в бункерах тимчасового зберігання; сигналізацію положення засувок перекидних клапанів, рівня зерна та відходів у бункерах; централізований контроль температури зерна в бункерах тимчасового зберігання.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Прямокутник 5"/>
          <p:cNvSpPr/>
          <p:nvPr/>
        </p:nvSpPr>
        <p:spPr>
          <a:xfrm>
            <a:off x="104180" y="4503405"/>
            <a:ext cx="8928100" cy="135421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r>
              <a:rPr lang="uk-UA" sz="2200" dirty="0">
                <a:latin typeface="Calibri" pitchFamily="34" charset="0"/>
                <a:cs typeface="Calibri" pitchFamily="34" charset="0"/>
              </a:rPr>
              <a:t>    </a:t>
            </a:r>
            <a:r>
              <a:rPr lang="ru-RU" sz="2200" dirty="0">
                <a:latin typeface="Calibri" panose="020F0502020204030204" pitchFamily="34" charset="0"/>
                <a:cs typeface="Calibri" panose="020F0502020204030204" pitchFamily="34" charset="0"/>
              </a:rPr>
              <a:t>До складу </a:t>
            </a:r>
            <a:r>
              <a:rPr lang="uk-UA" sz="2200" dirty="0">
                <a:latin typeface="Calibri" panose="020F0502020204030204" pitchFamily="34" charset="0"/>
                <a:cs typeface="Calibri" panose="020F0502020204030204" pitchFamily="34" charset="0"/>
              </a:rPr>
              <a:t>низьковольтних комплектних пристроїв для агрегату ЗАВ-20 входять такі елементи: шафа керування очисним відділенням, шафа кіл керування та сигналізації, ящик контролю температури зерна в букерах тимчасового зберігання, ящик керування автомобілерозвантажувачем.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Прямокутник 5"/>
          <p:cNvSpPr/>
          <p:nvPr/>
        </p:nvSpPr>
        <p:spPr>
          <a:xfrm>
            <a:off x="97913" y="5857622"/>
            <a:ext cx="8928100" cy="67710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cs typeface="Calibri" pitchFamily="34" charset="0"/>
              </a:rPr>
              <a:t>        На передній панелі шафи керування розміщено мнемосхему потокової лінії, за якою контролюють хід технологічного процесу.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Прямокутник 3">
            <a:extLst>
              <a:ext uri="{FF2B5EF4-FFF2-40B4-BE49-F238E27FC236}">
                <a16:creationId xmlns:a16="http://schemas.microsoft.com/office/drawing/2014/main" id="{81DC6500-4B7F-413C-B992-36EDDA2BB0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72000"/>
            <a:ext cx="8928100" cy="73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Система централізованого контролю і керування машинами та механізмами агрегату ЗАВ-20</a:t>
            </a:r>
            <a:endParaRPr lang="uk-UA" sz="2800" b="1" i="1" u="sng" spc="-8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081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5891</TotalTime>
  <Words>2872</Words>
  <Application>Microsoft Office PowerPoint</Application>
  <PresentationFormat>Экран (4:3)</PresentationFormat>
  <Paragraphs>178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Arial</vt:lpstr>
      <vt:lpstr>Calibri</vt:lpstr>
      <vt:lpstr>Georgia</vt:lpstr>
      <vt:lpstr>Times New Roman</vt:lpstr>
      <vt:lpstr>Trebuchet MS</vt:lpstr>
      <vt:lpstr>Wingdings</vt:lpstr>
      <vt:lpstr>Воздушный поток</vt:lpstr>
      <vt:lpstr>План лекції:</vt:lpstr>
      <vt:lpstr>Література: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11  АВТОМАТИЗОВАНИЙ ЕЛЕКТРОПРИВОД У ТВАРИННИЦТВІ ТА ПТАХІВНИТВІ</dc:title>
  <dc:creator>Master</dc:creator>
  <cp:lastModifiedBy>HP</cp:lastModifiedBy>
  <cp:revision>499</cp:revision>
  <dcterms:created xsi:type="dcterms:W3CDTF">2014-04-02T09:29:03Z</dcterms:created>
  <dcterms:modified xsi:type="dcterms:W3CDTF">2022-02-08T08:18:14Z</dcterms:modified>
</cp:coreProperties>
</file>