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7" r:id="rId2"/>
    <p:sldId id="278" r:id="rId3"/>
    <p:sldId id="257" r:id="rId4"/>
    <p:sldId id="258" r:id="rId5"/>
    <p:sldId id="467" r:id="rId6"/>
    <p:sldId id="259" r:id="rId7"/>
    <p:sldId id="261" r:id="rId8"/>
    <p:sldId id="262" r:id="rId9"/>
    <p:sldId id="468" r:id="rId10"/>
    <p:sldId id="260" r:id="rId11"/>
    <p:sldId id="263" r:id="rId12"/>
    <p:sldId id="264" r:id="rId13"/>
    <p:sldId id="455" r:id="rId14"/>
    <p:sldId id="456" r:id="rId15"/>
    <p:sldId id="265" r:id="rId16"/>
    <p:sldId id="274" r:id="rId17"/>
    <p:sldId id="457" r:id="rId18"/>
    <p:sldId id="275" r:id="rId19"/>
    <p:sldId id="459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08.02.2022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677" y="2132856"/>
            <a:ext cx="8229600" cy="534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План лекції:</a:t>
            </a:r>
            <a:endParaRPr lang="uk-UA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4534" y="3283953"/>
            <a:ext cx="8665295" cy="19538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Електропривод зерноочисних агрегатів;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Система централізованого контролю і керування машинами та механізмами агрегату ЗАВ-20;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Автоматизація керування процесом сушіння зерна.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29E0FE-65ED-420D-AF33-D0A514195687}"/>
              </a:ext>
            </a:extLst>
          </p:cNvPr>
          <p:cNvSpPr txBox="1"/>
          <p:nvPr/>
        </p:nvSpPr>
        <p:spPr>
          <a:xfrm>
            <a:off x="22541" y="0"/>
            <a:ext cx="9036496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dirty="0">
                <a:latin typeface="Times New Roman" panose="02020603050405020304" pitchFamily="18" charset="0"/>
                <a:cs typeface="Times New Roman" pitchFamily="18" charset="0"/>
              </a:rPr>
              <a:t>ЛЕКЦІЯ 9</a:t>
            </a:r>
            <a:br>
              <a:rPr lang="uk-UA" sz="28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uk-UA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КОМПЛЕКТИ МАШИН ДЛЯ ОЧИЩЕННЯ І СУШІННЯ ЗЕРНА ТА ЇХ АВТОМАТИЗАЦІЯ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3">
            <a:extLst>
              <a:ext uri="{FF2B5EF4-FFF2-40B4-BE49-F238E27FC236}">
                <a16:creationId xmlns:a16="http://schemas.microsoft.com/office/drawing/2014/main" id="{075A98CC-16CA-4F7F-8C7D-FE853783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Система централізованого контролю і керування машинами та механізмами агрегату ЗАВ-20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7950" y="802869"/>
            <a:ext cx="8928100" cy="10901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0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У першому положенні перемикача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 замикаються лінії 1 і 2. При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цьо-му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можна вмикати почергово двигуни циклона М1, блока трієрів М2,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тра-нспортера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М3, повітряно-решітної машини М4, машини первинної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очист-ки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зерна М5, транспортера відходів М6 та завантажувальної норії М7.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13498" y="1956518"/>
            <a:ext cx="8928100" cy="863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У другому положенні перемикача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 замикаються контакти лінії 3. При цьому можна вмикати почергово двигуни циклона М1, машини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первин-ної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очистки зерна М5, </a:t>
            </a:r>
            <a:r>
              <a:rPr lang="uk-UA" sz="2200">
                <a:latin typeface="Calibri" pitchFamily="34" charset="0"/>
                <a:cs typeface="Calibri" pitchFamily="34" charset="0"/>
              </a:rPr>
              <a:t>та завантажувальної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норії М7.</a:t>
            </a:r>
          </a:p>
        </p:txBody>
      </p:sp>
      <p:sp>
        <p:nvSpPr>
          <p:cNvPr id="8" name="Прямокутник 5"/>
          <p:cNvSpPr/>
          <p:nvPr/>
        </p:nvSpPr>
        <p:spPr>
          <a:xfrm>
            <a:off x="114086" y="2962434"/>
            <a:ext cx="8928100" cy="578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У третьому положенні перемикача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 замикаються контакти лінії 4 і </a:t>
            </a:r>
            <a:r>
              <a:rPr lang="uk-UA" sz="2200" spc="-70" dirty="0">
                <a:latin typeface="Calibri" pitchFamily="34" charset="0"/>
                <a:cs typeface="Calibri" pitchFamily="34" charset="0"/>
              </a:rPr>
              <a:t>вмикаються ті ж машини, що і в першому випадку за винятком трієрного блока.</a:t>
            </a:r>
          </a:p>
        </p:txBody>
      </p:sp>
      <p:sp>
        <p:nvSpPr>
          <p:cNvPr id="9" name="Прямокутник 5"/>
          <p:cNvSpPr/>
          <p:nvPr/>
        </p:nvSpPr>
        <p:spPr>
          <a:xfrm>
            <a:off x="114086" y="3540541"/>
            <a:ext cx="8928100" cy="11536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Режим налаштування отримаємо при четвертому положенні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переми-кача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 коли замикаються контакти лінії 5 і спрацьовує реле К8 (робота у холосту). При цьому можна вмикати двигуни у довільному порядку для налаштування машин.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86652" y="4716698"/>
            <a:ext cx="8928100" cy="2016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Універсальний перемикач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 та кнопки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2…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14 для вмикання та вимикання електродвигунів розміщуються у пульті керування, кнопка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15 у зерноочисному відділенні, а кнопка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16 у сушильному. Усі електродвигуни обладнані захистом тепловими реле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F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1…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F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7. Проміжне реле К9 дозволяє вимкнути електродвигуни у екстрених випадках. На пульті є лампи світлової сигналізації про наявність напруги, вмикання електродвигунів, заповнені бункерів.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530" name="Picture 2" descr="зерноочис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865" y="72000"/>
            <a:ext cx="4384185" cy="668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6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104180" y="804508"/>
            <a:ext cx="8928100" cy="18466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При аварійній зупинці однієї з машин, наприклад попереднього очищення зерна, миттєво вимикається завантажувальна норія, передавальний транспортер, підживлювач-дозатор, інші машини працюють до відключення їх оператором. Решта режимів (6) відповідно до обраної технологічної схеми працюють аналогічно.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93886" y="2651167"/>
            <a:ext cx="8928100" cy="7386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Керування електродвигунами може здійснюватися дистанційно або за місцем.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93886" y="3385118"/>
            <a:ext cx="8928100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Схема керування приводом з асинхронним трифазним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-двигуном однієї засувки наведена на рис. 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5"/>
          <p:cNvSpPr/>
          <p:nvPr/>
        </p:nvSpPr>
        <p:spPr>
          <a:xfrm>
            <a:off x="93886" y="4116448"/>
            <a:ext cx="89281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itchFamily="34" charset="0"/>
                <a:cs typeface="Calibri" pitchFamily="34" charset="0"/>
              </a:rPr>
              <a:t> При налагоджувальному режимі, коли замкнені контакти реле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8, керування за місцем здійснюється кнопковим постом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48 натисканням відповідних кнопок “Пуск” та “Стоп”.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3">
            <a:extLst>
              <a:ext uri="{FF2B5EF4-FFF2-40B4-BE49-F238E27FC236}">
                <a16:creationId xmlns:a16="http://schemas.microsoft.com/office/drawing/2014/main" id="{B0F785BD-8A2F-4B65-9203-1645F4FD7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Система централізованого контролю і керування машинами та механізмами агрегату ЗАВ-20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кутник 5">
            <a:extLst>
              <a:ext uri="{FF2B5EF4-FFF2-40B4-BE49-F238E27FC236}">
                <a16:creationId xmlns:a16="http://schemas.microsoft.com/office/drawing/2014/main" id="{8893B28C-A861-437D-B4F7-B5E8E07DA382}"/>
              </a:ext>
            </a:extLst>
          </p:cNvPr>
          <p:cNvSpPr/>
          <p:nvPr/>
        </p:nvSpPr>
        <p:spPr>
          <a:xfrm>
            <a:off x="93886" y="5224444"/>
            <a:ext cx="89281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itchFamily="34" charset="0"/>
                <a:cs typeface="Calibri" pitchFamily="34" charset="0"/>
              </a:rPr>
              <a:t> У кінцевих положеннях засувки котушки магнітних пускачів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14.1 та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14.2 вимикаються контакти кінцевого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електродвигун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засувок зупиняється. 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7BFFF77-B8B9-4134-B9C1-B62E3DED3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75" y="857816"/>
            <a:ext cx="7159811" cy="3258632"/>
          </a:xfrm>
          <a:prstGeom prst="rect">
            <a:avLst/>
          </a:prstGeom>
        </p:spPr>
      </p:pic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F0C1D78E-32E0-4F5D-86EF-D7CC53ABE810}"/>
              </a:ext>
            </a:extLst>
          </p:cNvPr>
          <p:cNvGrpSpPr/>
          <p:nvPr/>
        </p:nvGrpSpPr>
        <p:grpSpPr>
          <a:xfrm>
            <a:off x="100410" y="804507"/>
            <a:ext cx="8915369" cy="5248985"/>
            <a:chOff x="282610" y="804507"/>
            <a:chExt cx="8733169" cy="4928749"/>
          </a:xfrm>
        </p:grpSpPr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592F969A-8056-458D-8F70-F9E517AA7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610" y="804507"/>
              <a:ext cx="8733169" cy="4928749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6D72580-6857-42EE-A44C-55C24880AB64}"/>
                </a:ext>
              </a:extLst>
            </p:cNvPr>
            <p:cNvSpPr txBox="1"/>
            <p:nvPr/>
          </p:nvSpPr>
          <p:spPr>
            <a:xfrm>
              <a:off x="294528" y="4625260"/>
              <a:ext cx="3168352" cy="11079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23438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  <p:bldP spid="9" grpId="0" build="p" animBg="1"/>
      <p:bldP spid="10" grpId="0" build="p" animBg="1"/>
      <p:bldP spid="1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07950" y="813426"/>
            <a:ext cx="8928100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При роботі у зблокованому режимі кола керування котушками магнітних пускачів підключаються через перемикач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 і керування приводом засувок провадиться натисканням відповідних кнопок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46 та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47.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7950" y="2278023"/>
            <a:ext cx="8928100" cy="944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Сигналізація положення перехідних клапанів здійснюється за допомогою кінцевих вимикачів. У граничних положеннях своїми контактами вони підключають на мнемосхемах сигнальні лампи.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24405" y="3226059"/>
            <a:ext cx="89281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Датчики рівня, влаштовані у відповідних бункерах, сигналізують про наявність зерна, фуражу, відходів, і на мнемосхемах загоряються відповідні сигнальні лампи.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140860" y="4334055"/>
            <a:ext cx="8928100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54013"/>
            <a:r>
              <a:rPr lang="uk-U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ourier New" panose="02070309020205020404" pitchFamily="49" charset="0"/>
                <a:cs typeface="Calibri" panose="020F0502020204030204" pitchFamily="34" charset="0"/>
              </a:rPr>
              <a:t>Контроль температури зерна в бункерах тимчасового зберігання виконують у трьох точках по висоті бункера за допомогою мідних термометрів опору. </a:t>
            </a:r>
          </a:p>
          <a:p>
            <a:pPr indent="354013"/>
            <a:r>
              <a:rPr lang="uk-U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ourier New" panose="02070309020205020404" pitchFamily="49" charset="0"/>
                <a:cs typeface="Calibri" panose="020F0502020204030204" pitchFamily="34" charset="0"/>
              </a:rPr>
              <a:t>Термометри приєднують до логометрів, які встановлені в ящику контролю, через перемикачі.</a:t>
            </a:r>
            <a:endParaRPr lang="uk-UA" sz="24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3" name="Прямокутник 3">
            <a:extLst>
              <a:ext uri="{FF2B5EF4-FFF2-40B4-BE49-F238E27FC236}">
                <a16:creationId xmlns:a16="http://schemas.microsoft.com/office/drawing/2014/main" id="{EAB7C882-E4FC-4D49-B184-80BBC806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Система централізованого контролю і керування машинами та механізмами агрегату ЗАВ-20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2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82798" y="438254"/>
            <a:ext cx="8928100" cy="7386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У потокових лініях післяжнивної обробки зерна використовують барабанні та шахтові сушарки.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82798" y="1176918"/>
            <a:ext cx="8978404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Промисловість випускає ящики ЯАА5102, ЯАА5103, ЯАА5104, ЯАА5904 для керування механізмами потокових агрегатних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устано-вок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ТАУ-0,75, ТАУ-1,5 та сушарками СЗПБ-2,5, СКПБ-1,8. Напруга силового кола 380 В, а кіл керування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220 В змінного струму.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79290" y="2658172"/>
            <a:ext cx="8956760" cy="3988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Принципові електричні схеми пристроїв керування тепло-генераторами ТАУ-0,75 та ТАУ-1,5 забезпечують: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спільну або роздільну роботу вентиляторного і топкового блоків (топковий блок може працювати в складі зерноочисно-сушильних комплексів і сушарок, які мають дуттьові вентилятори відповідної продуктивності);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автоматизоване керування всіма механізмами, що входять до агрегату;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індивідуальне незблоковане керування двигунами в режимі налагодження;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можливість відключення з виносних кнопкових постів топкового та вентиляторного блоків; 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3">
            <a:extLst>
              <a:ext uri="{FF2B5EF4-FFF2-40B4-BE49-F238E27FC236}">
                <a16:creationId xmlns:a16="http://schemas.microsoft.com/office/drawing/2014/main" id="{823E6AFB-D9AB-44D0-AE60-7333F2AD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керування процесом сушіння зерна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7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121354" y="396598"/>
            <a:ext cx="8928100" cy="48013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автоматичне програмне запалювання пального;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автоматичне припинення подавання пального у випадку зриву факела;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контроль температури теплоносія;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попередню (за 10 с) сигналізацію про початок розпалювання топки (для ТАУ-1,5 будь-якої з двох топок);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подавання світлового та звукового сигналів про зрив факела, відхилення температури від норми, зупинку двигуна форсунки або вентилятора;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можливість підігрівання пального з автоматичним відключенням за умов досягнення необхідної температури;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блокування відключення основного вентилятора у робочому режимі.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Прямокутник 5">
            <a:extLst>
              <a:ext uri="{FF2B5EF4-FFF2-40B4-BE49-F238E27FC236}">
                <a16:creationId xmlns:a16="http://schemas.microsoft.com/office/drawing/2014/main" id="{B185AB22-7DC0-4D5D-983B-74901DB851FC}"/>
              </a:ext>
            </a:extLst>
          </p:cNvPr>
          <p:cNvSpPr/>
          <p:nvPr/>
        </p:nvSpPr>
        <p:spPr>
          <a:xfrm>
            <a:off x="94546" y="5197912"/>
            <a:ext cx="8941504" cy="15724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Принципова електрична схема пристрою керування сушарками СЗПБ-2,5 і СКПБ-1,8 забезпечує ті самі вимоги, що і схеми керування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теплогенераторами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ТАУ-0,75 і ТАУ- 1,5. </a:t>
            </a:r>
          </a:p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Схема забезпечує жорстку послідовність вмикання всіх механізмів сушарки в необхідній технологічній послідовності.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3">
            <a:extLst>
              <a:ext uri="{FF2B5EF4-FFF2-40B4-BE49-F238E27FC236}">
                <a16:creationId xmlns:a16="http://schemas.microsoft.com/office/drawing/2014/main" id="{AD970059-D6B3-485C-9234-96098A8F1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керування процесом сушіння зерна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96962" y="396598"/>
            <a:ext cx="8939088" cy="7386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Схема розпалювання і контролю полум’я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теплогенератора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ТАУ-0,75 працює так.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96962" y="1135262"/>
            <a:ext cx="8939088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itchFamily="34" charset="0"/>
                <a:cs typeface="Calibri" pitchFamily="34" charset="0"/>
              </a:rPr>
              <a:t> Перемикач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А1 встановлюється у положення “Робота”.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вмикання магнітного пускача основного вентилятора (на схемі не показаний) кнопкою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“Пуск” вмикається магнітний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 вентилятора топки.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5"/>
          <p:cNvSpPr/>
          <p:nvPr/>
        </p:nvSpPr>
        <p:spPr>
          <a:xfrm>
            <a:off x="96962" y="2612590"/>
            <a:ext cx="8939088" cy="41946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Одночасно вмикається електронне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яке має такі витримки:</a:t>
            </a:r>
          </a:p>
          <a:p>
            <a:pPr lvl="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230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забезпечує вмикання світлової сигналізації (лампа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 початок розпалювання топки;</a:t>
            </a:r>
          </a:p>
          <a:p>
            <a:pPr lvl="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240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час, протягом якого відбувається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продувка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топки. Наприкінці циклу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продувки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реле часу вмикає електромагнітні клапани подавання пального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трансформатор високої напруги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запалювання пального;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255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час, після якого відбувається вмикання пристрою контролю полум’я (ПКП) та відключення трансформатора запалювання пального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Одночасно вмикаються про­міжні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призначені для збільшення кількості контактів пристрою контролю полум’я та елементів пам’яті про роботу топки.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DFF63C78-2A31-4ABF-8C6A-3A8C099DE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керування процесом сушіння зерна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6">
            <a:extLst>
              <a:ext uri="{FF2B5EF4-FFF2-40B4-BE49-F238E27FC236}">
                <a16:creationId xmlns:a16="http://schemas.microsoft.com/office/drawing/2014/main" id="{8C90C034-8B1E-4354-BD08-1E9CED385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96598"/>
            <a:ext cx="5843190" cy="647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3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8" grpId="0" uiExpand="1" build="p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92696" y="448698"/>
            <a:ext cx="8957686" cy="14773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виконання програми цикл розпалювання закінчується, реле часу повертається у вихідне положення.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Робота топки контролюється за допомогою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фоторезисторів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ф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ф2, які реагують на наявність полум’я.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95334" y="1915949"/>
            <a:ext cx="8911678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У випадку зриву факела під час горіння або не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займання паль-ного за час, що відводиться на цикл розпалювання, електромагніт клапана подачі пального перекриває паливний трубопровід.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16161" y="4455106"/>
            <a:ext cx="8911678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необхідності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повторного пуску (у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разі невдалого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розпалюва-ння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або зриву факела під час роботи топки) цикл розпалювання топки має бути поновлений.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умов невдалого розпалювання або зриву факела вмикається звукова й світлова сигналізації, сповіщаючи оператора про аварійний режим.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>
            <a:extLst>
              <a:ext uri="{FF2B5EF4-FFF2-40B4-BE49-F238E27FC236}">
                <a16:creationId xmlns:a16="http://schemas.microsoft.com/office/drawing/2014/main" id="{BCF358BF-3767-49FA-A28C-6C9E36FF96E3}"/>
              </a:ext>
            </a:extLst>
          </p:cNvPr>
          <p:cNvSpPr/>
          <p:nvPr/>
        </p:nvSpPr>
        <p:spPr>
          <a:xfrm>
            <a:off x="91779" y="3023945"/>
            <a:ext cx="891167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Вентилятор топки та основний вентилятор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теплогенератора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(і сушарки) продовжують працювати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продувки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топки 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охолод-ження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камери згоряння сушильного агрегату. При цьому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запобігається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перегрівання продукту, що висушується.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3">
            <a:extLst>
              <a:ext uri="{FF2B5EF4-FFF2-40B4-BE49-F238E27FC236}">
                <a16:creationId xmlns:a16="http://schemas.microsoft.com/office/drawing/2014/main" id="{70C273C2-19CA-4C0C-A15C-8188FE70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керування процесом сушіння зерна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44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124372" y="466404"/>
            <a:ext cx="8911678" cy="22159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itchFamily="34" charset="0"/>
                <a:cs typeface="Calibri" pitchFamily="34" charset="0"/>
              </a:rPr>
              <a:t> Схема сигналізації про зрив факела та відхилення температури від заданої працює так.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розпалювання топки і включення до роботи пристрою контролю полум’я (ПКП) вмикаються проміжні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КV2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3, які призначені для підготовки до роботи кола сигналізації і є елементами пам’яті про включення до роботи пристрою ПКП.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2682395"/>
            <a:ext cx="8911678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зриві факела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КV2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вимикається, спрацьовує сирена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загоряється сигнальна лампа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НL2.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Час роботи звукового сигналу визначається установкою реле часу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не перевищує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хв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чого реле часу вимикається проміжним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KV4.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7950" y="4535995"/>
            <a:ext cx="8911678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Повторне розпалювання відбувається за допомогою натис­кання кнопки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SB3,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цьому система сигналізації повертається у вихідне положення.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5"/>
          <p:cNvSpPr/>
          <p:nvPr/>
        </p:nvSpPr>
        <p:spPr>
          <a:xfrm>
            <a:off x="104462" y="5643991"/>
            <a:ext cx="891167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Відхилення температури від заданої також призводить до спрацювання звукової і світлової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сигналізацій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3">
            <a:extLst>
              <a:ext uri="{FF2B5EF4-FFF2-40B4-BE49-F238E27FC236}">
                <a16:creationId xmlns:a16="http://schemas.microsoft.com/office/drawing/2014/main" id="{B859FB42-471D-4414-8681-77B324723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керування процесом сушіння зерна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7">
            <a:extLst>
              <a:ext uri="{FF2B5EF4-FFF2-40B4-BE49-F238E27FC236}">
                <a16:creationId xmlns:a16="http://schemas.microsoft.com/office/drawing/2014/main" id="{E246690F-833B-47A9-9C5D-5127521C7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5345"/>
            <a:ext cx="5920632" cy="627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57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5"/>
          <p:cNvSpPr/>
          <p:nvPr/>
        </p:nvSpPr>
        <p:spPr>
          <a:xfrm>
            <a:off x="100750" y="3023577"/>
            <a:ext cx="8928101" cy="295465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відновленні заданої температури схема повертається у вихідне положення.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Схему керування сигналізацією виконано так, що в разі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спрацю-вання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сигналізації при зриві факела в топці схема повертається до вихідного положення за рахунок введення контакту ПКП у коло сигналізації і спрацьовує знову, оскільки зрив факела є більш серйозним порушенням роботи агрегату, ніж відхилення температури сушильного агрегату.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5"/>
          <p:cNvSpPr/>
          <p:nvPr/>
        </p:nvSpPr>
        <p:spPr>
          <a:xfrm>
            <a:off x="102095" y="438254"/>
            <a:ext cx="8933437" cy="258532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Схему сигналізації про відхилення температури від заданої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зіб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-рано на двох проміжних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 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6, які керуються електроконтактним термометром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SK.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Включення термометра до роботи здійснюється вимикачем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SA2.</a:t>
            </a:r>
            <a:endParaRPr lang="uk-UA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Світлову сигналізацію про відхилення температури зібрано на лампах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HL3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HL4.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необхідності зняття звукового сигналу здійснюється оператором натисканням на кнопку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SB4.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3">
            <a:extLst>
              <a:ext uri="{FF2B5EF4-FFF2-40B4-BE49-F238E27FC236}">
                <a16:creationId xmlns:a16="http://schemas.microsoft.com/office/drawing/2014/main" id="{D8E950D9-5B4C-4B4B-9435-1AE4EE89D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керування процесом сушіння зерна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7">
            <a:extLst>
              <a:ext uri="{FF2B5EF4-FFF2-40B4-BE49-F238E27FC236}">
                <a16:creationId xmlns:a16="http://schemas.microsoft.com/office/drawing/2014/main" id="{1DF471DB-7785-44B9-A901-286FEB7E7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5345"/>
            <a:ext cx="5920632" cy="627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4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73421" y="412093"/>
            <a:ext cx="8962629" cy="7386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Електричну схему підігріву пального перед початком розпалю-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прохолодну пору року наведено на рис.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5">
            <a:extLst>
              <a:ext uri="{FF2B5EF4-FFF2-40B4-BE49-F238E27FC236}">
                <a16:creationId xmlns:a16="http://schemas.microsoft.com/office/drawing/2014/main" id="{DA77C053-70A6-46ED-8548-5EDA3351E4E7}"/>
              </a:ext>
            </a:extLst>
          </p:cNvPr>
          <p:cNvSpPr/>
          <p:nvPr/>
        </p:nvSpPr>
        <p:spPr>
          <a:xfrm>
            <a:off x="58613" y="1150757"/>
            <a:ext cx="9011966" cy="33239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Трубчастий нагрівальний елемент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ЕК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температурне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ти-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ТР200 розміщуються у поплавковій камері, де знаходиться паль-не перед надходженням до форсунки.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колі нагрівального елемента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ЕК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встановлено діод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VD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який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-має половину напруги, на яку розрахований нагрівник, що підвищує строк служби елемента і знижує вдвічі його потужність.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Це викликано необхідністю встановлення нагрівального елемента у паливній камері обмежених габаритів.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Нагрівник керується проміжним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>
            <a:extLst>
              <a:ext uri="{FF2B5EF4-FFF2-40B4-BE49-F238E27FC236}">
                <a16:creationId xmlns:a16="http://schemas.microsoft.com/office/drawing/2014/main" id="{9EFF3CA8-3205-4B0C-88D8-2A8A3E4F3360}"/>
              </a:ext>
            </a:extLst>
          </p:cNvPr>
          <p:cNvSpPr/>
          <p:nvPr/>
        </p:nvSpPr>
        <p:spPr>
          <a:xfrm>
            <a:off x="63530" y="4474744"/>
            <a:ext cx="898241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Схема дозволяє підтримувати необхідну температуру перед початком розпалювання топки і забезпечує його стабільність.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Сигналізацію про роботу нагрівника виконано на лампі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роботу нагрівник вмикається вимикачем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А2.и.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3">
            <a:extLst>
              <a:ext uri="{FF2B5EF4-FFF2-40B4-BE49-F238E27FC236}">
                <a16:creationId xmlns:a16="http://schemas.microsoft.com/office/drawing/2014/main" id="{AD411C02-5F5C-4EB6-8DF1-856E24ECB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керування процесом сушіння зерна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756309C9-EC9F-419D-AA6E-249B2D2BCE39}"/>
              </a:ext>
            </a:extLst>
          </p:cNvPr>
          <p:cNvGrpSpPr/>
          <p:nvPr/>
        </p:nvGrpSpPr>
        <p:grpSpPr>
          <a:xfrm>
            <a:off x="152370" y="2191350"/>
            <a:ext cx="8928100" cy="4566788"/>
            <a:chOff x="107950" y="470760"/>
            <a:chExt cx="8928100" cy="4566788"/>
          </a:xfrm>
        </p:grpSpPr>
        <p:pic>
          <p:nvPicPr>
            <p:cNvPr id="3074" name="Рисунок 8">
              <a:extLst>
                <a:ext uri="{FF2B5EF4-FFF2-40B4-BE49-F238E27FC236}">
                  <a16:creationId xmlns:a16="http://schemas.microsoft.com/office/drawing/2014/main" id="{671E4B64-6D37-4DAC-9F91-9579379850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" y="470760"/>
              <a:ext cx="8928100" cy="4566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652E9F0-07F5-416B-AC1E-1148D86112A3}"/>
                </a:ext>
              </a:extLst>
            </p:cNvPr>
            <p:cNvSpPr txBox="1"/>
            <p:nvPr/>
          </p:nvSpPr>
          <p:spPr>
            <a:xfrm>
              <a:off x="107950" y="4005064"/>
              <a:ext cx="2735858" cy="100811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23627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Література: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Електропривод:</a:t>
            </a:r>
            <a:r>
              <a:rPr lang="uk-UA"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/ О.ІО.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П.І. Савченко, В.В. Савченко,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Лавріненко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Козирський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Хандола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І.П.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Ільїчов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О.Ю.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Синявського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- К.: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Аграр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Медіа Груп,2013.-586 с. С. 404-514.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сільськогосподарських машин, агрегатів та потокових ліній: Підручник / Є.Л. 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Б.В. Зайцев, О.С. Марченко та ін.; Ред. Є.Л.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– К.: Вища освіта, 2001. – 288 c. С. 112-164.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Механізація та автоматизація у тваринництві і птахівництві: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вузів/за ред. О. С. Марченка. – К. : Урожай, 1995. – 414, [2] c. С.187-224.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і застосування електроенергії у сільському господарстві / І.І. Мартиненко; В.Ф. Гончар; Л.П. Тищенко; І.І.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Шарамок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І.І. Мартиненка;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 : Урожай, 1993. – 304 c.: іл. С. 98-146.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Електрообладнання тваринницьких підприємств і автоматизація виробничих процесів у тваринництві/ В.Ф. Гончар; Л.П. Тищенко.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К.: Вища школа, 1988. – 287 c.: іл. С. 186-226.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37312" y="471418"/>
            <a:ext cx="8928100" cy="23698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  Після обмолоту комбайнами зерно має засміченість 15-18 %, 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воло-гість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змінюється у широкому діапазоні (до 22…24 %) залежно від зони та погодних умов.</a:t>
            </a:r>
          </a:p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  Вміст домішок у продовольчому зерні не повинен перевищувати 5 %, для інших культур 8 %. Для насіннєвого зерна вимоги до чистоти ще вищі. Вологість зерна при тривалому зберіганні не повинна перевищувати 13…14 %. 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29503" y="2780928"/>
            <a:ext cx="8924668" cy="14414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Тому після комбайнового збирання зерно, особливо насіннєве необхідно у найкоротші терміни очистити від домішок а вологе зерно – підсушити. Машини для післяжнивної обробки зерна та підготовки насіння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випуска-ються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комплектами у вигляді зерноочисних агрегатів або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зерносушиль-них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комплексів. </a:t>
            </a:r>
          </a:p>
        </p:txBody>
      </p:sp>
      <p:sp>
        <p:nvSpPr>
          <p:cNvPr id="11" name="Прямокутник 8"/>
          <p:cNvSpPr/>
          <p:nvPr/>
        </p:nvSpPr>
        <p:spPr>
          <a:xfrm>
            <a:off x="129503" y="4233275"/>
            <a:ext cx="8946762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algn="ctr"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Основні характеристики агрегатів та комплексів </a:t>
            </a:r>
            <a:r>
              <a:rPr lang="uk-UA" sz="2200" i="1" u="sng" dirty="0">
                <a:latin typeface="Calibri" pitchFamily="34" charset="0"/>
                <a:cs typeface="Calibri" pitchFamily="34" charset="0"/>
              </a:rPr>
              <a:t>для обробки зерна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9356" y="4604993"/>
          <a:ext cx="8886698" cy="2217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9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15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191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Показники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ЗАВ-20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ЗАВ-25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ЗАВ-40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ЗАВ-50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КЗС-20Ш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КЗС-20Б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КЗС-25Ш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КЗС-25Б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КЗС-40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8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Продуктивність,т/год.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17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Встановлена потужність, кВт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30,9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47,4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153,4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130,1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r>
                        <a:rPr lang="ru-RU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,2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185,5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170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strike="noStrike" spc="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326,3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17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Кількість електродвигунів, шт.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spc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Прямокутник 3">
            <a:extLst>
              <a:ext uri="{FF2B5EF4-FFF2-40B4-BE49-F238E27FC236}">
                <a16:creationId xmlns:a16="http://schemas.microsoft.com/office/drawing/2014/main" id="{23B0ECC4-B414-41B1-B9E8-D483C89B4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зерноочисних агрегатів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uiExpand="1" build="p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96266" y="465539"/>
            <a:ext cx="8920668" cy="23698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  Зерноочисні агрегати ЗАВ використовуються в тих зонах України, де вологість зерна у період жнив не перевищує 16% і немає необхідності у його штучному підсушуванні. </a:t>
            </a:r>
          </a:p>
          <a:p>
            <a:pPr indent="354013"/>
            <a:r>
              <a:rPr lang="uk-UA" sz="2200" dirty="0">
                <a:latin typeface="Calibri" pitchFamily="34" charset="0"/>
                <a:cs typeface="Calibri" pitchFamily="34" charset="0"/>
              </a:rPr>
              <a:t>До комплексів КЗС додатково входять сушильні відділення з шахтною або барабанною сушарками. У ці агрегати та комплекси крім підйомно-транспортних машин та механізмів входять зерноочисні машини (зерноочисні стани та трієрні блоки).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зерноочисних агрегатів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Прямокутник 5">
            <a:extLst>
              <a:ext uri="{FF2B5EF4-FFF2-40B4-BE49-F238E27FC236}">
                <a16:creationId xmlns:a16="http://schemas.microsoft.com/office/drawing/2014/main" id="{2D2F0C64-CE94-413A-B82B-0D610E67FEA9}"/>
              </a:ext>
            </a:extLst>
          </p:cNvPr>
          <p:cNvSpPr/>
          <p:nvPr/>
        </p:nvSpPr>
        <p:spPr>
          <a:xfrm>
            <a:off x="81861" y="2833962"/>
            <a:ext cx="8958900" cy="121879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cs typeface="Calibri" pitchFamily="34" charset="0"/>
              </a:rPr>
              <a:t>        Технологічний процес ґрунтується на принципі потокової обробки зерна. Устаткування агрегату створює єдину за продуктивністю потокову технологічну лінію з приймання та очищення зерна, яка забезпечує доведення його якості до базисних кондицій.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кутник 5">
            <a:extLst>
              <a:ext uri="{FF2B5EF4-FFF2-40B4-BE49-F238E27FC236}">
                <a16:creationId xmlns:a16="http://schemas.microsoft.com/office/drawing/2014/main" id="{E5066B15-FB3F-4B54-82A8-FB936FFA9F97}"/>
              </a:ext>
            </a:extLst>
          </p:cNvPr>
          <p:cNvSpPr/>
          <p:nvPr/>
        </p:nvSpPr>
        <p:spPr>
          <a:xfrm>
            <a:off x="77150" y="4074693"/>
            <a:ext cx="8958900" cy="6093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cs typeface="Calibri" pitchFamily="34" charset="0"/>
              </a:rPr>
              <a:t>        Усі операції з приймання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вороху,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обробки та транспортування зерна, відпуску готової продукції та відходів механізовані та електрифіковані.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Прямокутник 5">
            <a:extLst>
              <a:ext uri="{FF2B5EF4-FFF2-40B4-BE49-F238E27FC236}">
                <a16:creationId xmlns:a16="http://schemas.microsoft.com/office/drawing/2014/main" id="{CB4AA4AB-979C-4369-8BDD-4B6BB4A2FD11}"/>
              </a:ext>
            </a:extLst>
          </p:cNvPr>
          <p:cNvSpPr/>
          <p:nvPr/>
        </p:nvSpPr>
        <p:spPr>
          <a:xfrm>
            <a:off x="81435" y="4662155"/>
            <a:ext cx="8958900" cy="2132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cs typeface="Calibri" pitchFamily="34" charset="0"/>
              </a:rPr>
              <a:t>        Для зерноочисних машин характерним є сезонність у роботі і невеликий обсяг використання протягом року. Їх механічні характеристики мають вентиляторний вигляд, момент статичних опорів при зрушенні малий, тому перевірка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за умов пуску не потрібна.</a:t>
            </a:r>
          </a:p>
          <a:p>
            <a:pPr indent="354013"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Режим роботи електродвигунів тривалий, практично з постійним навантаженням. Електроприводи зерноочисних машин експлуатуються в запилених приміщеннях або на відкритому повітрі.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7" grpId="0" uiExpand="1" build="p" animBg="1"/>
      <p:bldP spid="18" grpId="0" uiExpand="1" build="p" animBg="1"/>
      <p:bldP spid="2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6469064" y="2276872"/>
            <a:ext cx="2604004" cy="44473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000" dirty="0">
                <a:latin typeface="Calibri" pitchFamily="34" charset="0"/>
                <a:cs typeface="Calibri" pitchFamily="34" charset="0"/>
              </a:rPr>
              <a:t>Технологічна схема зерноочисного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агрега-ту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ЗАВ-20: 1 - бункери чистого зерна та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відхо-дів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; 2 - бункер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прий-мальний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; 3 –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живиль-ник-дозатор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; 4 –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пнев-мопровод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; 5, 7, 10,13 - норії; 6 - машина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попе-реднього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очищення; 8 -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повітрорешітна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ма-шина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; 9 -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аспіраційна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система; 11 - трієрний блок; 12 –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транспорте-ри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шнекові; 14 - стіл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пневмосортувальний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; 15-зернопроводи</a:t>
            </a:r>
            <a:endParaRPr lang="uk-UA" sz="20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" y="407989"/>
            <a:ext cx="6469063" cy="6297613"/>
            <a:chOff x="0" y="0"/>
            <a:chExt cx="64693" cy="59740"/>
          </a:xfrm>
        </p:grpSpPr>
        <p:pic>
          <p:nvPicPr>
            <p:cNvPr id="8" name="Рисунок 1" descr="image30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87"/>
            <a:stretch>
              <a:fillRect/>
            </a:stretch>
          </p:blipFill>
          <p:spPr bwMode="auto">
            <a:xfrm>
              <a:off x="0" y="0"/>
              <a:ext cx="64693" cy="59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Блок-схема: узел 2"/>
            <p:cNvSpPr>
              <a:spLocks noChangeArrowheads="1"/>
            </p:cNvSpPr>
            <p:nvPr/>
          </p:nvSpPr>
          <p:spPr bwMode="auto">
            <a:xfrm>
              <a:off x="16687" y="3276"/>
              <a:ext cx="4344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М6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Блок-схема: узел 4"/>
            <p:cNvSpPr>
              <a:spLocks noChangeArrowheads="1"/>
            </p:cNvSpPr>
            <p:nvPr/>
          </p:nvSpPr>
          <p:spPr bwMode="auto">
            <a:xfrm>
              <a:off x="31242" y="10896"/>
              <a:ext cx="4343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М16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Блок-схема: узел 5"/>
            <p:cNvSpPr>
              <a:spLocks noChangeArrowheads="1"/>
            </p:cNvSpPr>
            <p:nvPr/>
          </p:nvSpPr>
          <p:spPr bwMode="auto">
            <a:xfrm>
              <a:off x="43281" y="10896"/>
              <a:ext cx="4344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М2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Блок-схема: узел 6"/>
            <p:cNvSpPr>
              <a:spLocks noChangeArrowheads="1"/>
            </p:cNvSpPr>
            <p:nvPr/>
          </p:nvSpPr>
          <p:spPr bwMode="auto">
            <a:xfrm>
              <a:off x="37642" y="1295"/>
              <a:ext cx="4344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М7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Блок-схема: узел 7"/>
            <p:cNvSpPr>
              <a:spLocks noChangeArrowheads="1"/>
            </p:cNvSpPr>
            <p:nvPr/>
          </p:nvSpPr>
          <p:spPr bwMode="auto">
            <a:xfrm>
              <a:off x="38938" y="26974"/>
              <a:ext cx="4343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М3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Блок-схема: узел 8"/>
            <p:cNvSpPr>
              <a:spLocks noChangeArrowheads="1"/>
            </p:cNvSpPr>
            <p:nvPr/>
          </p:nvSpPr>
          <p:spPr bwMode="auto">
            <a:xfrm>
              <a:off x="22174" y="28422"/>
              <a:ext cx="4343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М5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Блок-схема: узел 9"/>
            <p:cNvSpPr>
              <a:spLocks noChangeArrowheads="1"/>
            </p:cNvSpPr>
            <p:nvPr/>
          </p:nvSpPr>
          <p:spPr bwMode="auto">
            <a:xfrm>
              <a:off x="28575" y="14630"/>
              <a:ext cx="4343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М4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Блок-схема: узел 10"/>
            <p:cNvSpPr>
              <a:spLocks noChangeArrowheads="1"/>
            </p:cNvSpPr>
            <p:nvPr/>
          </p:nvSpPr>
          <p:spPr bwMode="auto">
            <a:xfrm>
              <a:off x="50444" y="33070"/>
              <a:ext cx="4343" cy="3480"/>
            </a:xfrm>
            <a:prstGeom prst="flowChartConnector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М8</a:t>
              </a: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Прямокутник 3">
            <a:extLst>
              <a:ext uri="{FF2B5EF4-FFF2-40B4-BE49-F238E27FC236}">
                <a16:creationId xmlns:a16="http://schemas.microsoft.com/office/drawing/2014/main" id="{633172E2-AA16-4441-8181-8E1B383A1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1733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зерноочисних агрегатів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0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07950" y="438254"/>
            <a:ext cx="8928100" cy="44319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 Зерно із автомобіля за допомогою автомобілепідйомника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ви-вантажується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у завальний бункер 2, з якого норією НЗ-20 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5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пода-ється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у приймальні камери двох зерноочисних машин 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6</a:t>
            </a:r>
            <a:r>
              <a:rPr lang="uk-UA" sz="2400" b="1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які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працю-ють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паралельно. У зернових каналах відсмоктуються легкі домішки і повітропроводами виносяться в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осаджувальну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камеру та бункер відходів, а зерно поступає на повітряно-решітні зерноочисні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маши-ни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8</a:t>
            </a:r>
            <a:r>
              <a:rPr lang="uk-UA" sz="2400" b="1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де розділяється на три фракції: очищене зерно, фуражне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зер-но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і домішки. </a:t>
            </a:r>
          </a:p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 Очищене зерно норією 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10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подається до трієрних блоків 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11</a:t>
            </a:r>
            <a:r>
              <a:rPr lang="uk-UA" sz="2400" b="1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фу-ражне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зерно і відходи - до відповідних бункерів. З трієрних блоків зерно надходить у бункер чистого зерна 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1</a:t>
            </a:r>
            <a:r>
              <a:rPr lang="uk-UA" sz="2400" b="1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а некондиційне зерно - у бункер фуражного зерна.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7950" y="4930044"/>
            <a:ext cx="8928100" cy="1735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комплексів КЗС додатково входять сушильні відділення з шахтною або барабанною сушарками. </a:t>
            </a:r>
          </a:p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ці агрегати та комплекси крім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підйомно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-транспортних машин та механізмів входять зерноочисні машини (зерноочисні стани та трієрні блоки).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3">
            <a:extLst>
              <a:ext uri="{FF2B5EF4-FFF2-40B4-BE49-F238E27FC236}">
                <a16:creationId xmlns:a16="http://schemas.microsoft.com/office/drawing/2014/main" id="{F23DC4FE-312F-443D-A918-6D95AAB92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зерноочисних агрегатів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75823" y="446741"/>
            <a:ext cx="8928100" cy="3046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Електроприводи зерноочисних машин мають такі особливості: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spc="-50" dirty="0">
                <a:latin typeface="Calibri" pitchFamily="34" charset="0"/>
                <a:cs typeface="Calibri" pitchFamily="34" charset="0"/>
              </a:rPr>
              <a:t>сезонність у роботі і невелика кількість годин використання протягом року;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режим роботи двигунів тривалий;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потужність, споживана електродвигуном під час холостого ходу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маши-ни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200" spc="-10" dirty="0">
                <a:latin typeface="Calibri" pitchFamily="34" charset="0"/>
                <a:cs typeface="Calibri" pitchFamily="34" charset="0"/>
              </a:rPr>
              <a:t>мало відрізняється від потужності при номінальному навантаженні;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ступінь нерівномірності обертання менше 0,1;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порівняно малий момент статичних опорів при зрушенні;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механічна характеристика має вентиляторний вигляд;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електроприводи експлуатуються в запилених приміщеннях або на відкритому повітрі.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3516643"/>
            <a:ext cx="8928100" cy="3046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Необхідна потужність, Вт, для зерноочисного стану: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75823" y="5049521"/>
            <a:ext cx="8928100" cy="3046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Потужність електродвигуна, Вт, для привода трієрного блоку: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5"/>
          <p:cNvSpPr/>
          <p:nvPr/>
        </p:nvSpPr>
        <p:spPr>
          <a:xfrm>
            <a:off x="107950" y="3830726"/>
            <a:ext cx="8928100" cy="12187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коефіцієнт запасу,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=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1,2-1,5;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маса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зерноо-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200" dirty="0" err="1">
                <a:latin typeface="Calibri" pitchFamily="34" charset="0"/>
                <a:cs typeface="Calibri" pitchFamily="34" charset="0"/>
              </a:rPr>
              <a:t>чисного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стану, кг,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=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100-300 кг;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–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оптимальне прискорення решета,м/с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=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15-30 м/с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число коливань сита за хвилину,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= 500;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коефіцієнт корисної дії передачі,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= 0,6-0,7.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2742"/>
            <a:ext cx="2105160" cy="8983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кутник 5"/>
          <p:cNvSpPr/>
          <p:nvPr/>
        </p:nvSpPr>
        <p:spPr>
          <a:xfrm>
            <a:off x="93182" y="5353323"/>
            <a:ext cx="7145055" cy="1354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коефіцієнт запасу,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=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1,2-1,3;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питома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потуж-ність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Вт/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кгтод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2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=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0,2-0,6 Вт/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кг∙год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годинна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продук-тивність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трієрного блоку, кг/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год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коефіцієнт корисної дії передачі трієрного блоку,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= 0,97.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097" y="5338618"/>
            <a:ext cx="1663953" cy="8055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кутник 3">
            <a:extLst>
              <a:ext uri="{FF2B5EF4-FFF2-40B4-BE49-F238E27FC236}">
                <a16:creationId xmlns:a16="http://schemas.microsoft.com/office/drawing/2014/main" id="{603ACCF5-C49F-4178-8366-B64BFC9BA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зерноочисних агрегатів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112176" y="438254"/>
            <a:ext cx="8928100" cy="6771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Момент статичних опорів зерноочисного стану пропорційний кутовій швидкості, а механічна характеристика описується рівнянням: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4180" y="3090446"/>
            <a:ext cx="8928100" cy="6771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Двигуни зерноочисних станів та трієрних блоків працюють 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тривало-му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режимі в умовах підвищеної запиленості.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4180" y="3768714"/>
            <a:ext cx="8928100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Оскільки момент зрушення в даних машинах менший від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момен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-ту опору при номінальній частоті обертання в 3-3,5 рази, а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відхи-лення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моменту опору від середнього незначне (20-30 %), то пере-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вірку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двигунів зерно-очисних станів та трієрних блоків за умовами пуску і на перевантажувальну здатність не виконують.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12176" y="5661248"/>
            <a:ext cx="89281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 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Застосування електрифікованих зерноочисних машин дозволяє підвищити продуктивність праці у 7…10 разів при значній економії коштів.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1133593"/>
            <a:ext cx="4337534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= М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- М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)(ω/ω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Прямокутник 5"/>
          <p:cNvSpPr/>
          <p:nvPr/>
        </p:nvSpPr>
        <p:spPr>
          <a:xfrm>
            <a:off x="112176" y="1706899"/>
            <a:ext cx="8928100" cy="13542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момент статичних опорів,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при кутовій швидкості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с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-1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 err="1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мо-мент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опору, який зумовлений силами тертя і не залежить від кутової швидкості,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= (0,35...0,35)</a:t>
            </a:r>
            <a:r>
              <a:rPr lang="uk-UA" sz="2200" i="1" dirty="0" err="1">
                <a:latin typeface="Calibri" pitchFamily="34" charset="0"/>
                <a:cs typeface="Calibri" pitchFamily="34" charset="0"/>
              </a:rPr>
              <a:t>М</a:t>
            </a:r>
            <a:r>
              <a:rPr lang="uk-UA" sz="2200" i="1" baseline="-25000" dirty="0" err="1">
                <a:latin typeface="Calibri" pitchFamily="34" charset="0"/>
                <a:cs typeface="Calibri" pitchFamily="34" charset="0"/>
              </a:rPr>
              <a:t>сн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;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момент статичних опорів при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номі-нальній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кутовій швидкості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,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с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-1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3">
            <a:extLst>
              <a:ext uri="{FF2B5EF4-FFF2-40B4-BE49-F238E27FC236}">
                <a16:creationId xmlns:a16="http://schemas.microsoft.com/office/drawing/2014/main" id="{A223DF5D-3758-4A73-8EC1-ACFF0DF26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зерноочисних агрегатів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5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3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112176" y="804508"/>
            <a:ext cx="8928100" cy="2031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cs typeface="Calibri" pitchFamily="34" charset="0"/>
              </a:rPr>
              <a:t>      Ручне керування потоковими лініями обробки зерна потребує великих затрат робочого часу, призводить до помилок при виборі маршрутів і збільшення простоїв потокової лінії. </a:t>
            </a:r>
          </a:p>
          <a:p>
            <a:pPr indent="354013"/>
            <a:r>
              <a:rPr lang="uk-UA" sz="2200" dirty="0">
                <a:latin typeface="Calibri" panose="020F0502020204030204" pitchFamily="34" charset="0"/>
                <a:cs typeface="Calibri" pitchFamily="34" charset="0"/>
              </a:rPr>
              <a:t>Основними шляхами зниження простоїв є централізація керування машинами, транспортуючими та допоміжними механізмами, введення проти-завальних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блокувань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4180" y="2835833"/>
            <a:ext cx="8928100" cy="16927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Схема керування забезпечує: централізоване керування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електродвигу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-нами машин та механізмів; дистанційне керування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шиберами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в бункерах тимчасового зберігання; сигналізацію положення засувок перекидних клапанів, рівня зерна та відходів у бункерах; централізований контроль температури зерна в бункерах тимчасового зберігання.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4180" y="4503405"/>
            <a:ext cx="8928100" cy="1354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До складу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низьковольтних комплектних пристроїв для агрегату ЗАВ-20 входять такі елементи: шафа керування очисним відділенням, шафа кіл керування та сигналізації, ящик контролю температури зерна в букерах тимчасового зберігання, ящик керування автомобілерозвантажувачем.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97913" y="5857622"/>
            <a:ext cx="8928100" cy="67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cs typeface="Calibri" pitchFamily="34" charset="0"/>
              </a:rPr>
              <a:t>        На передній панелі шафи керування розміщено мнемосхему потокової лінії, за якою контролюють хід технологічного процесу.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3">
            <a:extLst>
              <a:ext uri="{FF2B5EF4-FFF2-40B4-BE49-F238E27FC236}">
                <a16:creationId xmlns:a16="http://schemas.microsoft.com/office/drawing/2014/main" id="{81DC6500-4B7F-413C-B992-36EDDA2BB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2000"/>
            <a:ext cx="89281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Система централізованого контролю і керування машинами та механізмами агрегату ЗАВ-20</a:t>
            </a:r>
            <a:endParaRPr lang="uk-UA" sz="2800" b="1" i="1" u="sng" spc="-8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8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5891</TotalTime>
  <Words>2872</Words>
  <Application>Microsoft Office PowerPoint</Application>
  <PresentationFormat>Экран (4:3)</PresentationFormat>
  <Paragraphs>178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План лекції: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499</cp:revision>
  <dcterms:created xsi:type="dcterms:W3CDTF">2014-04-02T09:29:03Z</dcterms:created>
  <dcterms:modified xsi:type="dcterms:W3CDTF">2022-02-08T08:18:14Z</dcterms:modified>
</cp:coreProperties>
</file>