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77" r:id="rId2"/>
    <p:sldId id="278" r:id="rId3"/>
    <p:sldId id="374" r:id="rId4"/>
    <p:sldId id="382" r:id="rId5"/>
    <p:sldId id="383" r:id="rId6"/>
    <p:sldId id="384" r:id="rId7"/>
    <p:sldId id="447" r:id="rId8"/>
    <p:sldId id="448" r:id="rId9"/>
    <p:sldId id="449" r:id="rId10"/>
    <p:sldId id="450" r:id="rId11"/>
    <p:sldId id="451" r:id="rId12"/>
    <p:sldId id="452" r:id="rId13"/>
    <p:sldId id="354" r:id="rId14"/>
    <p:sldId id="355" r:id="rId15"/>
    <p:sldId id="453" r:id="rId16"/>
    <p:sldId id="385" r:id="rId17"/>
    <p:sldId id="386" r:id="rId18"/>
    <p:sldId id="387" r:id="rId19"/>
    <p:sldId id="388" r:id="rId20"/>
    <p:sldId id="389" r:id="rId21"/>
    <p:sldId id="390" r:id="rId22"/>
    <p:sldId id="391" r:id="rId23"/>
    <p:sldId id="376" r:id="rId24"/>
    <p:sldId id="335" r:id="rId25"/>
    <p:sldId id="377" r:id="rId26"/>
    <p:sldId id="392" r:id="rId27"/>
    <p:sldId id="393" r:id="rId28"/>
    <p:sldId id="394" r:id="rId29"/>
    <p:sldId id="398" r:id="rId30"/>
    <p:sldId id="400" r:id="rId31"/>
    <p:sldId id="401" r:id="rId32"/>
    <p:sldId id="402" r:id="rId33"/>
    <p:sldId id="404" r:id="rId34"/>
    <p:sldId id="406" r:id="rId35"/>
    <p:sldId id="407" r:id="rId36"/>
    <p:sldId id="408" r:id="rId37"/>
    <p:sldId id="409" r:id="rId38"/>
    <p:sldId id="410" r:id="rId39"/>
    <p:sldId id="415" r:id="rId40"/>
    <p:sldId id="436" r:id="rId41"/>
    <p:sldId id="416" r:id="rId42"/>
    <p:sldId id="417" r:id="rId4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7E7ED-949F-41C3-82B8-1CF85BC8DB7E}" type="datetimeFigureOut">
              <a:rPr lang="uk-UA" smtClean="0"/>
              <a:t>03.02.2022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A323D-EFF1-4700-87DF-82BA70BD1A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090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A323D-EFF1-4700-87DF-82BA70BD1A61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6693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A323D-EFF1-4700-87DF-82BA70BD1A61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5498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A323D-EFF1-4700-87DF-82BA70BD1A61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8849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A323D-EFF1-4700-87DF-82BA70BD1A61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9599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A323D-EFF1-4700-87DF-82BA70BD1A61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9383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A323D-EFF1-4700-87DF-82BA70BD1A61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5378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A323D-EFF1-4700-87DF-82BA70BD1A61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32852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A323D-EFF1-4700-87DF-82BA70BD1A61}" type="slidenum">
              <a:rPr lang="uk-UA" smtClean="0"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79766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A323D-EFF1-4700-87DF-82BA70BD1A61}" type="slidenum">
              <a:rPr lang="uk-UA" smtClean="0"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3285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A323D-EFF1-4700-87DF-82BA70BD1A61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5404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A323D-EFF1-4700-87DF-82BA70BD1A61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4655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A323D-EFF1-4700-87DF-82BA70BD1A61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3125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A323D-EFF1-4700-87DF-82BA70BD1A61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2839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A323D-EFF1-4700-87DF-82BA70BD1A61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567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A323D-EFF1-4700-87DF-82BA70BD1A61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9225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A323D-EFF1-4700-87DF-82BA70BD1A61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1913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A323D-EFF1-4700-87DF-82BA70BD1A61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5887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13F7-320C-48FA-89CE-B2C451F30EF2}" type="datetimeFigureOut">
              <a:rPr lang="uk-UA" smtClean="0"/>
              <a:t>03.02.2022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DEAF-9AE1-46B8-BA1B-12C88590EF2F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13F7-320C-48FA-89CE-B2C451F30EF2}" type="datetimeFigureOut">
              <a:rPr lang="uk-UA" smtClean="0"/>
              <a:t>03.02.2022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DEAF-9AE1-46B8-BA1B-12C88590E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13F7-320C-48FA-89CE-B2C451F30EF2}" type="datetimeFigureOut">
              <a:rPr lang="uk-UA" smtClean="0"/>
              <a:t>03.02.2022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DEAF-9AE1-46B8-BA1B-12C88590E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13F7-320C-48FA-89CE-B2C451F30EF2}" type="datetimeFigureOut">
              <a:rPr lang="uk-UA" smtClean="0"/>
              <a:t>03.02.2022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DEAF-9AE1-46B8-BA1B-12C88590EF2F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13F7-320C-48FA-89CE-B2C451F30EF2}" type="datetimeFigureOut">
              <a:rPr lang="uk-UA" smtClean="0"/>
              <a:t>03.02.2022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DEAF-9AE1-46B8-BA1B-12C88590E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13F7-320C-48FA-89CE-B2C451F30EF2}" type="datetimeFigureOut">
              <a:rPr lang="uk-UA" smtClean="0"/>
              <a:t>03.02.2022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DEAF-9AE1-46B8-BA1B-12C88590EF2F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13F7-320C-48FA-89CE-B2C451F30EF2}" type="datetimeFigureOut">
              <a:rPr lang="uk-UA" smtClean="0"/>
              <a:t>03.02.2022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DEAF-9AE1-46B8-BA1B-12C88590EF2F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13F7-320C-48FA-89CE-B2C451F30EF2}" type="datetimeFigureOut">
              <a:rPr lang="uk-UA" smtClean="0"/>
              <a:t>03.02.2022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DEAF-9AE1-46B8-BA1B-12C88590E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13F7-320C-48FA-89CE-B2C451F30EF2}" type="datetimeFigureOut">
              <a:rPr lang="uk-UA" smtClean="0"/>
              <a:t>03.02.2022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DEAF-9AE1-46B8-BA1B-12C88590E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13F7-320C-48FA-89CE-B2C451F30EF2}" type="datetimeFigureOut">
              <a:rPr lang="uk-UA" smtClean="0"/>
              <a:t>03.02.2022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DEAF-9AE1-46B8-BA1B-12C88590E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13F7-320C-48FA-89CE-B2C451F30EF2}" type="datetimeFigureOut">
              <a:rPr lang="uk-UA" smtClean="0"/>
              <a:t>03.02.2022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DEAF-9AE1-46B8-BA1B-12C88590EF2F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BF713F7-320C-48FA-89CE-B2C451F30EF2}" type="datetimeFigureOut">
              <a:rPr lang="uk-UA" smtClean="0"/>
              <a:t>03.02.2022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149DEAF-9AE1-46B8-BA1B-12C88590EF2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677" y="2132856"/>
            <a:ext cx="8229600" cy="5347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План лекції:</a:t>
            </a:r>
            <a:endParaRPr lang="uk-UA" sz="2800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39352" y="3140968"/>
            <a:ext cx="8665295" cy="324036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1.Особливості доїльних установок і машин для первинної обробки молока;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Електропривод вакуум-насосів, молочних насосів, сепараторів;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Електропривод холодильних машин і пастеризаторів молока;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29E0FE-65ED-420D-AF33-D0A514195687}"/>
              </a:ext>
            </a:extLst>
          </p:cNvPr>
          <p:cNvSpPr txBox="1"/>
          <p:nvPr/>
        </p:nvSpPr>
        <p:spPr>
          <a:xfrm>
            <a:off x="22541" y="0"/>
            <a:ext cx="9036496" cy="1953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800" b="1" i="1" dirty="0">
                <a:latin typeface="Times New Roman" panose="02020603050405020304" pitchFamily="18" charset="0"/>
                <a:cs typeface="Times New Roman" pitchFamily="18" charset="0"/>
              </a:rPr>
              <a:t>ЛЕКЦІЯ 7</a:t>
            </a:r>
            <a:br>
              <a:rPr lang="uk-UA" sz="2800" b="1" i="1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uk-UA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ЕЛЕКТРОПРИВОД ДОЇЛЬНИХ УСТАНОВОК І МАШИН ДЛЯ ПЕРВИННОЇ ОБРОБКИ МОЛОКА</a:t>
            </a:r>
            <a:endParaRPr lang="uk-UA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446757A-D44A-42D6-BFBA-A02AA2488E68}"/>
              </a:ext>
            </a:extLst>
          </p:cNvPr>
          <p:cNvSpPr/>
          <p:nvPr/>
        </p:nvSpPr>
        <p:spPr>
          <a:xfrm>
            <a:off x="886270" y="-14748"/>
            <a:ext cx="7371460" cy="366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Електропривод вакуум-насосів</a:t>
            </a:r>
            <a:endParaRPr lang="uk-UA" sz="2800" b="1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Рисунок 2">
            <a:extLst>
              <a:ext uri="{FF2B5EF4-FFF2-40B4-BE49-F238E27FC236}">
                <a16:creationId xmlns:a16="http://schemas.microsoft.com/office/drawing/2014/main" id="{57A6BAFB-7196-4BE2-9466-063AD6052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449" y="374498"/>
            <a:ext cx="7489551" cy="384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60789FC-8F85-4C27-A035-212D500ED69C}"/>
              </a:ext>
            </a:extLst>
          </p:cNvPr>
          <p:cNvSpPr/>
          <p:nvPr/>
        </p:nvSpPr>
        <p:spPr>
          <a:xfrm>
            <a:off x="74975" y="4149080"/>
            <a:ext cx="8920610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Вакуум-насос з’єднується з електродвигуном за допомогою клинопасової передачі.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8612" y="364043"/>
            <a:ext cx="5305790" cy="1477328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lvl="0"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До складу вакуумної установки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вхо-дять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також вакуум-регулятор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4,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вакуум-метр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5,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вакуум-балон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та вакуум-провід 7.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F2725FF-1F2C-49E3-AAC7-BB5AC1133730}"/>
              </a:ext>
            </a:extLst>
          </p:cNvPr>
          <p:cNvSpPr/>
          <p:nvPr/>
        </p:nvSpPr>
        <p:spPr>
          <a:xfrm>
            <a:off x="74975" y="4887744"/>
            <a:ext cx="8947884" cy="18466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Механічна характеристика вакуум-насоса має слабко-виявлений вентиляційний характер, а навантажувальна діаграма являє собою незалежний від часу роботи насоса графік, паралельний осі абсцис після пуску. Оскільки доїння корів відбувається протягом 2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год,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режим роботи тривалий.</a:t>
            </a:r>
          </a:p>
        </p:txBody>
      </p:sp>
    </p:spTree>
    <p:extLst>
      <p:ext uri="{BB962C8B-B14F-4D97-AF65-F5344CB8AC3E}">
        <p14:creationId xmlns:p14="http://schemas.microsoft.com/office/powerpoint/2010/main" val="402228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5" grpId="0" uiExpand="1" build="p" animBg="1"/>
      <p:bldP spid="9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9DD4B65-1734-4A72-8CAE-2AFA9776D7BE}"/>
              </a:ext>
            </a:extLst>
          </p:cNvPr>
          <p:cNvSpPr/>
          <p:nvPr/>
        </p:nvSpPr>
        <p:spPr>
          <a:xfrm>
            <a:off x="143279" y="5166852"/>
            <a:ext cx="8947884" cy="1477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де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довжина ротора, м;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–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внутрішній</a:t>
            </a:r>
          </a:p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діаметр циліндра, м;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товщина лопатки, м;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кількість лопаток ротора;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ексцентриситет, м;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кутова швидкість ротора, 1/с;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об’ємний ККД,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= 0,75 - 0,8.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EEA5494-FBF5-49EE-9F2A-746DF0E6FE9E}"/>
              </a:ext>
            </a:extLst>
          </p:cNvPr>
          <p:cNvSpPr/>
          <p:nvPr/>
        </p:nvSpPr>
        <p:spPr>
          <a:xfrm>
            <a:off x="109498" y="1104201"/>
            <a:ext cx="8947883" cy="1107996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lvl="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де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uk-U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– подача насоса, м</a:t>
            </a:r>
            <a:r>
              <a:rPr lang="uk-UA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/с;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uk-U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вакуум, який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розви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pPr lvl="0"/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ває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насос, Па;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uk-U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коефіцієнт корисної дії передачі;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uk-U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uk-U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коефіцієнт корисної дії вакуум-насоса.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446757A-D44A-42D6-BFBA-A02AA2488E68}"/>
              </a:ext>
            </a:extLst>
          </p:cNvPr>
          <p:cNvSpPr/>
          <p:nvPr/>
        </p:nvSpPr>
        <p:spPr>
          <a:xfrm>
            <a:off x="886270" y="-14748"/>
            <a:ext cx="7371460" cy="366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Електропривод вакуум-насосів</a:t>
            </a:r>
            <a:endParaRPr lang="uk-UA" sz="2800" b="1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60789FC-8F85-4C27-A035-212D500ED69C}"/>
              </a:ext>
            </a:extLst>
          </p:cNvPr>
          <p:cNvSpPr/>
          <p:nvPr/>
        </p:nvSpPr>
        <p:spPr>
          <a:xfrm>
            <a:off x="88611" y="2212197"/>
            <a:ext cx="9034502" cy="22159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Подача насоса має забезпечити необхідну витрату повітря, яка визначається як сума витрат повітря усіма доїльними апаратами і різних втрат повітря внаслідок нещільності у вакуум-проводі та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мо-локопроводі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просмоктувань крізь доїльні стакани під час надівання їх на дійки, просмоктувань між дійками та сосковою гумою, а також внаслідок спадання шлангів з кранів.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8611" y="364043"/>
            <a:ext cx="8947883" cy="738664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lvl="0"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Потужність електродвигуна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Вт,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для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привода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ротаційного вакуум-насоса визначається за формулою: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F2725FF-1F2C-49E3-AAC7-BB5AC1133730}"/>
              </a:ext>
            </a:extLst>
          </p:cNvPr>
          <p:cNvSpPr/>
          <p:nvPr/>
        </p:nvSpPr>
        <p:spPr>
          <a:xfrm>
            <a:off x="125102" y="4428188"/>
            <a:ext cx="8947884" cy="738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Подача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uk-U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м</a:t>
            </a:r>
            <a:r>
              <a:rPr lang="uk-UA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/с, ротаційного вакуум-насоса визначається за виразом:</a:t>
            </a:r>
          </a:p>
        </p:txBody>
      </p:sp>
      <p:pic>
        <p:nvPicPr>
          <p:cNvPr id="2050" name="Рисунок 3">
            <a:extLst>
              <a:ext uri="{FF2B5EF4-FFF2-40B4-BE49-F238E27FC236}">
                <a16:creationId xmlns:a16="http://schemas.microsoft.com/office/drawing/2014/main" id="{B1684003-BFCA-4B68-9DBE-7B19F5DE3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730919"/>
            <a:ext cx="1942222" cy="97111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4">
            <a:extLst>
              <a:ext uri="{FF2B5EF4-FFF2-40B4-BE49-F238E27FC236}">
                <a16:creationId xmlns:a16="http://schemas.microsoft.com/office/drawing/2014/main" id="{76CFA960-F1E9-495F-BFDA-A27172C07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55792"/>
            <a:ext cx="3527513" cy="73866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93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  <p:bldP spid="10" grpId="0" uiExpand="1" build="p" animBg="1"/>
      <p:bldP spid="8" grpId="0" uiExpand="1" build="p" animBg="1"/>
      <p:bldP spid="5" grpId="0" uiExpand="1" build="p" animBg="1"/>
      <p:bldP spid="9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9DD4B65-1734-4A72-8CAE-2AFA9776D7BE}"/>
              </a:ext>
            </a:extLst>
          </p:cNvPr>
          <p:cNvSpPr/>
          <p:nvPr/>
        </p:nvSpPr>
        <p:spPr>
          <a:xfrm>
            <a:off x="43587" y="5052492"/>
            <a:ext cx="8947884" cy="17801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4013">
              <a:lnSpc>
                <a:spcPct val="80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Для привода вакуум-насоса використовується асинхронний короткозамкнений двигун із номінальною частотою обертання 1430 об/хв потужністю 4 кВт. При цьому забезпечується подача 60 м</a:t>
            </a:r>
            <a:r>
              <a:rPr lang="uk-UA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/год.</a:t>
            </a:r>
          </a:p>
          <a:p>
            <a:pPr indent="354013">
              <a:lnSpc>
                <a:spcPct val="80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Клинопасова передача дає змогу на шківах інших діаметрів одержати швидкість вакуум-насоса 1220 об/хв, при цьому потуж-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ність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електродвигуна становить 3 кВт, а подача насоса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45 м</a:t>
            </a:r>
            <a:r>
              <a:rPr lang="uk-UA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/год.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EEA5494-FBF5-49EE-9F2A-746DF0E6FE9E}"/>
              </a:ext>
            </a:extLst>
          </p:cNvPr>
          <p:cNvSpPr/>
          <p:nvPr/>
        </p:nvSpPr>
        <p:spPr>
          <a:xfrm>
            <a:off x="74443" y="980003"/>
            <a:ext cx="8947883" cy="15724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4013"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Під час роботи вакуумної установки необхідно підтримувати вакуум 47-48 кПа, необхідний для нормальної роботи доїльних стаканів. На практиці рекомендується підбирати діаметр вакуум-проводу та його конфігурацію такими, щоб падіння у ньому вакууму не перевищувало 2,5 кПа.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446757A-D44A-42D6-BFBA-A02AA2488E68}"/>
              </a:ext>
            </a:extLst>
          </p:cNvPr>
          <p:cNvSpPr/>
          <p:nvPr/>
        </p:nvSpPr>
        <p:spPr>
          <a:xfrm>
            <a:off x="886270" y="-14748"/>
            <a:ext cx="7371460" cy="366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Електропривод вакуум-насосів</a:t>
            </a:r>
            <a:endParaRPr lang="uk-UA" sz="2800" b="1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60789FC-8F85-4C27-A035-212D500ED69C}"/>
              </a:ext>
            </a:extLst>
          </p:cNvPr>
          <p:cNvSpPr/>
          <p:nvPr/>
        </p:nvSpPr>
        <p:spPr>
          <a:xfrm>
            <a:off x="43587" y="2552421"/>
            <a:ext cx="9034502" cy="12584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4013"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Під час вибору вакуум-насоса необхідно звертати увагу на його основну характеристику, які відбиває залежність подачі насоса від величини вакууму, а також на забезпечення нормального вакууму у вакуум-проводі.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8611" y="364043"/>
            <a:ext cx="8947883" cy="630622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lvl="0" indent="354013"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Виходячи з потрібного вакууму і подачі, вибирають потрібну кількість вакуум-насосів з урахуванням резерву.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F2725FF-1F2C-49E3-AAC7-BB5AC1133730}"/>
              </a:ext>
            </a:extLst>
          </p:cNvPr>
          <p:cNvSpPr/>
          <p:nvPr/>
        </p:nvSpPr>
        <p:spPr>
          <a:xfrm>
            <a:off x="43587" y="3794006"/>
            <a:ext cx="8947884" cy="12584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4013"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При машинному доїнні корів для створення вакууму потрібна ва-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куумна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уніфікована установка УВУ-60/45А. На відміну від УВУ-60/45 вона має меншу масу, більш високу продуктивність, забезпечує зручність монтажу і технічного обслуговування. </a:t>
            </a:r>
          </a:p>
        </p:txBody>
      </p:sp>
    </p:spTree>
    <p:extLst>
      <p:ext uri="{BB962C8B-B14F-4D97-AF65-F5344CB8AC3E}">
        <p14:creationId xmlns:p14="http://schemas.microsoft.com/office/powerpoint/2010/main" val="359336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  <p:bldP spid="10" grpId="0" uiExpand="1" build="p" animBg="1"/>
      <p:bldP spid="8" grpId="0" uiExpand="1" build="p" animBg="1"/>
      <p:bldP spid="5" grpId="0" uiExpand="1" build="p" animBg="1"/>
      <p:bldP spid="9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Доїльний апарат для корів Melasty TJK 1-AK">
            <a:extLst>
              <a:ext uri="{FF2B5EF4-FFF2-40B4-BE49-F238E27FC236}">
                <a16:creationId xmlns:a16="http://schemas.microsoft.com/office/drawing/2014/main" id="{6E28FAD3-FD4E-4A6F-83FD-C658C6BE6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7341"/>
            <a:ext cx="6601917" cy="660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6231" y="108742"/>
            <a:ext cx="8910266" cy="366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Електропривод молочних насосів</a:t>
            </a:r>
            <a:endParaRPr lang="uk-UA" sz="2800" b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2415" y="539388"/>
            <a:ext cx="8835560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itchFamily="34" charset="0"/>
                <a:cs typeface="Calibri" pitchFamily="34" charset="0"/>
              </a:rPr>
              <a:t>       Молочні насоси призначені для перекачування молока та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рід-ких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молочних продуктів із одного резервуара в інший у межах цеху чи заводу та перекачування молока під тиском в апарати для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техно-логічної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обробки (пастеризації, охолодження, фільтрації).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6231" y="2062952"/>
            <a:ext cx="8835560" cy="4062651"/>
          </a:xfrm>
          <a:prstGeom prst="rect">
            <a:avLst/>
          </a:prstGeom>
          <a:solidFill>
            <a:srgbClr val="00B0F0"/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itchFamily="34" charset="0"/>
                <a:cs typeface="Calibri" pitchFamily="34" charset="0"/>
              </a:rPr>
              <a:t>         Правильний вибір насоса впливає на якість продукту та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прави-льне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ведення технологічного процесу, у зв’язку з цим до них та їх електроприводів ставляться спеціальні вимоги: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Молочні насоси повинні мати найменший механічний вплив на молоко, не змінюючи його природних властивостей.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Насоси повинні працювати плавно без ударів, які можуть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викли-кати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в молоці помітні зміни жирової фази.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Конструкція молочних насосів повинна забезпечувати швидке та легке їх розбирання.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Молочні насоси повинні бути виготовлені із нержавіючих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мате-ріалів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298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A1F7C59-AE16-486F-88CA-226CC9B2E10E}"/>
              </a:ext>
            </a:extLst>
          </p:cNvPr>
          <p:cNvSpPr/>
          <p:nvPr/>
        </p:nvSpPr>
        <p:spPr>
          <a:xfrm>
            <a:off x="102964" y="4243716"/>
            <a:ext cx="8835560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uk-UA" sz="24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= 0,8 - 0,9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для поршневих,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uk-UA" sz="24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= 0,1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для відцентрових,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uk-UA" sz="24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= 0,5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для діафрагмових насосів.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6231" y="116631"/>
            <a:ext cx="8910266" cy="366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Електропривод молочних насосів</a:t>
            </a:r>
            <a:endParaRPr lang="uk-UA" sz="2800" b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2415" y="539388"/>
            <a:ext cx="8835560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itchFamily="34" charset="0"/>
                <a:cs typeface="Calibri" pitchFamily="34" charset="0"/>
              </a:rPr>
              <a:t>       Молочні насоси поділяються на: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 відцентрові (дискові, лопатеві, одно-лопатеві);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 ротаційні;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 поршневі.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2415" y="2016716"/>
            <a:ext cx="8835560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itchFamily="34" charset="0"/>
                <a:cs typeface="Calibri" pitchFamily="34" charset="0"/>
              </a:rPr>
              <a:t>       Механічна характеристика відцентрового насоса має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вентиля-торний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вигляд. Режим роботи електродвигуна - тривалий з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постій-ним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навантаженням.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131" y="3124712"/>
            <a:ext cx="883556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itchFamily="34" charset="0"/>
                <a:cs typeface="Calibri" pitchFamily="34" charset="0"/>
              </a:rPr>
              <a:t>       Потужність двигуна, Вт, визначають за формулою: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131" y="3482888"/>
            <a:ext cx="8835560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itchFamily="34" charset="0"/>
                <a:cs typeface="Calibri" pitchFamily="34" charset="0"/>
              </a:rPr>
              <a:t>де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 -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густина молока, (1,03-1,04) кг/м ;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- прискорення вільного падіння, м/с</a:t>
            </a:r>
            <a:r>
              <a:rPr lang="uk-UA" sz="2400" baseline="30000" dirty="0">
                <a:latin typeface="Calibri" pitchFamily="34" charset="0"/>
                <a:cs typeface="Calibri" pitchFamily="34" charset="0"/>
              </a:rPr>
              <a:t>2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;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 -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напір, м;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400" dirty="0"/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- подача насоса, м /с;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-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ККД насоса.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2707633"/>
            <a:ext cx="1783687" cy="83404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Насосы молочные купить в Херсоне">
            <a:extLst>
              <a:ext uri="{FF2B5EF4-FFF2-40B4-BE49-F238E27FC236}">
                <a16:creationId xmlns:a16="http://schemas.microsoft.com/office/drawing/2014/main" id="{2506EBF4-B47D-4CE8-B12C-DCCE6743F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4" y="4243716"/>
            <a:ext cx="3564696" cy="250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Насосы для молока в Украине. Сравнить цены и поставщиков промышленных  товаров на маркетплейсе Prom.ua">
            <a:extLst>
              <a:ext uri="{FF2B5EF4-FFF2-40B4-BE49-F238E27FC236}">
                <a16:creationId xmlns:a16="http://schemas.microsoft.com/office/drawing/2014/main" id="{58FDA742-8383-44FD-918C-4EEA569AE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150" y="4343359"/>
            <a:ext cx="3134654" cy="239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Насосы Edur">
            <a:extLst>
              <a:ext uri="{FF2B5EF4-FFF2-40B4-BE49-F238E27FC236}">
                <a16:creationId xmlns:a16="http://schemas.microsoft.com/office/drawing/2014/main" id="{41865B84-080D-4F1C-94C8-C8D4866CF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444" y="4214552"/>
            <a:ext cx="2121931" cy="25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47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uiExpand="1" build="p" animBg="1"/>
      <p:bldP spid="6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3" y="58194"/>
            <a:ext cx="8910266" cy="366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Електропривод молочних насосів</a:t>
            </a:r>
            <a:endParaRPr lang="uk-UA" sz="2800" b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231" y="3807429"/>
            <a:ext cx="8905354" cy="1846659"/>
          </a:xfrm>
          <a:prstGeom prst="rect">
            <a:avLst/>
          </a:prstGeom>
          <a:solidFill>
            <a:srgbClr val="00B0F0"/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Ротор електродвигуна передає обертання крильчатці насоса. По-дача води з місткості під вакуумом 0,6 МПа становить від 2 до 6 м</a:t>
            </a:r>
            <a:r>
              <a:rPr lang="uk-UA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/год за умов напору 1 та 0,6 МПа відповідно. </a:t>
            </a:r>
          </a:p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Для вмикання та вимикання насоса молоко-збірник доїльної установки оснащений автоматом пуску.</a:t>
            </a:r>
          </a:p>
        </p:txBody>
      </p:sp>
      <p:pic>
        <p:nvPicPr>
          <p:cNvPr id="3074" name="Picture 2" descr="НМУ-6 насос молочный НМУ6 насос молочный пищевой: продажа, цена в Киеве.  Пищевые насосы от &amp;quot;ТОВ «ТК ПРОМЕЛ»&amp;quot; - 418394983">
            <a:extLst>
              <a:ext uri="{FF2B5EF4-FFF2-40B4-BE49-F238E27FC236}">
                <a16:creationId xmlns:a16="http://schemas.microsoft.com/office/drawing/2014/main" id="{3BE423F1-D8EB-4DEB-8B83-557322A2E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39388"/>
            <a:ext cx="3294705" cy="309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2415" y="483442"/>
            <a:ext cx="5827737" cy="33239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      Найширше використовують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універсаль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-ний молочний насос НМУ-6. Він найкраще задовольняє техніко-економічні та гігієнічні вимоги.</a:t>
            </a:r>
          </a:p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Насос складається з корпусу зі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всмоктува-льним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і нагнітальним патрубками,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електро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-двигуна закритого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обдувного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виконання по-тужністю 1,1 кВт і частотою обертання 2880 об/хв.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E068EA0-0E98-4295-A0B5-79FAA2366272}"/>
              </a:ext>
            </a:extLst>
          </p:cNvPr>
          <p:cNvSpPr/>
          <p:nvPr/>
        </p:nvSpPr>
        <p:spPr>
          <a:xfrm>
            <a:off x="112415" y="5607002"/>
            <a:ext cx="8905354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Згідно з технологією насос забезпечує промивання всієї системи в технологічній лінії, після чого частково розбирають і вручну промивають деталі насоса. </a:t>
            </a:r>
          </a:p>
        </p:txBody>
      </p:sp>
    </p:spTree>
    <p:extLst>
      <p:ext uri="{BB962C8B-B14F-4D97-AF65-F5344CB8AC3E}">
        <p14:creationId xmlns:p14="http://schemas.microsoft.com/office/powerpoint/2010/main" val="405024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6" grpId="0" animBg="1"/>
      <p:bldP spid="9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7573" y="1930376"/>
            <a:ext cx="8996200" cy="1107996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>
            <a:spAutoFit/>
          </a:bodyPr>
          <a:lstStyle/>
          <a:p>
            <a:pPr indent="357188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Подача відцентрового насоса залежить від напору та частоти обертання, тому, користуючись напірними характеристиками, можна визначити інші характеристики насоса.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6997" y="466876"/>
            <a:ext cx="8966776" cy="1477328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57188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Механічна характеристика насоса має вентиляторний характер, а навантажувальна діаграма - вигляд прямої, паралельної осі абсцис. При виборі потужності електродвигуна враховують тривалий режим роботи молочного насоса.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E613A6A-75FA-4045-B01C-4FC19F525639}"/>
              </a:ext>
            </a:extLst>
          </p:cNvPr>
          <p:cNvSpPr/>
          <p:nvPr/>
        </p:nvSpPr>
        <p:spPr>
          <a:xfrm>
            <a:off x="107503" y="58194"/>
            <a:ext cx="8910266" cy="366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Електропривод молочних насосів</a:t>
            </a:r>
            <a:endParaRPr lang="uk-UA" sz="2800" b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Насос молочный универсальный (НМУ-6(А)) - АгроБаза">
            <a:extLst>
              <a:ext uri="{FF2B5EF4-FFF2-40B4-BE49-F238E27FC236}">
                <a16:creationId xmlns:a16="http://schemas.microsoft.com/office/drawing/2014/main" id="{C119478A-909A-415E-AA9B-531A17B98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06" y="3044120"/>
            <a:ext cx="3202982" cy="320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Молочные насосы (для перекачки молока) - модели, характеристики">
            <a:extLst>
              <a:ext uri="{FF2B5EF4-FFF2-40B4-BE49-F238E27FC236}">
                <a16:creationId xmlns:a16="http://schemas.microsoft.com/office/drawing/2014/main" id="{F9327D8F-8B3B-48E2-BB73-5BDA0B5B0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44889"/>
            <a:ext cx="4788024" cy="336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64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Сепаратор молока, Сливкоотделитель «МОТОР СІЧ-500»: продажа, цена в Ровно.  Бытовые сепараторы и маслобойки от &amp;quot;IKR Group - дистрибьютор холодильного  оборудования на территории Украины и Польши&amp;quot; - 813544015">
            <a:extLst>
              <a:ext uri="{FF2B5EF4-FFF2-40B4-BE49-F238E27FC236}">
                <a16:creationId xmlns:a16="http://schemas.microsoft.com/office/drawing/2014/main" id="{3E746F96-4BC4-4A29-BAAB-BCD2DCD60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3" y="2284038"/>
            <a:ext cx="2284678" cy="229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Лучшие сепараторы молока 2021 года">
            <a:extLst>
              <a:ext uri="{FF2B5EF4-FFF2-40B4-BE49-F238E27FC236}">
                <a16:creationId xmlns:a16="http://schemas.microsoft.com/office/drawing/2014/main" id="{C2B6BED9-9C25-4B3E-B7D5-C2DEB83F9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80" y="2302069"/>
            <a:ext cx="7020272" cy="394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процесс сепарации png | PNGWing">
            <a:extLst>
              <a:ext uri="{FF2B5EF4-FFF2-40B4-BE49-F238E27FC236}">
                <a16:creationId xmlns:a16="http://schemas.microsoft.com/office/drawing/2014/main" id="{21BBA191-728B-4EB5-8CC4-D27E86E65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009" y="2296969"/>
            <a:ext cx="34290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6997" y="2305160"/>
            <a:ext cx="8996200" cy="1107996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>
            <a:spAutoFit/>
          </a:bodyPr>
          <a:lstStyle/>
          <a:p>
            <a:pPr indent="357188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Розподіл відбувається всередині сепараторного барабана, який обертається з великою частотою, причому густіші частинки (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молоч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-ний жир) пересуваються до периферії.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6997" y="437379"/>
            <a:ext cx="8996200" cy="1846659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57188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Для виділення молочного жиру з молока використовують сепаратори. </a:t>
            </a:r>
          </a:p>
          <a:p>
            <a:pPr indent="357188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Принцип дії сепаратора ґрунтується на здатності механічних сумі-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шей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розподілятися у полі дії відцентрових сил за рахунок різної густини сумішей, з яких вони складаються.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328C098-2F71-4D89-991A-13CF146EB9F2}"/>
              </a:ext>
            </a:extLst>
          </p:cNvPr>
          <p:cNvSpPr/>
          <p:nvPr/>
        </p:nvSpPr>
        <p:spPr>
          <a:xfrm>
            <a:off x="105793" y="3420519"/>
            <a:ext cx="8977404" cy="2585323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Виходячи з технологічного процесу, до електропривода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сепарато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-ра висувають жорсткі вимоги відносно частоти обертання барабана.</a:t>
            </a:r>
          </a:p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За умови значних коливань швидкості порушується процес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сепа-рування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і стає можливим момент, коли вершки будуть відходити до молочник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відвійок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а ті, навпаки, зможуть потрапляти до вершків.</a:t>
            </a:r>
          </a:p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Тому для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привода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сепараторів використовують трифазні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асинх-ронні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електродвигуни, які мають жорстку механічну характеристику.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8A66815-A83C-47FC-9669-296960CCA5B1}"/>
              </a:ext>
            </a:extLst>
          </p:cNvPr>
          <p:cNvSpPr/>
          <p:nvPr/>
        </p:nvSpPr>
        <p:spPr>
          <a:xfrm>
            <a:off x="107503" y="58194"/>
            <a:ext cx="8910266" cy="366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Електропривод </a:t>
            </a:r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сепараторів молока</a:t>
            </a:r>
            <a:endParaRPr lang="uk-UA" sz="2800" b="1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5E33FD3-97EF-4020-A77F-CA4D0354C20E}"/>
              </a:ext>
            </a:extLst>
          </p:cNvPr>
          <p:cNvSpPr/>
          <p:nvPr/>
        </p:nvSpPr>
        <p:spPr>
          <a:xfrm>
            <a:off x="83298" y="5977655"/>
            <a:ext cx="8977404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Незважаючи на різноманітне технологічне призначення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молоч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-них сепараторів,  вони відрізняються тільки будовою барабана.</a:t>
            </a:r>
          </a:p>
        </p:txBody>
      </p:sp>
    </p:spTree>
    <p:extLst>
      <p:ext uri="{BB962C8B-B14F-4D97-AF65-F5344CB8AC3E}">
        <p14:creationId xmlns:p14="http://schemas.microsoft.com/office/powerpoint/2010/main" val="271044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5" grpId="0" animBg="1"/>
      <p:bldP spid="18" grpId="0" uiExpand="1" build="p" animBg="1"/>
      <p:bldP spid="20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612" y="404098"/>
            <a:ext cx="4843427" cy="1846659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57188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Від електродвигуна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обертання через клинопасову передачу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4,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від-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центрово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-фрикційну муфту (або шків)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6,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шестірню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та черв’як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передається барабану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endParaRPr lang="uk-U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0423B4E-6C8B-48E2-9198-E85F4CE2B29A}"/>
              </a:ext>
            </a:extLst>
          </p:cNvPr>
          <p:cNvSpPr/>
          <p:nvPr/>
        </p:nvSpPr>
        <p:spPr>
          <a:xfrm>
            <a:off x="107503" y="58194"/>
            <a:ext cx="8910266" cy="366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Електропривод </a:t>
            </a:r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сепараторів молока</a:t>
            </a:r>
            <a:endParaRPr lang="uk-UA" sz="2800" b="1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886ADE7-B191-4251-8913-0FE4DE2CE240}"/>
              </a:ext>
            </a:extLst>
          </p:cNvPr>
          <p:cNvGrpSpPr/>
          <p:nvPr/>
        </p:nvGrpSpPr>
        <p:grpSpPr>
          <a:xfrm>
            <a:off x="4932039" y="466875"/>
            <a:ext cx="4149298" cy="6291430"/>
            <a:chOff x="4932039" y="466875"/>
            <a:chExt cx="4149298" cy="6291430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8FBEEDD8-0FF5-45B6-A9A0-8A773ACEA35D}"/>
                </a:ext>
              </a:extLst>
            </p:cNvPr>
            <p:cNvSpPr/>
            <p:nvPr/>
          </p:nvSpPr>
          <p:spPr>
            <a:xfrm>
              <a:off x="4932039" y="6142752"/>
              <a:ext cx="4088709" cy="615553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0" tIns="0" rIns="0" bIns="0">
              <a:spAutoFit/>
            </a:bodyPr>
            <a:lstStyle/>
            <a:p>
              <a:pPr indent="354013" algn="ctr"/>
              <a:r>
                <a:rPr lang="uk-UA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Кінематична схема електропривода сепаратора</a:t>
              </a:r>
            </a:p>
          </p:txBody>
        </p:sp>
        <p:pic>
          <p:nvPicPr>
            <p:cNvPr id="1026" name="Рисунок 6">
              <a:extLst>
                <a:ext uri="{FF2B5EF4-FFF2-40B4-BE49-F238E27FC236}">
                  <a16:creationId xmlns:a16="http://schemas.microsoft.com/office/drawing/2014/main" id="{EC78FD5E-2706-458D-979B-41D409B56F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466875"/>
              <a:ext cx="4149297" cy="5675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Прямоугольник 7"/>
          <p:cNvSpPr/>
          <p:nvPr/>
        </p:nvSpPr>
        <p:spPr>
          <a:xfrm>
            <a:off x="88732" y="3312187"/>
            <a:ext cx="5275356" cy="33239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7188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Барабани сепараторів мають частоту обертання, яка у 2-4 рази перевищує найбільшу швидкість обертання ротора асинхронного електродвигуна, тому приведений момент інерції системи двигун - робоча машина досить великий. </a:t>
            </a:r>
          </a:p>
          <a:p>
            <a:pPr indent="357188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Залежно від типу сепаратора і схеми пуску розгін барабана триває 100-480 с.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AE71799-B0E4-49FE-A712-06FC6BE04ADD}"/>
              </a:ext>
            </a:extLst>
          </p:cNvPr>
          <p:cNvSpPr/>
          <p:nvPr/>
        </p:nvSpPr>
        <p:spPr>
          <a:xfrm>
            <a:off x="62663" y="2196817"/>
            <a:ext cx="5013393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Характерним для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привода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бараба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-на є те, що передавальне число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мен-ше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за одиницю.</a:t>
            </a:r>
          </a:p>
        </p:txBody>
      </p:sp>
    </p:spTree>
    <p:extLst>
      <p:ext uri="{BB962C8B-B14F-4D97-AF65-F5344CB8AC3E}">
        <p14:creationId xmlns:p14="http://schemas.microsoft.com/office/powerpoint/2010/main" val="281036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uiExpand="1" build="p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185" y="456705"/>
            <a:ext cx="8953630" cy="4062651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Механічна характеристика сепаратора має вентиляторний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харак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-тер і без урахування резонансних піків може бути виражена:</a:t>
            </a:r>
          </a:p>
          <a:p>
            <a:pPr algn="ctr"/>
            <a:r>
              <a:rPr lang="uk-UA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2400" baseline="-25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= М</a:t>
            </a:r>
            <a:r>
              <a:rPr lang="uk-UA" sz="2400" baseline="-25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sz="24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2400" i="1" baseline="30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де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момент опору сепаратора, приведений до валу електродвигуна,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Н•м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- початковий момент опору,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= (0,2 - 1,0)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Н•м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коефіцієнт пропорційності, який залежить від якості обробки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еле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-ментів кінематичної схеми привода, маси барабана, ступеня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шорст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-кості поверхні барабана,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Н•м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/(рад/с)</a:t>
            </a:r>
            <a:r>
              <a:rPr lang="en-US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кутова швидкість барабана, рад/с., для сепараторів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продуктив-ністю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50-1000 л/год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1,8•1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Н•м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/(рад/с)</a:t>
            </a:r>
            <a:r>
              <a:rPr lang="uk-UA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61C1F5D-B23B-413D-91DD-03E9F6E188C9}"/>
              </a:ext>
            </a:extLst>
          </p:cNvPr>
          <p:cNvSpPr/>
          <p:nvPr/>
        </p:nvSpPr>
        <p:spPr>
          <a:xfrm>
            <a:off x="88633" y="4506800"/>
            <a:ext cx="8951994" cy="2277547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Потрібна потужність електродвигуна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uk-UA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кВт, для привода сепаратора у робочому режимі:         </a:t>
            </a:r>
            <a:r>
              <a:rPr lang="uk-UA" sz="28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i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uk-UA" sz="2800" baseline="-250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8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uk-UA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uk-UA" sz="2800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де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1,2-2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коефіцієнт, який враховує потужність, необхідну для надання кінетичної енергії рідині, що надходить до барабана, а та-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кож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для подолання гідродинамічних втрат, втрат тертя у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підшипни-ках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передавальному механізмі тощо.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CF780E4-E49E-4F6B-B2D3-52E231E72E6A}"/>
              </a:ext>
            </a:extLst>
          </p:cNvPr>
          <p:cNvSpPr/>
          <p:nvPr/>
        </p:nvSpPr>
        <p:spPr>
          <a:xfrm>
            <a:off x="107503" y="58194"/>
            <a:ext cx="8910266" cy="366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Електропривод </a:t>
            </a:r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сепараторів молока</a:t>
            </a:r>
            <a:endParaRPr lang="uk-UA" sz="2800" b="1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90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14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Література: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692696"/>
            <a:ext cx="8928992" cy="6048672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 Електропривод:</a:t>
            </a:r>
            <a:r>
              <a:rPr lang="uk-UA" b="1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Пос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. / О.ІО.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Синявський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, П.І. Савченко, В.В. Савченко, Ю.М.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Лавріненко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, В.В.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Козирський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, Ю.М.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Хандола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, І.П.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Ільїчов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; За ред. О.Ю.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Синявського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. - К.: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Аграр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 Медіа Груп,2013.-586 с. С. 404-514.</a:t>
            </a: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 Електропривод сільськогосподарських машин, агрегатів та потокових ліній: Підручник / Є.Л. 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Жулай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, Б.В. Зайцев, О.С. Марченко та ін.; Ред. Є.Л.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Жулай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. – К.: Вища освіта, 2001. – 288 c. С. 112-164.</a:t>
            </a: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 Механізація та автоматизація у тваринництві і птахівництві: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посіб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студ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. вузів/за ред. О. С. Марченка. – К. : Урожай, 1995. – 414, [2] c. С.187-224.</a:t>
            </a: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 Електропривод і застосування електроенергії у сільському господарстві / І.І. Мартиненко; В.Ф. Гончар; Л.П. Тищенко; І.І.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Шарамок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; за ред. І.І. Мартиненка; – 2-ге вид., перероб. і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доп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.. – К. : Урожай, 1993. – 304 c.: іл. С. 98-146.</a:t>
            </a: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 Електрообладнання тваринницьких підприємств і автоматизація виробничих процесів у тваринництві/ В.Ф. Гончар; Л.П. Тищенко. – 2-ге вид., перероб. і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доп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.. – К.: Вища школа, 1988. – 287 c.: іл. С. 186-226.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4434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2865" y="3748597"/>
            <a:ext cx="8953629" cy="2585323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При вмиканні сепаратора у роботу розрізняють такі три режими:</a:t>
            </a:r>
          </a:p>
          <a:p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1 - пуск у дію, коли потужність електродвигуна зменшується від пускової до потужності холостого ходу;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2 -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прикладання навантаження, коли потужність трохи збільшується, а потім спадає;</a:t>
            </a:r>
          </a:p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3 - усталений режим при постійному навантаженні та частоті обертання.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821" y="425169"/>
            <a:ext cx="8967718" cy="3323987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57188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Під час розгону сепаратора в механічній характеристиці його можливе виникнення резонансних піків. </a:t>
            </a:r>
          </a:p>
          <a:p>
            <a:pPr indent="357188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Особливо небезпечні вони на початковій стадії розгону, коли пік в механічній характеристиці сепаратора збігається при початковій швидкості з мінімальним моментом на механічній характеристиці асинхронного електродвигуна. </a:t>
            </a:r>
          </a:p>
          <a:p>
            <a:pPr indent="357188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Тому робоча частота обертання валу барабана сепаратора не повинна знаходитися у зоні резонансу коливань. </a:t>
            </a:r>
          </a:p>
          <a:p>
            <a:pPr indent="357188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Це основна умова нормальної роботи сепаратора.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6BB42DB-D401-43E7-B1AB-C74304F436E4}"/>
              </a:ext>
            </a:extLst>
          </p:cNvPr>
          <p:cNvSpPr/>
          <p:nvPr/>
        </p:nvSpPr>
        <p:spPr>
          <a:xfrm>
            <a:off x="107503" y="58194"/>
            <a:ext cx="8910266" cy="366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Електропривод </a:t>
            </a:r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сепараторів молока</a:t>
            </a:r>
            <a:endParaRPr lang="uk-UA" sz="2800" b="1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27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5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997" y="466876"/>
            <a:ext cx="8953630" cy="1846659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В умовах перехідного режиму під час пуску момент, що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створю-ється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механічними коливаннями системи в період першого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резо-нансу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та биття, більший за сумарний статичний момент в 1,5-2 рази.</a:t>
            </a:r>
          </a:p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Пускова потужність сепаратора в 1,3-2 рази більша за потрібну потужність у робочому ре­жимі.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24EA98B-7BDB-48A1-BA57-99924D0BF7BD}"/>
              </a:ext>
            </a:extLst>
          </p:cNvPr>
          <p:cNvSpPr/>
          <p:nvPr/>
        </p:nvSpPr>
        <p:spPr>
          <a:xfrm>
            <a:off x="86997" y="2319989"/>
            <a:ext cx="8953630" cy="18466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7188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Якщо для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привода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сепаратора встановити трифазний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асинхрон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-ний короткозамкнений електродвигун згідно з потужністю сталого режиму сепарування, то кратність пускового моменту має бути не менше за 1,8-2, кратність максимального моменту - 2,2-2,4, а кратність мінімального моменту - 1,0.</a:t>
            </a:r>
            <a:endParaRPr lang="uk-UA" sz="2400" u="sng" dirty="0"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11428B6-5FC5-471F-8135-E45B71151BCC}"/>
              </a:ext>
            </a:extLst>
          </p:cNvPr>
          <p:cNvSpPr/>
          <p:nvPr/>
        </p:nvSpPr>
        <p:spPr>
          <a:xfrm>
            <a:off x="107503" y="58194"/>
            <a:ext cx="8910266" cy="366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Електропривод </a:t>
            </a:r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сепараторів молока</a:t>
            </a:r>
            <a:endParaRPr lang="uk-UA" sz="2800" b="1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85E2193-E677-480F-82E2-3C73F8A198E5}"/>
              </a:ext>
            </a:extLst>
          </p:cNvPr>
          <p:cNvSpPr/>
          <p:nvPr/>
        </p:nvSpPr>
        <p:spPr>
          <a:xfrm>
            <a:off x="95185" y="4173102"/>
            <a:ext cx="8953630" cy="22159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7188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Встановлювати для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привода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сепаратора двигуни із завищеною потужністю недоцільно, оскільки під час пуску виникають додаткові динамічні зусилля, які можуть призвести до поломки черв’ячної пари. </a:t>
            </a:r>
          </a:p>
          <a:p>
            <a:pPr indent="357188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Тому для полегшення пуску використовують двошвидкісні двигуни, або одно-швидкісні з відцентрово-фрикційною муфтою.</a:t>
            </a:r>
            <a:endParaRPr lang="uk-UA" sz="2400" u="sng" dirty="0">
              <a:latin typeface="Calibri" panose="020F0502020204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96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uiExpand="1" build="p" animBg="1"/>
      <p:bldP spid="15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F8F97D2-FD3A-44C7-88F7-B776E6DDD1E9}"/>
              </a:ext>
            </a:extLst>
          </p:cNvPr>
          <p:cNvSpPr/>
          <p:nvPr/>
        </p:nvSpPr>
        <p:spPr>
          <a:xfrm>
            <a:off x="97281" y="3028241"/>
            <a:ext cx="8910265" cy="22159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Коли швидкість двигуна досягає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пев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ного значення, автоматично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відбуваєть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ся перемикання обмотки статора двигуна на другу підвищену швидкість. </a:t>
            </a:r>
          </a:p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З цією метою на валу електродвигуна встановлено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тахогенера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-тор, який підключено до обмотки проміжного реле.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443838D-08B3-4533-8EAC-C4542710833D}"/>
              </a:ext>
            </a:extLst>
          </p:cNvPr>
          <p:cNvSpPr/>
          <p:nvPr/>
        </p:nvSpPr>
        <p:spPr>
          <a:xfrm>
            <a:off x="125048" y="2307796"/>
            <a:ext cx="5277404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Тому розгін здійснюється за умов великого моменту і меншої швидкості.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276" y="461137"/>
            <a:ext cx="5328589" cy="1846659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57188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Механічні характеристики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двошвид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-кісного двигуна та сепаратора, наведені на рис., показують, що динамічний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мо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-мент на першій швидкості майже у двічі  більший, ніж на другій.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CCFD6E-66EE-4E7B-8867-6F2003EAC972}"/>
              </a:ext>
            </a:extLst>
          </p:cNvPr>
          <p:cNvSpPr/>
          <p:nvPr/>
        </p:nvSpPr>
        <p:spPr>
          <a:xfrm>
            <a:off x="107503" y="58194"/>
            <a:ext cx="8910266" cy="366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Електропривод </a:t>
            </a:r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сепараторів молока</a:t>
            </a:r>
            <a:endParaRPr lang="uk-UA" sz="2800" b="1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Рисунок 9">
            <a:extLst>
              <a:ext uri="{FF2B5EF4-FFF2-40B4-BE49-F238E27FC236}">
                <a16:creationId xmlns:a16="http://schemas.microsoft.com/office/drawing/2014/main" id="{140A3F20-FA22-4467-AD6A-B48098FC8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865" y="451424"/>
            <a:ext cx="3616587" cy="340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5204910-A234-4560-A6C5-7341E7EAEDE8}"/>
              </a:ext>
            </a:extLst>
          </p:cNvPr>
          <p:cNvSpPr/>
          <p:nvPr/>
        </p:nvSpPr>
        <p:spPr>
          <a:xfrm>
            <a:off x="104276" y="5224473"/>
            <a:ext cx="8910265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Оскільки розгін здійснюється при більшому моменті, то час пуску скорочується, зменшується і нагрівання двигуна. </a:t>
            </a:r>
          </a:p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Загальні втрати у двигуні в цьому випадку у два рази менші, ніж при одноступінчастому пуску.</a:t>
            </a:r>
          </a:p>
        </p:txBody>
      </p:sp>
    </p:spTree>
    <p:extLst>
      <p:ext uri="{BB962C8B-B14F-4D97-AF65-F5344CB8AC3E}">
        <p14:creationId xmlns:p14="http://schemas.microsoft.com/office/powerpoint/2010/main" val="211895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/>
      <p:bldP spid="15" grpId="0" uiExpand="1" build="p" animBg="1"/>
      <p:bldP spid="5" grpId="0" animBg="1"/>
      <p:bldP spid="14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0861" y="391696"/>
            <a:ext cx="5355234" cy="4801314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При вмиканні електродвигуна диск, закріплений шпонкою на валу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електро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-двигуна, починає обертатися. Пальці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починають тягти колодки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3,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які ковзають по внутрішній циліндричній поверхні барабана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4,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насадженого на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горизон-тальний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вал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привода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сепаратора. </a:t>
            </a:r>
          </a:p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Коли швидкість диска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дорівнює ну-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лю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або близька на нього, то зчеплення колодок із внутрішньою поверхнею барабана дорівнює нулю, тому момент від валу двигуна до веденого приводного валу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не передається</a:t>
            </a:r>
            <a:endParaRPr lang="uk-UA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861" y="5661248"/>
            <a:ext cx="8955636" cy="11079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036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При збільшенні частоти обертання відцентрова сила зростає, ко-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лодки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притискаються до внутрішньої поверхні барабана і відповідно зростає сила тертя між колодками і барабаном.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6AC2BED-3893-4C30-A7DC-630401DA6804}"/>
              </a:ext>
            </a:extLst>
          </p:cNvPr>
          <p:cNvSpPr/>
          <p:nvPr/>
        </p:nvSpPr>
        <p:spPr>
          <a:xfrm>
            <a:off x="107503" y="58194"/>
            <a:ext cx="8910266" cy="366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Електропривод </a:t>
            </a:r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сепараторів молока</a:t>
            </a:r>
            <a:endParaRPr lang="uk-UA" sz="2800" b="1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32E81A33-E857-404C-9949-26C9A4EDF6D2}"/>
              </a:ext>
            </a:extLst>
          </p:cNvPr>
          <p:cNvGrpSpPr/>
          <p:nvPr/>
        </p:nvGrpSpPr>
        <p:grpSpPr>
          <a:xfrm>
            <a:off x="5436096" y="424448"/>
            <a:ext cx="3702644" cy="5236800"/>
            <a:chOff x="5735620" y="424448"/>
            <a:chExt cx="3403120" cy="4848321"/>
          </a:xfrm>
        </p:grpSpPr>
        <p:pic>
          <p:nvPicPr>
            <p:cNvPr id="3074" name="Рисунок 10">
              <a:extLst>
                <a:ext uri="{FF2B5EF4-FFF2-40B4-BE49-F238E27FC236}">
                  <a16:creationId xmlns:a16="http://schemas.microsoft.com/office/drawing/2014/main" id="{6BBD2277-38F4-449F-9EEC-5D35DCA384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5620" y="424448"/>
              <a:ext cx="3403119" cy="4110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E9426BD-5FA1-4BA8-8760-861A8E4C0D56}"/>
                </a:ext>
              </a:extLst>
            </p:cNvPr>
            <p:cNvSpPr txBox="1"/>
            <p:nvPr/>
          </p:nvSpPr>
          <p:spPr>
            <a:xfrm>
              <a:off x="5735620" y="4494555"/>
              <a:ext cx="3403120" cy="77821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uk-UA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Відцентрово-фрикційна муфта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25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9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810" y="421193"/>
            <a:ext cx="4582733" cy="3323987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     Розміри барабана, колодок та матеріали для їх виготовлення ви-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бирають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так, щоб механічні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харак-теристики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електродвигуна і від-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центрово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-фрикційної муфти пере-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тинались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на робочій ділянці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меха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-нічної характеристики за умови значення моменту, близького до критичного.</a:t>
            </a:r>
            <a:endParaRPr lang="uk-UA" sz="2400" i="1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6332CCC-1181-4B43-B4C0-53177539AA97}"/>
              </a:ext>
            </a:extLst>
          </p:cNvPr>
          <p:cNvSpPr/>
          <p:nvPr/>
        </p:nvSpPr>
        <p:spPr>
          <a:xfrm>
            <a:off x="62133" y="3751697"/>
            <a:ext cx="8955636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     При цьому починається розгін </a:t>
            </a:r>
          </a:p>
          <a:p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електропривода при великому надлишковому моменті.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32AA18E-EBFD-40A0-9029-D37E9CFA751E}"/>
              </a:ext>
            </a:extLst>
          </p:cNvPr>
          <p:cNvSpPr/>
          <p:nvPr/>
        </p:nvSpPr>
        <p:spPr>
          <a:xfrm>
            <a:off x="109251" y="4496878"/>
            <a:ext cx="8955636" cy="17358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0363">
              <a:lnSpc>
                <a:spcPct val="90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Струм електродвигуна у початковий момент досягає пускового, а потім за частки секунди знижується до 1,5-2 кратного значення, при якому і відбувається розгін сепаратора. </a:t>
            </a:r>
          </a:p>
          <a:p>
            <a:pPr indent="36036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При вмиканні без відцентрово-фрикційної муфти пусковий струм впливає на обмотки практично увесь час періоду розгону.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6D41B94-FCE6-429D-8DAA-6B8015ABB8F8}"/>
              </a:ext>
            </a:extLst>
          </p:cNvPr>
          <p:cNvSpPr/>
          <p:nvPr/>
        </p:nvSpPr>
        <p:spPr>
          <a:xfrm>
            <a:off x="107503" y="58194"/>
            <a:ext cx="8910266" cy="366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Електропривод </a:t>
            </a:r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сепараторів молока</a:t>
            </a:r>
            <a:endParaRPr lang="uk-UA" sz="2800" b="1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384620-E959-4548-9107-E06F77520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543" y="415267"/>
            <a:ext cx="4430290" cy="380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0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uiExpand="1" build="p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0860" y="424448"/>
            <a:ext cx="8982280" cy="2585323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     Нагрівання електродвигуна при пуску з відцентрово-фрикційною муфтою знижується у кілька разів, при цьому зменшується час розгону електропривода внаслідок того, що надлишковий момент є досить значним. </a:t>
            </a:r>
          </a:p>
          <a:p>
            <a:pPr indent="354013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У зв’язку з тим, що під час розгону сили тертя і ковзання також значні, відбувається посилене нагрівання муфти, тому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рекоменду-ється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здійснювати не більше 2 пусків-розгонів підряд.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205" y="2992211"/>
            <a:ext cx="4277771" cy="376994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4013"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При вмиканні електродвигуна швидкість ротора майже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миттє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-во досягає значення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uk-UA" sz="24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св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при цьому встановлюється момент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М</a:t>
            </a:r>
            <a:r>
              <a:rPr lang="uk-UA" sz="24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св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за умов якого починається розгін привідного валу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сепара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-тора. Від моменту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М</a:t>
            </a:r>
            <a:r>
              <a:rPr lang="uk-UA" sz="24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св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до М</a:t>
            </a:r>
            <a:r>
              <a:rPr lang="uk-UA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у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відцентрово-фрикційна муфта працює зі значним ковзанням, при цьому швидкість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приводно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-го валу сепаратора зростає від 0 до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uk-UA" sz="24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у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27E3C16-26B2-4AA3-8B34-44EBFB868B7E}"/>
              </a:ext>
            </a:extLst>
          </p:cNvPr>
          <p:cNvSpPr/>
          <p:nvPr/>
        </p:nvSpPr>
        <p:spPr>
          <a:xfrm>
            <a:off x="107503" y="58194"/>
            <a:ext cx="8910266" cy="366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Електропривод </a:t>
            </a:r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сепараторів молока</a:t>
            </a:r>
            <a:endParaRPr lang="uk-UA" sz="2800" b="1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12BC8D7-6C33-44DC-8070-2EF337901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3009770"/>
            <a:ext cx="4755060" cy="379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0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667" y="410247"/>
            <a:ext cx="8955301" cy="4801314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За час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який триває частки </a:t>
            </a:r>
          </a:p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секунди, момент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електродвигу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на змінюється від пускового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зна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чення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М</a:t>
            </a:r>
            <a:r>
              <a:rPr lang="uk-UA" sz="24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до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М</a:t>
            </a:r>
            <a:r>
              <a:rPr lang="uk-UA" sz="24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св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яке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визначаєть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ся моментом зчеплення між ко-</a:t>
            </a:r>
          </a:p>
          <a:p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лодками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муфти та веденим бара-</a:t>
            </a:r>
          </a:p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баном. За час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відбувається роз</a:t>
            </a:r>
          </a:p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гін барабана від нерухомого ста-</a:t>
            </a:r>
          </a:p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ну до швидкості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uk-UA" sz="24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св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а на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дільни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ці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uk-UA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момент електродвигуна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зме</a:t>
            </a:r>
            <a:endParaRPr lang="uk-U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ншується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від значення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М</a:t>
            </a:r>
            <a:r>
              <a:rPr lang="uk-UA" sz="24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св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до ста</a:t>
            </a:r>
          </a:p>
          <a:p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лого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М</a:t>
            </a:r>
            <a:r>
              <a:rPr lang="uk-UA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у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який визначається точкою перетину механічних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характе-ристик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сепаратора та електродвигуна.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0304" y="5211561"/>
            <a:ext cx="8964664" cy="1477328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Тривалість періодів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та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uk-UA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становить 5 - 7 % загальної тривалості розгону.</a:t>
            </a:r>
          </a:p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При використанні двошвидкісного двигуна втрати в двигуні зменшуються в два рази.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281109-E704-4E90-9914-B1006D46F450}"/>
              </a:ext>
            </a:extLst>
          </p:cNvPr>
          <p:cNvSpPr/>
          <p:nvPr/>
        </p:nvSpPr>
        <p:spPr>
          <a:xfrm>
            <a:off x="107503" y="58194"/>
            <a:ext cx="8910266" cy="366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Електропривод </a:t>
            </a:r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сепараторів молока</a:t>
            </a:r>
            <a:endParaRPr lang="uk-UA" sz="2800" b="1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9C83934-1BA4-4946-8884-45D744228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320" y="410247"/>
            <a:ext cx="4755060" cy="395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3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0F2E3F3-6088-4389-9807-6A2BC3CFFF0A}"/>
              </a:ext>
            </a:extLst>
          </p:cNvPr>
          <p:cNvSpPr/>
          <p:nvPr/>
        </p:nvSpPr>
        <p:spPr>
          <a:xfrm>
            <a:off x="42897" y="5337380"/>
            <a:ext cx="8974872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Захист електродвигуна від коротких замикань і перевантажень здійснює автоматичний вимикач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uk-U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42E48F1-0153-4368-933F-01AD7DED99A3}"/>
              </a:ext>
            </a:extLst>
          </p:cNvPr>
          <p:cNvSpPr/>
          <p:nvPr/>
        </p:nvSpPr>
        <p:spPr>
          <a:xfrm>
            <a:off x="89765" y="417553"/>
            <a:ext cx="3419854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>
            <a:spAutoFit/>
          </a:bodyPr>
          <a:lstStyle/>
          <a:p>
            <a:pPr indent="361950" algn="r"/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керування сепаратором СПМФ - 2000 з двошвидкісним двигуном.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661632-9588-4A05-8CE0-AF4B9960B65F}"/>
              </a:ext>
            </a:extLst>
          </p:cNvPr>
          <p:cNvSpPr/>
          <p:nvPr/>
        </p:nvSpPr>
        <p:spPr>
          <a:xfrm>
            <a:off x="107503" y="58194"/>
            <a:ext cx="8910266" cy="366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Електропривод </a:t>
            </a:r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сепараторів молока</a:t>
            </a:r>
            <a:endParaRPr lang="uk-UA" sz="2800" b="1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4E79803-A75A-40DF-A83C-5FAA335ED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4447"/>
            <a:ext cx="5580095" cy="487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7359B03-74BF-4679-AC17-3F25D83F6042}"/>
              </a:ext>
            </a:extLst>
          </p:cNvPr>
          <p:cNvSpPr/>
          <p:nvPr/>
        </p:nvSpPr>
        <p:spPr>
          <a:xfrm>
            <a:off x="107503" y="1340883"/>
            <a:ext cx="3551332" cy="40626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На першу швидкість двигун вмикають кнопкою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SB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. При досягненні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швид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-кості, при якій напруга на тахогенераторі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дорів-нюватиме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напрузі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спрацю-вання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реле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воно роз-микає контакт в колі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пус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-кача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КМ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і вмикає пускач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КМ2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та обмотку двигуна на другу швидкість.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F3289CB-D3CC-4D03-931B-5773BD37D912}"/>
              </a:ext>
            </a:extLst>
          </p:cNvPr>
          <p:cNvSpPr/>
          <p:nvPr/>
        </p:nvSpPr>
        <p:spPr>
          <a:xfrm>
            <a:off x="42897" y="6065696"/>
            <a:ext cx="8974872" cy="738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Електропривод молочних сепараторів належить до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нерегульо-ваних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приводів із запуском вхолосту і тривалим режимом роботи. </a:t>
            </a:r>
          </a:p>
        </p:txBody>
      </p:sp>
    </p:spTree>
    <p:extLst>
      <p:ext uri="{BB962C8B-B14F-4D97-AF65-F5344CB8AC3E}">
        <p14:creationId xmlns:p14="http://schemas.microsoft.com/office/powerpoint/2010/main" val="151186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14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623" y="406746"/>
            <a:ext cx="8950102" cy="1107996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     Тривалість безперервної роботи сепаратора при відокремленні вершків досягає 2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год,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очищенні молока 4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год,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після чого необхідне розбирання та очищення барабана сепаратора.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0409" y="1514742"/>
            <a:ext cx="8945316" cy="11079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Технічна характеристика сепараторів, які використовуються на молочних фермах, сепараторних пунктах і молокозаводах, наведена в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табл.</a:t>
            </a:r>
            <a:endParaRPr lang="uk-U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85F6954-CE1D-40D8-B85A-AC895886D744}"/>
              </a:ext>
            </a:extLst>
          </p:cNvPr>
          <p:cNvSpPr/>
          <p:nvPr/>
        </p:nvSpPr>
        <p:spPr>
          <a:xfrm>
            <a:off x="107503" y="58194"/>
            <a:ext cx="8910266" cy="366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Електропривод </a:t>
            </a:r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сепараторів молока</a:t>
            </a:r>
            <a:endParaRPr lang="uk-UA" sz="2800" b="1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6500E10B-5447-4ABB-BC05-55D279B936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107847"/>
              </p:ext>
            </p:extLst>
          </p:nvPr>
        </p:nvGraphicFramePr>
        <p:xfrm>
          <a:off x="85623" y="2598842"/>
          <a:ext cx="8932146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4129">
                  <a:extLst>
                    <a:ext uri="{9D8B030D-6E8A-4147-A177-3AD203B41FA5}">
                      <a16:colId xmlns:a16="http://schemas.microsoft.com/office/drawing/2014/main" val="208634742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87944694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1922188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249579679"/>
                    </a:ext>
                  </a:extLst>
                </a:gridCol>
                <a:gridCol w="1637457">
                  <a:extLst>
                    <a:ext uri="{9D8B030D-6E8A-4147-A177-3AD203B41FA5}">
                      <a16:colId xmlns:a16="http://schemas.microsoft.com/office/drawing/2014/main" val="4155786490"/>
                    </a:ext>
                  </a:extLst>
                </a:gridCol>
              </a:tblGrid>
              <a:tr h="288574"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 u="none" strike="noStrik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Показник</a:t>
                      </a:r>
                      <a:endParaRPr lang="uk-UA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6" marR="6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256" marR="6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 u="none" strike="noStrik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Марка сепаратора</a:t>
                      </a:r>
                      <a:endParaRPr lang="uk-UA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6" marR="625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256" marR="6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7136203"/>
                  </a:ext>
                </a:extLst>
              </a:tr>
              <a:tr h="27693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 u="none" strike="noStrik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СОМ-З-1000М</a:t>
                      </a:r>
                      <a:endParaRPr lang="uk-UA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6" marR="6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 u="none" strike="noStrik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СПМФ</a:t>
                      </a:r>
                      <a:endParaRPr lang="uk-UA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6" marR="6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 u="none" strike="noStrik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ОСП-ЗМ</a:t>
                      </a:r>
                      <a:endParaRPr lang="uk-UA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6" marR="6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 u="none" strike="noStrik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ОМА-ЗМ</a:t>
                      </a:r>
                      <a:endParaRPr lang="uk-UA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6" marR="6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3924556"/>
                  </a:ext>
                </a:extLst>
              </a:tr>
              <a:tr h="27693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 u="none" strike="noStrik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Маса барабана, кг</a:t>
                      </a:r>
                      <a:endParaRPr lang="uk-UA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6" marR="625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 u="none" strike="noStrik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16,3</a:t>
                      </a:r>
                      <a:endParaRPr lang="uk-UA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6" marR="625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 u="none" strike="noStrik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uk-UA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6" marR="625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 u="none" strike="noStrik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uk-UA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6" marR="625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 u="none" strike="noStrik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</a:t>
                      </a:r>
                      <a:endParaRPr lang="uk-UA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6" marR="625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2060473"/>
                  </a:ext>
                </a:extLst>
              </a:tr>
              <a:tr h="27693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 u="none" strike="noStrik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Подача, м </a:t>
                      </a:r>
                      <a:r>
                        <a:rPr lang="ru-RU" sz="2000" b="0" u="none" strike="noStrik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/год</a:t>
                      </a:r>
                      <a:endParaRPr lang="uk-UA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6" marR="6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 u="none" strike="noStrik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6" marR="625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 u="none" strike="noStrik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6" marR="625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 u="none" strike="noStrik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6" marR="625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 u="none" strike="noStrik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6" marR="625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0275123"/>
                  </a:ext>
                </a:extLst>
              </a:tr>
              <a:tr h="59222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 u="none" strike="noStrik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Частота обертання барабана, об/хв</a:t>
                      </a:r>
                      <a:endParaRPr lang="uk-UA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6" marR="6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 u="none" strike="noStrik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8100</a:t>
                      </a:r>
                      <a:endParaRPr lang="uk-UA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6" marR="625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 u="none" strike="noStrik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7200</a:t>
                      </a:r>
                      <a:endParaRPr lang="uk-UA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6" marR="625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 u="none" strike="noStrik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6500</a:t>
                      </a:r>
                      <a:endParaRPr lang="uk-UA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6" marR="625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 u="none" strike="noStrik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6500</a:t>
                      </a:r>
                      <a:endParaRPr lang="uk-UA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6" marR="625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8884926"/>
                  </a:ext>
                </a:extLst>
              </a:tr>
              <a:tr h="585534"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 u="none" strike="noStrik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Потужність електродвигуна, </a:t>
                      </a:r>
                      <a:r>
                        <a:rPr lang="ru-RU" sz="2000" b="0" u="none" strike="noStrik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кВт </a:t>
                      </a:r>
                      <a:r>
                        <a:rPr lang="uk-UA" sz="2000" b="0" u="none" strike="noStrik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електродвигуна</a:t>
                      </a:r>
                      <a:endParaRPr lang="uk-UA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6" marR="6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 u="none" strike="noStrik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 u="none" strike="noStrik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uk-UA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6" marR="625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 u="none" strike="noStrik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uk-UA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6" marR="625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 u="none" strike="noStrik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uk-UA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6" marR="625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 u="none" strike="noStrik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uk-UA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6" marR="625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5066684"/>
                  </a:ext>
                </a:extLst>
              </a:tr>
              <a:tr h="27693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 u="none" strike="noStrik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4АМ71А4У2</a:t>
                      </a:r>
                      <a:endParaRPr lang="uk-UA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6" marR="6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 u="none" strike="noStrik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4АМ10054У2</a:t>
                      </a:r>
                      <a:endParaRPr lang="uk-UA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6" marR="6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 u="none" strike="noStrik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4АМ100Д4У2</a:t>
                      </a:r>
                      <a:endParaRPr lang="uk-UA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6" marR="6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 u="none" strike="noStrik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4АМ112М4У2</a:t>
                      </a:r>
                      <a:endParaRPr lang="uk-UA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6" marR="6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7652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496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7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702" y="394457"/>
            <a:ext cx="8971907" cy="1107996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     Використання штучного холоду для технологічних цілей у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вироб-ництві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молока - неодмінна умова забезпечення якості та зберігання продукту. Для великих ферм придатні компресорні установки.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9978" y="1502453"/>
            <a:ext cx="8972204" cy="1477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Принцип роботи холодильної машини ґрунтується на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властивос-тях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деяких речовин перебувати у рідкому стані при підвищеному тиску, перетворюватись на пару зі зниженням тиску та кипіти при низьких температурах.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7DA0BA0-D313-4080-8DD6-51058868060E}"/>
              </a:ext>
            </a:extLst>
          </p:cNvPr>
          <p:cNvSpPr/>
          <p:nvPr/>
        </p:nvSpPr>
        <p:spPr>
          <a:xfrm>
            <a:off x="1259632" y="0"/>
            <a:ext cx="5794920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800" b="1" i="1" u="sng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entury Schoolbook" panose="02040604050505020304" pitchFamily="18" charset="0"/>
                <a:cs typeface="Century Schoolbook" panose="02040604050505020304" pitchFamily="18" charset="0"/>
              </a:rPr>
              <a:t>Електропривод холодильних машин</a:t>
            </a:r>
            <a:endParaRPr lang="uk-UA" sz="2800" b="1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кутник 5">
            <a:extLst>
              <a:ext uri="{FF2B5EF4-FFF2-40B4-BE49-F238E27FC236}">
                <a16:creationId xmlns:a16="http://schemas.microsoft.com/office/drawing/2014/main" id="{A82B1AA3-5199-4DC4-A66E-7B343D201AC7}"/>
              </a:ext>
            </a:extLst>
          </p:cNvPr>
          <p:cNvSpPr/>
          <p:nvPr/>
        </p:nvSpPr>
        <p:spPr>
          <a:xfrm>
            <a:off x="102366" y="2979598"/>
            <a:ext cx="8912876" cy="86382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 numCol="1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</a:t>
            </a:r>
            <a:r>
              <a:rPr lang="uk-UA" sz="2200" u="sng" dirty="0">
                <a:latin typeface="Calibri" pitchFamily="34" charset="0"/>
                <a:cs typeface="Calibri" pitchFamily="34" charset="0"/>
              </a:rPr>
              <a:t>Фазове перетворення речовини при кипінні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– це процес її переходу із рідкого у пароподібний стан із відбором теплоти від середовища, що охолоджується.</a:t>
            </a:r>
            <a:endParaRPr lang="uk-UA" sz="2200" spc="-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Прямокутник 5">
            <a:extLst>
              <a:ext uri="{FF2B5EF4-FFF2-40B4-BE49-F238E27FC236}">
                <a16:creationId xmlns:a16="http://schemas.microsoft.com/office/drawing/2014/main" id="{A19B13BD-E7A2-4AC8-B222-DC35AAC5DC39}"/>
              </a:ext>
            </a:extLst>
          </p:cNvPr>
          <p:cNvSpPr/>
          <p:nvPr/>
        </p:nvSpPr>
        <p:spPr>
          <a:xfrm>
            <a:off x="115562" y="3843424"/>
            <a:ext cx="8912876" cy="5755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 numCol="1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u="sng" dirty="0">
                <a:latin typeface="Calibri" pitchFamily="34" charset="0"/>
                <a:cs typeface="Calibri" pitchFamily="34" charset="0"/>
              </a:rPr>
              <a:t>Робочу рідину за допомогою якої здійснюється відбір та передача тепла називають холодильним агентом або холодоагентом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</a:t>
            </a:r>
            <a:endParaRPr lang="uk-UA" sz="2200" spc="-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Прямокутник 5">
            <a:extLst>
              <a:ext uri="{FF2B5EF4-FFF2-40B4-BE49-F238E27FC236}">
                <a16:creationId xmlns:a16="http://schemas.microsoft.com/office/drawing/2014/main" id="{7E27ED8B-783F-44A7-B343-341468666E95}"/>
              </a:ext>
            </a:extLst>
          </p:cNvPr>
          <p:cNvSpPr/>
          <p:nvPr/>
        </p:nvSpPr>
        <p:spPr>
          <a:xfrm>
            <a:off x="152144" y="4418966"/>
            <a:ext cx="8912876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 numCol="1">
            <a:spAutoFit/>
          </a:bodyPr>
          <a:lstStyle/>
          <a:p>
            <a:r>
              <a:rPr lang="uk-UA" sz="2200" dirty="0">
                <a:latin typeface="Calibri" pitchFamily="34" charset="0"/>
                <a:cs typeface="Calibri" pitchFamily="34" charset="0"/>
              </a:rPr>
              <a:t>    Як </a:t>
            </a:r>
            <a:r>
              <a:rPr lang="uk-UA" sz="2200" u="sng" dirty="0">
                <a:latin typeface="Calibri" pitchFamily="34" charset="0"/>
                <a:cs typeface="Calibri" pitchFamily="34" charset="0"/>
              </a:rPr>
              <a:t>холодоагенти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найбільш розповсюджені </a:t>
            </a:r>
            <a:r>
              <a:rPr lang="uk-UA" sz="2200" u="sng" dirty="0">
                <a:latin typeface="Calibri" pitchFamily="34" charset="0"/>
                <a:cs typeface="Calibri" pitchFamily="34" charset="0"/>
              </a:rPr>
              <a:t>фреон-12 та аміак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що мають низьку температуру кипіння. При атмосферному тиску температура кипіння фреону-12 складає – 29,8 °С, а аміаку – 33,6 °С.</a:t>
            </a:r>
            <a:endParaRPr lang="uk-UA" sz="2200" spc="-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Прямокутник 5">
            <a:extLst>
              <a:ext uri="{FF2B5EF4-FFF2-40B4-BE49-F238E27FC236}">
                <a16:creationId xmlns:a16="http://schemas.microsoft.com/office/drawing/2014/main" id="{92E5D50D-A0BA-41A4-ABAF-8EEA992D4A9A}"/>
              </a:ext>
            </a:extLst>
          </p:cNvPr>
          <p:cNvSpPr/>
          <p:nvPr/>
        </p:nvSpPr>
        <p:spPr>
          <a:xfrm>
            <a:off x="150733" y="5447881"/>
            <a:ext cx="8912876" cy="6771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 numCol="1">
            <a:spAutoFit/>
          </a:bodyPr>
          <a:lstStyle/>
          <a:p>
            <a:r>
              <a:rPr lang="uk-UA" sz="2200" dirty="0">
                <a:latin typeface="Calibri" pitchFamily="34" charset="0"/>
                <a:cs typeface="Calibri" pitchFamily="34" charset="0"/>
              </a:rPr>
              <a:t>    Через велику густину та в’язкість фреону-12 діаметри їхніх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трубопрово-дів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і прохідні отвори клапанів у двічі більші ніж у аміачних машинах.</a:t>
            </a:r>
            <a:endParaRPr lang="uk-UA" sz="2200" spc="-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Прямокутник 5">
            <a:extLst>
              <a:ext uri="{FF2B5EF4-FFF2-40B4-BE49-F238E27FC236}">
                <a16:creationId xmlns:a16="http://schemas.microsoft.com/office/drawing/2014/main" id="{01384522-F369-48B6-BED7-0CF81FBC6C72}"/>
              </a:ext>
            </a:extLst>
          </p:cNvPr>
          <p:cNvSpPr/>
          <p:nvPr/>
        </p:nvSpPr>
        <p:spPr>
          <a:xfrm>
            <a:off x="159218" y="6124989"/>
            <a:ext cx="8912876" cy="6771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 numCol="1">
            <a:spAutoFit/>
          </a:bodyPr>
          <a:lstStyle/>
          <a:p>
            <a:r>
              <a:rPr lang="uk-UA" sz="2200" dirty="0">
                <a:latin typeface="Calibri" pitchFamily="34" charset="0"/>
                <a:cs typeface="Calibri" pitchFamily="34" charset="0"/>
              </a:rPr>
              <a:t>    </a:t>
            </a:r>
            <a:r>
              <a:rPr lang="uk-UA" sz="2200" u="sng" dirty="0">
                <a:latin typeface="Calibri" pitchFamily="34" charset="0"/>
                <a:cs typeface="Calibri" pitchFamily="34" charset="0"/>
              </a:rPr>
              <a:t>За принципом роботи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холодильні машини з фазовим перетворенням речовини при кипінні поділяють на </a:t>
            </a:r>
            <a:r>
              <a:rPr lang="uk-UA" sz="2200" u="sng" dirty="0">
                <a:latin typeface="Calibri" pitchFamily="34" charset="0"/>
                <a:cs typeface="Calibri" pitchFamily="34" charset="0"/>
              </a:rPr>
              <a:t>компресорні та адсорбційні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</a:t>
            </a:r>
            <a:endParaRPr lang="uk-UA" sz="2200" spc="-5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6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build="p" animBg="1"/>
      <p:bldP spid="14" grpId="0" build="p" animBg="1"/>
      <p:bldP spid="15" grpId="0" build="p" animBg="1"/>
      <p:bldP spid="17" grpId="0" build="p" animBg="1"/>
      <p:bldP spid="18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6522" y="25913"/>
            <a:ext cx="7371460" cy="7325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доїльних установок і машин для первинної обробки молока</a:t>
            </a:r>
            <a:endParaRPr lang="uk-UA" sz="2800" b="1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5093" y="758421"/>
            <a:ext cx="8926294" cy="2585323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Рівень механізації доїння корів і первинної обробки молока досягає нині 90-95 %. </a:t>
            </a:r>
          </a:p>
          <a:p>
            <a:pPr indent="354013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До первинної обробки молока відносять його охолодження, пастеризацію та очищення. </a:t>
            </a:r>
          </a:p>
          <a:p>
            <a:pPr indent="354013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Механізація та електрифікація процесу доїння значно полегшує працю доярок, при цьому підвищується продуктивність праці у 2-4 рази порівняно з ручним доїнням.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2613" y="3304106"/>
            <a:ext cx="8926292" cy="73866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Первинну обробку молока здійснюють з метою збереження його харчової і технологічної цінності на тривалий проміжок часу.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9438" y="4042770"/>
            <a:ext cx="8926292" cy="2585323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Широкого розповсюдження набув доїльний агрегат АДМ-8А з молокопроводом, призначений для машинного доїння корів у стій-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лах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транспортування молока у молочне приміщення, групового обліку видоєного молока, фільтрації, охолодження та подавання до резервуарів на зберігання. Доїльні апарати з’єднуються із скляними вакуум- та молокопроводами, які встановлено над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стійками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корівника, за допомогою суміщених молочно-вакуумних кранів.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7521AF7-6A81-46D1-A09B-5994F590241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3" y="758421"/>
            <a:ext cx="8924265" cy="60736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492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animBg="1"/>
      <p:bldP spid="8" grpId="0" animBg="1"/>
      <p:bldP spid="8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021C8B52-1F97-408E-8589-36725054FA0E}"/>
              </a:ext>
            </a:extLst>
          </p:cNvPr>
          <p:cNvSpPr/>
          <p:nvPr/>
        </p:nvSpPr>
        <p:spPr>
          <a:xfrm>
            <a:off x="71259" y="447643"/>
            <a:ext cx="8912876" cy="184665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 numCol="1">
            <a:spAutoFit/>
          </a:bodyPr>
          <a:lstStyle/>
          <a:p>
            <a:r>
              <a:rPr lang="uk-UA" sz="2400" dirty="0">
                <a:latin typeface="Calibri" pitchFamily="34" charset="0"/>
                <a:cs typeface="Calibri" pitchFamily="34" charset="0"/>
              </a:rPr>
              <a:t>    Компресорна холодильна машина працює на принципі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перетво-рення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механічної енергії електродвигуна компресора у енергію стиску та конденсації парів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холодоагента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із подальшим кипінням у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випаровувачі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та відбиранням тепла від середовища, що охолоджується.</a:t>
            </a:r>
            <a:endParaRPr lang="uk-UA" sz="2400" spc="-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832D171-D61C-4472-9B50-6CA9DD7EB764}"/>
              </a:ext>
            </a:extLst>
          </p:cNvPr>
          <p:cNvSpPr/>
          <p:nvPr/>
        </p:nvSpPr>
        <p:spPr>
          <a:xfrm>
            <a:off x="1259632" y="0"/>
            <a:ext cx="5794920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800" b="1" i="1" u="sng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entury Schoolbook" panose="02040604050505020304" pitchFamily="18" charset="0"/>
                <a:cs typeface="Century Schoolbook" panose="02040604050505020304" pitchFamily="18" charset="0"/>
              </a:rPr>
              <a:t>Електропривод холодильних машин</a:t>
            </a:r>
            <a:endParaRPr lang="uk-UA" sz="2800" b="1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кутник 5">
            <a:extLst>
              <a:ext uri="{FF2B5EF4-FFF2-40B4-BE49-F238E27FC236}">
                <a16:creationId xmlns:a16="http://schemas.microsoft.com/office/drawing/2014/main" id="{7FC29D46-445F-428C-80C7-84DC467800D8}"/>
              </a:ext>
            </a:extLst>
          </p:cNvPr>
          <p:cNvSpPr/>
          <p:nvPr/>
        </p:nvSpPr>
        <p:spPr>
          <a:xfrm>
            <a:off x="86025" y="2281980"/>
            <a:ext cx="8912876" cy="11079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 numCol="1">
            <a:spAutoFit/>
          </a:bodyPr>
          <a:lstStyle/>
          <a:p>
            <a:r>
              <a:rPr lang="uk-UA" sz="2400" dirty="0">
                <a:latin typeface="Calibri" pitchFamily="34" charset="0"/>
                <a:cs typeface="Calibri" pitchFamily="34" charset="0"/>
              </a:rPr>
              <a:t>      Адсорбційна холодильна машина працює на тому ж фізичному принципі, що і компресорна, однак робочий процес тут здійснюється за рахунок теплової енергії.</a:t>
            </a:r>
            <a:endParaRPr lang="uk-UA" sz="2400" spc="-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Прямокутник 5">
            <a:extLst>
              <a:ext uri="{FF2B5EF4-FFF2-40B4-BE49-F238E27FC236}">
                <a16:creationId xmlns:a16="http://schemas.microsoft.com/office/drawing/2014/main" id="{B4441364-D434-4A42-96A5-8FC9D72FB48B}"/>
              </a:ext>
            </a:extLst>
          </p:cNvPr>
          <p:cNvSpPr/>
          <p:nvPr/>
        </p:nvSpPr>
        <p:spPr>
          <a:xfrm>
            <a:off x="86025" y="3389976"/>
            <a:ext cx="8912876" cy="14773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 numCol="1">
            <a:spAutoFit/>
          </a:bodyPr>
          <a:lstStyle/>
          <a:p>
            <a:r>
              <a:rPr lang="uk-UA" sz="2400" dirty="0">
                <a:latin typeface="Calibri" pitchFamily="34" charset="0"/>
                <a:cs typeface="Calibri" pitchFamily="34" charset="0"/>
              </a:rPr>
              <a:t>      Така машина працює на суміші двох речовин (</a:t>
            </a:r>
            <a:r>
              <a:rPr lang="uk-UA" sz="2400" u="sng" dirty="0">
                <a:latin typeface="Calibri" pitchFamily="34" charset="0"/>
                <a:cs typeface="Calibri" pitchFamily="34" charset="0"/>
              </a:rPr>
              <a:t>бінарній суміші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) одна із яких є власне </a:t>
            </a:r>
            <a:r>
              <a:rPr lang="uk-UA" sz="2400" u="sng" dirty="0">
                <a:latin typeface="Calibri" pitchFamily="34" charset="0"/>
                <a:cs typeface="Calibri" pitchFamily="34" charset="0"/>
              </a:rPr>
              <a:t>холодоагентом а друга адсорбентом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, а отже речовиною, що поглинає чи розчиняє пари холодоагенту після кипіння.</a:t>
            </a:r>
            <a:endParaRPr lang="uk-UA" sz="2400" spc="-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Прямокутник 5">
            <a:extLst>
              <a:ext uri="{FF2B5EF4-FFF2-40B4-BE49-F238E27FC236}">
                <a16:creationId xmlns:a16="http://schemas.microsoft.com/office/drawing/2014/main" id="{1A08D3E1-7BE8-4BEA-BEB1-62C16D4E1E5D}"/>
              </a:ext>
            </a:extLst>
          </p:cNvPr>
          <p:cNvSpPr/>
          <p:nvPr/>
        </p:nvSpPr>
        <p:spPr>
          <a:xfrm>
            <a:off x="65141" y="4867304"/>
            <a:ext cx="8912876" cy="18466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 numCol="1">
            <a:spAutoFit/>
          </a:bodyPr>
          <a:lstStyle/>
          <a:p>
            <a:r>
              <a:rPr lang="uk-UA" sz="2400" dirty="0">
                <a:latin typeface="Calibri" pitchFamily="34" charset="0"/>
                <a:cs typeface="Calibri" pitchFamily="34" charset="0"/>
              </a:rPr>
              <a:t>     Перевагою адсорбційних холодильних машин перед компресор-ними є простота конструкції, відсутність рухомих частин та безшумність у роботі.</a:t>
            </a:r>
          </a:p>
          <a:p>
            <a:r>
              <a:rPr lang="uk-UA" sz="2400" dirty="0">
                <a:latin typeface="Calibri" pitchFamily="34" charset="0"/>
                <a:cs typeface="Calibri" pitchFamily="34" charset="0"/>
              </a:rPr>
              <a:t>     Однак адсорбційні холодильні машини менш економічні у роботі і мають вищу температуру у холодильній камері.</a:t>
            </a:r>
            <a:endParaRPr lang="uk-UA" sz="2400" spc="-5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5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10" grpId="0" build="p" animBg="1"/>
      <p:bldP spid="11" grpId="0" build="p" animBg="1"/>
      <p:bldP spid="12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D2F9D85-1C5F-4F8F-AC1D-50093D733F8F}"/>
              </a:ext>
            </a:extLst>
          </p:cNvPr>
          <p:cNvSpPr/>
          <p:nvPr/>
        </p:nvSpPr>
        <p:spPr>
          <a:xfrm>
            <a:off x="45488" y="1916563"/>
            <a:ext cx="9014199" cy="22159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Цей процес супроводжується перетворенням потенціальної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енер-гії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тиску газу на теплову, що відбирається водою, та кінетичну, за ра-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хунок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якої рідина надходить через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дроселюючий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клапан до випар-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ника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. Тут внаслідок зниження тиску рідина випаровується. </a:t>
            </a:r>
          </a:p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З випарника газ знову надходить до компресора і цикл повторюється.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489" y="439235"/>
            <a:ext cx="9014199" cy="1477328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Поршневий компресор у холодильній установці перетворює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меха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-нічну енергію на потенціальну енергію тиску газу, нагнітаючи його до конденсатора, який омивається ззовні холодною водою, і де газ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пе-ретворюється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на рідину.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D2679D8-BE02-485A-9017-D716B0615B81}"/>
              </a:ext>
            </a:extLst>
          </p:cNvPr>
          <p:cNvSpPr/>
          <p:nvPr/>
        </p:nvSpPr>
        <p:spPr>
          <a:xfrm>
            <a:off x="1259632" y="0"/>
            <a:ext cx="5794920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800" b="1" i="1" u="sng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entury Schoolbook" panose="02040604050505020304" pitchFamily="18" charset="0"/>
                <a:cs typeface="Century Schoolbook" panose="02040604050505020304" pitchFamily="18" charset="0"/>
              </a:rPr>
              <a:t>Електропривод холодильних машин</a:t>
            </a:r>
            <a:endParaRPr lang="uk-UA" sz="2800" b="1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C6BD6BA-AB1C-47A1-ABB4-C7F514F97C7B}"/>
              </a:ext>
            </a:extLst>
          </p:cNvPr>
          <p:cNvSpPr/>
          <p:nvPr/>
        </p:nvSpPr>
        <p:spPr>
          <a:xfrm>
            <a:off x="84313" y="4113879"/>
            <a:ext cx="9014199" cy="2215991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Для визначення потрібної потужності двигуна та витрат на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охо-лодження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певного об’єкта треба, виходячи з технологічних умов і продуктивності молочної, знати необхідну холодопродуктивність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кДж/год, яка залежить від продуктивності компресора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м</a:t>
            </a:r>
            <a:r>
              <a:rPr lang="uk-UA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/год, та об’ємної холодопродуктивності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відсмоктуваних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парів холодильної рідини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кДж/м</a:t>
            </a:r>
            <a:r>
              <a:rPr lang="uk-UA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тобто:              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uk-UA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Lq</a:t>
            </a:r>
            <a:r>
              <a:rPr lang="uk-UA" sz="24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44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  <p:bldP spid="5" grpId="0" uiExpand="1" build="p" animBg="1"/>
      <p:bldP spid="11" grpId="0" uiExpand="1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CE1D495-4585-46DB-8EA0-3A7E0B383E4E}"/>
              </a:ext>
            </a:extLst>
          </p:cNvPr>
          <p:cNvSpPr/>
          <p:nvPr/>
        </p:nvSpPr>
        <p:spPr>
          <a:xfrm>
            <a:off x="69702" y="740087"/>
            <a:ext cx="9014198" cy="2954655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де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кількість всмоктувальних сторін поршня;</a:t>
            </a:r>
          </a:p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площа поршня, м</a:t>
            </a:r>
            <a:r>
              <a:rPr lang="uk-UA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хід поршня, м; </a:t>
            </a:r>
          </a:p>
          <a:p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число ходів поршня за секунду;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коефіцієнт подачі компресора (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абонещільностей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характеру рідини тощо; </a:t>
            </a: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uk-UA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питома продуктивність компресора об’ємний ККД, що дорівнює 0,85-0,95), який залежить від, м</a:t>
            </a:r>
            <a:r>
              <a:rPr lang="uk-UA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/с.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099" y="365168"/>
            <a:ext cx="9014198" cy="369332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Подачу компресора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м</a:t>
            </a:r>
            <a:r>
              <a:rPr lang="uk-UA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/с, визначають за виразом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A4DD7B7-8E90-4F9E-B650-3322D80AB347}"/>
              </a:ext>
            </a:extLst>
          </p:cNvPr>
          <p:cNvSpPr/>
          <p:nvPr/>
        </p:nvSpPr>
        <p:spPr>
          <a:xfrm>
            <a:off x="106026" y="3710224"/>
            <a:ext cx="8984979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1762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Потрібна потужність поршневого компресора складається з потуж-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ності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яка витрачається всередині циліндрів на всмоктування, стиск і нагнітання газу, і потужності, яка витрачається на механічні втрати.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6EDBA64-D1C4-4B56-847A-92CE2D978B03}"/>
              </a:ext>
            </a:extLst>
          </p:cNvPr>
          <p:cNvSpPr/>
          <p:nvPr/>
        </p:nvSpPr>
        <p:spPr>
          <a:xfrm>
            <a:off x="75387" y="4833702"/>
            <a:ext cx="8984979" cy="1846659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>
            <a:spAutoFit/>
          </a:bodyPr>
          <a:lstStyle/>
          <a:p>
            <a:pPr indent="2651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Потужність на валу компресора залежить від кута повороту криво-шипа і змінюється за синусоїдальним законом. У поршневих комп-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ресорів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одинарної дії подача здійснюється тільки за умов руху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порш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-ня вперед, а у механізмах подвійної дії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при ході поршня в обидва боки.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56D7D16-C998-41D4-A05A-5658E5531879}"/>
              </a:ext>
            </a:extLst>
          </p:cNvPr>
          <p:cNvSpPr/>
          <p:nvPr/>
        </p:nvSpPr>
        <p:spPr>
          <a:xfrm>
            <a:off x="1259632" y="0"/>
            <a:ext cx="5794920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800" b="1" i="1" u="sng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entury Schoolbook" panose="02040604050505020304" pitchFamily="18" charset="0"/>
                <a:cs typeface="Century Schoolbook" panose="02040604050505020304" pitchFamily="18" charset="0"/>
              </a:rPr>
              <a:t>Електропривод холодильних машин</a:t>
            </a:r>
            <a:endParaRPr lang="uk-UA" sz="2800" b="1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Рисунок 13">
            <a:extLst>
              <a:ext uri="{FF2B5EF4-FFF2-40B4-BE49-F238E27FC236}">
                <a16:creationId xmlns:a16="http://schemas.microsoft.com/office/drawing/2014/main" id="{1F741751-6649-466D-98AA-AFFB0FCF1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24605"/>
            <a:ext cx="2927724" cy="60626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09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15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22B192A-06C3-4957-AE7E-57BCC5683352}"/>
              </a:ext>
            </a:extLst>
          </p:cNvPr>
          <p:cNvSpPr/>
          <p:nvPr/>
        </p:nvSpPr>
        <p:spPr>
          <a:xfrm>
            <a:off x="88489" y="2240278"/>
            <a:ext cx="8962695" cy="22159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де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подача компресора, м</a:t>
            </a:r>
            <a:r>
              <a:rPr lang="uk-UA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/с; </a:t>
            </a:r>
          </a:p>
          <a:p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тиск, який розвиває компресор, Па;</a:t>
            </a:r>
          </a:p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початковий тиск газу, Па; </a:t>
            </a:r>
          </a:p>
          <a:p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кінцевий тиск стисненого газу, Па; </a:t>
            </a:r>
          </a:p>
          <a:p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uk-UA" sz="24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ККД компресора; </a:t>
            </a:r>
          </a:p>
          <a:p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uk-UA" sz="24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ККД передачі від двигуна до компресора.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489" y="375077"/>
            <a:ext cx="8991007" cy="1477328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При роботі поршневого компресора на магістраль з постійним тиском під час кожного ходу поршня долається постійне середнє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зус-илля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незалежно від кутової швидкості, тому двигун працює з постій-ним моментом, незалежним від кутової швидкості.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101A5E6-4270-45AC-B7A1-4A67AC10879B}"/>
              </a:ext>
            </a:extLst>
          </p:cNvPr>
          <p:cNvSpPr/>
          <p:nvPr/>
        </p:nvSpPr>
        <p:spPr>
          <a:xfrm>
            <a:off x="45490" y="1870946"/>
            <a:ext cx="899100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Потужність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кВт, визначають за виразом: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4C86E1B-E5F3-4AA1-947D-F969972B7C2C}"/>
              </a:ext>
            </a:extLst>
          </p:cNvPr>
          <p:cNvSpPr/>
          <p:nvPr/>
        </p:nvSpPr>
        <p:spPr>
          <a:xfrm>
            <a:off x="45490" y="4489599"/>
            <a:ext cx="8991006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Режим роботи компресора може бути тривалим і повторно-короткочасним з великою кількістю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вмикань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за годину залежно від обраної схеми та устаткування для керування роботою установки й двигуна.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FF07471-16C7-47F1-87CA-F93304670CC6}"/>
              </a:ext>
            </a:extLst>
          </p:cNvPr>
          <p:cNvSpPr/>
          <p:nvPr/>
        </p:nvSpPr>
        <p:spPr>
          <a:xfrm>
            <a:off x="1259632" y="0"/>
            <a:ext cx="5794920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800" b="1" i="1" u="sng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entury Schoolbook" panose="02040604050505020304" pitchFamily="18" charset="0"/>
                <a:cs typeface="Century Schoolbook" panose="02040604050505020304" pitchFamily="18" charset="0"/>
              </a:rPr>
              <a:t>Електропривод холодильних машин</a:t>
            </a:r>
            <a:endParaRPr lang="uk-UA" sz="2800" b="1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Рисунок 15">
            <a:extLst>
              <a:ext uri="{FF2B5EF4-FFF2-40B4-BE49-F238E27FC236}">
                <a16:creationId xmlns:a16="http://schemas.microsoft.com/office/drawing/2014/main" id="{3C8762B7-E1AA-46AB-8F1B-17ECC6711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58818"/>
            <a:ext cx="3960440" cy="92683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B30F4A6-AF52-49E9-92DB-03820200BE5E}"/>
              </a:ext>
            </a:extLst>
          </p:cNvPr>
          <p:cNvSpPr/>
          <p:nvPr/>
        </p:nvSpPr>
        <p:spPr>
          <a:xfrm>
            <a:off x="46247" y="5966927"/>
            <a:ext cx="8991006" cy="738664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З урахуванням режиму роботи після підрахунків вибирають електродвигуни найближчої більшої потужності.</a:t>
            </a:r>
          </a:p>
        </p:txBody>
      </p:sp>
    </p:spTree>
    <p:extLst>
      <p:ext uri="{BB962C8B-B14F-4D97-AF65-F5344CB8AC3E}">
        <p14:creationId xmlns:p14="http://schemas.microsoft.com/office/powerpoint/2010/main" val="151089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9" grpId="0" animBg="1"/>
      <p:bldP spid="8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487" y="411716"/>
            <a:ext cx="9014198" cy="2585323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Основні режими пастеризації (теплової обробки молока)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визнача-ються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технологією його обробки. </a:t>
            </a:r>
          </a:p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За умов дотримання технології зберігаються поживні властивості молока без зміни його якості. </a:t>
            </a:r>
          </a:p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Недотримання за часом викликає збереження мікрофлори в молоці, перетримання веде до втрати вітамінної цінності молока, карамелізації молочного цукру, змін у білковому складі.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101A5E6-4270-45AC-B7A1-4A67AC10879B}"/>
              </a:ext>
            </a:extLst>
          </p:cNvPr>
          <p:cNvSpPr/>
          <p:nvPr/>
        </p:nvSpPr>
        <p:spPr>
          <a:xfrm>
            <a:off x="60098" y="2997039"/>
            <a:ext cx="8984979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У сучасних пастеризаційних установках електропривод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викорис-товується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для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привода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молочних і водяних насосів, молоко-очисників, які розглянуто у попередніх розділах.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45A5C1F-83DD-46D7-ABA3-2D99E7EA278A}"/>
              </a:ext>
            </a:extLst>
          </p:cNvPr>
          <p:cNvSpPr/>
          <p:nvPr/>
        </p:nvSpPr>
        <p:spPr>
          <a:xfrm>
            <a:off x="98923" y="4114163"/>
            <a:ext cx="8946154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Потрібна потужність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Р,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кВт,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на обертання мішалки складається з потужності на подолання опору обертання </a:t>
            </a:r>
            <a:r>
              <a:rPr lang="uk-UA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Р</a:t>
            </a:r>
            <a:r>
              <a:rPr lang="uk-UA" sz="24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та потужності на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нада-ння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кінетичної енергії рідинам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Р</a:t>
            </a:r>
            <a:r>
              <a:rPr lang="uk-UA" sz="24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які видаляються з пастеризатора, і дорівнює: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2BB8F52-E607-427B-B1AD-71DD5DD03C6F}"/>
              </a:ext>
            </a:extLst>
          </p:cNvPr>
          <p:cNvSpPr/>
          <p:nvPr/>
        </p:nvSpPr>
        <p:spPr>
          <a:xfrm>
            <a:off x="544070" y="-4423"/>
            <a:ext cx="8055860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8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Електропривод в установках пастеризації молока</a:t>
            </a:r>
            <a:endParaRPr lang="uk-UA" sz="2800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EF1B5FE-1D93-45E1-ADB7-AB467D802856}"/>
              </a:ext>
            </a:extLst>
          </p:cNvPr>
          <p:cNvSpPr/>
          <p:nvPr/>
        </p:nvSpPr>
        <p:spPr>
          <a:xfrm>
            <a:off x="98923" y="5603586"/>
            <a:ext cx="8946154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де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- швидкість рідини на ви-</a:t>
            </a:r>
          </a:p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ході, м/с;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- коефіцієнт опору (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= 0,2);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- густина рідини, кг/м</a:t>
            </a:r>
            <a:r>
              <a:rPr lang="uk-UA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uk-UA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- ККД передачі;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 поверхня тертя, м</a:t>
            </a:r>
            <a:r>
              <a:rPr lang="uk-UA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- маса рідини, кг.</a:t>
            </a:r>
          </a:p>
        </p:txBody>
      </p:sp>
      <p:pic>
        <p:nvPicPr>
          <p:cNvPr id="4098" name="Рисунок 16">
            <a:extLst>
              <a:ext uri="{FF2B5EF4-FFF2-40B4-BE49-F238E27FC236}">
                <a16:creationId xmlns:a16="http://schemas.microsoft.com/office/drawing/2014/main" id="{0CC8D6A6-917F-4D24-B0BF-B852E8FDC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631" y="5236290"/>
            <a:ext cx="5024446" cy="78401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11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1F2AA6F-9F95-404E-87CA-97D425218DA4}"/>
              </a:ext>
            </a:extLst>
          </p:cNvPr>
          <p:cNvSpPr/>
          <p:nvPr/>
        </p:nvSpPr>
        <p:spPr>
          <a:xfrm>
            <a:off x="81645" y="2267341"/>
            <a:ext cx="8984979" cy="184665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де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діаметр труби мішалки, м;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густина вершків, кг/м</a:t>
            </a:r>
            <a:r>
              <a:rPr lang="uk-UA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довжина мішалки, м; </a:t>
            </a: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кількість труб; </a:t>
            </a:r>
          </a:p>
          <a:p>
            <a:r>
              <a:rPr lang="uk-U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cep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середня швидкість середньої труби, м/с.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490" y="437409"/>
            <a:ext cx="9014198" cy="738664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Параметри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привода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мішалки у молочному танку визначають так, як і для пастеризатора.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6D3DE45-1487-4E57-BCE3-6D495A87A2AE}"/>
              </a:ext>
            </a:extLst>
          </p:cNvPr>
          <p:cNvSpPr/>
          <p:nvPr/>
        </p:nvSpPr>
        <p:spPr>
          <a:xfrm>
            <a:off x="74709" y="1176073"/>
            <a:ext cx="8984979" cy="110799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Для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привода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хитної трубчастої мішалки у вершко-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дозрівальних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ваннах потрібна потужність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кВт,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пропорційна густині рідини,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пове-рхні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мішалки, що пронизує рідину, а також швидкості руху мішалки: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DE3D24A-DF38-4012-89B9-305552B62930}"/>
              </a:ext>
            </a:extLst>
          </p:cNvPr>
          <p:cNvSpPr/>
          <p:nvPr/>
        </p:nvSpPr>
        <p:spPr>
          <a:xfrm>
            <a:off x="115447" y="4130728"/>
            <a:ext cx="8984979" cy="22159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Режим роботи пастеризаційних установок тривалий, тому й електродвигуни працюють у тривалому режимі. </a:t>
            </a:r>
          </a:p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Проте за наявності у технологічній лінії молоко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очисних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сепара-торних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барабанів безперервність роботи установки лімітується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об’є-мом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грязьового простору сепаратора барабана і становить 2,5-3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год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залежно від забрудненості молока механічними домішками.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89B42BA-6845-49E1-9557-C8819F90B9EA}"/>
              </a:ext>
            </a:extLst>
          </p:cNvPr>
          <p:cNvSpPr/>
          <p:nvPr/>
        </p:nvSpPr>
        <p:spPr>
          <a:xfrm>
            <a:off x="544070" y="-4423"/>
            <a:ext cx="8055860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8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Електропривод в установках пастеризації молока</a:t>
            </a:r>
            <a:endParaRPr lang="uk-UA" sz="2800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Рисунок 17">
            <a:extLst>
              <a:ext uri="{FF2B5EF4-FFF2-40B4-BE49-F238E27FC236}">
                <a16:creationId xmlns:a16="http://schemas.microsoft.com/office/drawing/2014/main" id="{EF5BA593-BD34-4FF0-95D9-A35D89F5C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151" y="2284069"/>
            <a:ext cx="3144864" cy="49685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8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10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C04DBA3-4EEA-4160-97F3-1498EF7164FE}"/>
              </a:ext>
            </a:extLst>
          </p:cNvPr>
          <p:cNvSpPr/>
          <p:nvPr/>
        </p:nvSpPr>
        <p:spPr>
          <a:xfrm>
            <a:off x="70469" y="2268993"/>
            <a:ext cx="2701332" cy="23567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265113">
              <a:lnSpc>
                <a:spcPct val="85000"/>
              </a:lnSpc>
            </a:pP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Він складається з </a:t>
            </a:r>
            <a:r>
              <a:rPr lang="uk-U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мо-лочної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 ванни </a:t>
            </a:r>
            <a:r>
              <a:rPr lang="uk-UA" sz="2000" i="1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 з </a:t>
            </a:r>
            <a:r>
              <a:rPr lang="uk-U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мішал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-кою </a:t>
            </a:r>
            <a:r>
              <a:rPr lang="uk-UA" sz="2000" i="1" dirty="0">
                <a:latin typeface="Calibri" panose="020F0502020204030204" pitchFamily="34" charset="0"/>
                <a:cs typeface="Calibri" panose="020F0502020204030204" pitchFamily="34" charset="0"/>
              </a:rPr>
              <a:t>8,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 фреонового ком-</a:t>
            </a:r>
            <a:r>
              <a:rPr lang="uk-U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пресора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000" i="1" dirty="0">
                <a:latin typeface="Calibri" panose="020F0502020204030204" pitchFamily="34" charset="0"/>
                <a:cs typeface="Calibri" panose="020F0502020204030204" pitchFamily="34" charset="0"/>
              </a:rPr>
              <a:t>1,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 конденсатора </a:t>
            </a:r>
            <a:r>
              <a:rPr lang="uk-UA" sz="2000" i="1" dirty="0">
                <a:latin typeface="Calibri" panose="020F0502020204030204" pitchFamily="34" charset="0"/>
                <a:cs typeface="Calibri" panose="020F0502020204030204" pitchFamily="34" charset="0"/>
              </a:rPr>
              <a:t>2,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 ресивера </a:t>
            </a:r>
            <a:r>
              <a:rPr lang="uk-UA" sz="2000" i="1" dirty="0">
                <a:latin typeface="Calibri" panose="020F0502020204030204" pitchFamily="34" charset="0"/>
                <a:cs typeface="Calibri" panose="020F0502020204030204" pitchFamily="34" charset="0"/>
              </a:rPr>
              <a:t>З,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 фільтра-</a:t>
            </a:r>
            <a:r>
              <a:rPr lang="uk-U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осушника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000" i="1" dirty="0">
                <a:latin typeface="Calibri" panose="020F0502020204030204" pitchFamily="34" charset="0"/>
                <a:cs typeface="Calibri" panose="020F0502020204030204" pitchFamily="34" charset="0"/>
              </a:rPr>
              <a:t>4,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теплооб-мінника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000" i="1" dirty="0">
                <a:latin typeface="Calibri" panose="020F0502020204030204" pitchFamily="34" charset="0"/>
                <a:cs typeface="Calibri" panose="020F0502020204030204" pitchFamily="34" charset="0"/>
              </a:rPr>
              <a:t>5,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 випарника </a:t>
            </a:r>
            <a:r>
              <a:rPr lang="uk-UA" sz="2000" i="1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, водяного насоса 7, акумулятора холоду.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31A3E39-B775-42F0-82C4-CFB53760D08F}"/>
              </a:ext>
            </a:extLst>
          </p:cNvPr>
          <p:cNvSpPr/>
          <p:nvPr/>
        </p:nvSpPr>
        <p:spPr>
          <a:xfrm>
            <a:off x="105161" y="4653116"/>
            <a:ext cx="8933677" cy="20467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265113">
              <a:lnSpc>
                <a:spcPct val="95000"/>
              </a:lnSpc>
            </a:pP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За 3 - 4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год 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до </a:t>
            </a:r>
            <a:r>
              <a:rPr lang="uk-U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почат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pPr>
              <a:lnSpc>
                <a:spcPct val="95000"/>
              </a:lnSpc>
            </a:pP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ку доїння вмикають ко-</a:t>
            </a:r>
          </a:p>
          <a:p>
            <a:pPr>
              <a:lnSpc>
                <a:spcPct val="95000"/>
              </a:lnSpc>
            </a:pPr>
            <a:r>
              <a:rPr lang="uk-U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мпресор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 й здійснюють </a:t>
            </a:r>
          </a:p>
          <a:p>
            <a:pPr>
              <a:lnSpc>
                <a:spcPct val="95000"/>
              </a:lnSpc>
            </a:pP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попереднє </a:t>
            </a:r>
            <a:r>
              <a:rPr lang="uk-U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охолоджен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pPr>
              <a:lnSpc>
                <a:spcPct val="95000"/>
              </a:lnSpc>
            </a:pP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ня води в акумуляторі </a:t>
            </a:r>
          </a:p>
          <a:p>
            <a:pPr>
              <a:lnSpc>
                <a:spcPct val="95000"/>
              </a:lnSpc>
            </a:pP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холоду та </a:t>
            </a:r>
            <a:r>
              <a:rPr lang="uk-U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наморожування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 льоду на панелях випарника. </a:t>
            </a:r>
          </a:p>
          <a:p>
            <a:pPr indent="354013">
              <a:lnSpc>
                <a:spcPct val="95000"/>
              </a:lnSpc>
            </a:pP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Це відбувається внаслідок руху фреону по замкненому контуру.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6A3E8CE-4841-4182-85B3-FD3CE6429D6C}"/>
              </a:ext>
            </a:extLst>
          </p:cNvPr>
          <p:cNvSpPr/>
          <p:nvPr/>
        </p:nvSpPr>
        <p:spPr>
          <a:xfrm>
            <a:off x="544070" y="-4423"/>
            <a:ext cx="8055860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8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Електропривод в установках пастеризації молока</a:t>
            </a:r>
            <a:endParaRPr lang="uk-UA" sz="2800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Рисунок 18">
            <a:extLst>
              <a:ext uri="{FF2B5EF4-FFF2-40B4-BE49-F238E27FC236}">
                <a16:creationId xmlns:a16="http://schemas.microsoft.com/office/drawing/2014/main" id="{31E95A81-B8E2-4289-B5C3-DE2AB99F6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943" y="453788"/>
            <a:ext cx="6483057" cy="560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101A5E6-4270-45AC-B7A1-4A67AC10879B}"/>
              </a:ext>
            </a:extLst>
          </p:cNvPr>
          <p:cNvSpPr/>
          <p:nvPr/>
        </p:nvSpPr>
        <p:spPr>
          <a:xfrm>
            <a:off x="105161" y="439235"/>
            <a:ext cx="3098687" cy="18466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Танк-охолодник молока ТОМ-2А призначений для збирання, охолодження і зберігання молока на </a:t>
            </a:r>
            <a:r>
              <a:rPr lang="uk-U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фер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-мі, де розміщено до 400 корів. </a:t>
            </a:r>
          </a:p>
        </p:txBody>
      </p:sp>
    </p:spTree>
    <p:extLst>
      <p:ext uri="{BB962C8B-B14F-4D97-AF65-F5344CB8AC3E}">
        <p14:creationId xmlns:p14="http://schemas.microsoft.com/office/powerpoint/2010/main" val="144574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099" y="400224"/>
            <a:ext cx="9014198" cy="1846659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Пари фреону, які відсмоктуються з випарника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6,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компресором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стискаються, нагріваються й нагнітаються у конденсатор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У ньому фреон охолоджується повітряним потоком, який утворюється за допомогою вентилятора, віддає тепло, стає рідким й зливається до ресивера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  <a:endParaRPr lang="uk-U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101A5E6-4270-45AC-B7A1-4A67AC10879B}"/>
              </a:ext>
            </a:extLst>
          </p:cNvPr>
          <p:cNvSpPr/>
          <p:nvPr/>
        </p:nvSpPr>
        <p:spPr>
          <a:xfrm>
            <a:off x="60099" y="2246883"/>
            <a:ext cx="8984979" cy="21051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4013">
              <a:lnSpc>
                <a:spcPct val="95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Під тиском він надходить до фільтра-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осушника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4,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очищується від парів масла, охолоджується зустрічним потоком парів фреону у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теп-лообміннику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і крізь отвір у терморегулювальному вентилі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впорску-ється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у внутрішню порожнину пластин випарника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6. </a:t>
            </a:r>
          </a:p>
          <a:p>
            <a:pPr indent="354013">
              <a:lnSpc>
                <a:spcPct val="95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Опинившись у розрідженому просторі, фреон кипить (переходить з рідкої у газоподібну фазу) зі споживанням теплоти.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5DAADB2-8392-4EF3-8B80-4B0E60A8988E}"/>
              </a:ext>
            </a:extLst>
          </p:cNvPr>
          <p:cNvSpPr/>
          <p:nvPr/>
        </p:nvSpPr>
        <p:spPr>
          <a:xfrm>
            <a:off x="544070" y="-4423"/>
            <a:ext cx="8055860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8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Електропривод в установках пастеризації молока</a:t>
            </a:r>
            <a:endParaRPr lang="uk-UA" sz="2800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33D7F20-D050-42CA-86DF-2A90ED630D65}"/>
              </a:ext>
            </a:extLst>
          </p:cNvPr>
          <p:cNvSpPr/>
          <p:nvPr/>
        </p:nvSpPr>
        <p:spPr>
          <a:xfrm>
            <a:off x="59182" y="4354737"/>
            <a:ext cx="8984979" cy="2215991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При цьому пластини випарника охолоджуються до мінус 8-10 º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і на них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наморожується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вода, в яку вони занурені.</a:t>
            </a:r>
          </a:p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Перед початком подавання молока вмикають мішалку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і водяний насос 7. </a:t>
            </a:r>
          </a:p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Холодна вода омиває днище молочної ванни та охолоджує молоко, що надходить до неї.</a:t>
            </a:r>
          </a:p>
        </p:txBody>
      </p:sp>
    </p:spTree>
    <p:extLst>
      <p:ext uri="{BB962C8B-B14F-4D97-AF65-F5344CB8AC3E}">
        <p14:creationId xmlns:p14="http://schemas.microsoft.com/office/powerpoint/2010/main" val="108450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4908" y="458162"/>
            <a:ext cx="9014198" cy="923330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lvl="0" indent="354013"/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При вмиканні автоматичного вимикача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QF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 напруга жив­лення подається на головні контакти магнітних пускачів </a:t>
            </a:r>
            <a:r>
              <a:rPr lang="uk-UA" sz="2000" i="1" dirty="0">
                <a:latin typeface="Calibri" panose="020F0502020204030204" pitchFamily="34" charset="0"/>
                <a:cs typeface="Calibri" panose="020F0502020204030204" pitchFamily="34" charset="0"/>
              </a:rPr>
              <a:t>КМ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1-</a:t>
            </a:r>
            <a:r>
              <a:rPr lang="uk-UA" sz="2000" i="1" dirty="0">
                <a:latin typeface="Calibri" panose="020F0502020204030204" pitchFamily="34" charset="0"/>
                <a:cs typeface="Calibri" panose="020F0502020204030204" pitchFamily="34" charset="0"/>
              </a:rPr>
              <a:t>КМ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4 та на коло керування, при цьому загоряються лампи </a:t>
            </a:r>
            <a:r>
              <a:rPr lang="ru-RU" sz="2000" i="1" dirty="0">
                <a:latin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L1</a:t>
            </a:r>
            <a:r>
              <a:rPr lang="ru-RU" sz="20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uk-UA" sz="2000" i="1" dirty="0">
                <a:latin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837591F-944E-4011-95C2-A39B48390A73}"/>
              </a:ext>
            </a:extLst>
          </p:cNvPr>
          <p:cNvSpPr/>
          <p:nvPr/>
        </p:nvSpPr>
        <p:spPr>
          <a:xfrm>
            <a:off x="544070" y="-4423"/>
            <a:ext cx="8055860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8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Електропривод в установках пастеризації молока</a:t>
            </a:r>
            <a:endParaRPr lang="uk-UA" sz="2800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Рисунок 19">
            <a:extLst>
              <a:ext uri="{FF2B5EF4-FFF2-40B4-BE49-F238E27FC236}">
                <a16:creationId xmlns:a16="http://schemas.microsoft.com/office/drawing/2014/main" id="{D5E9A319-06A0-4E74-A1B8-1D4835554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73137" y="-449751"/>
            <a:ext cx="5397727" cy="897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27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3217" y="439235"/>
            <a:ext cx="9014198" cy="738664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Схема передбачає три режими роботи: ручний, автоматичний, миття.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101A5E6-4270-45AC-B7A1-4A67AC10879B}"/>
              </a:ext>
            </a:extLst>
          </p:cNvPr>
          <p:cNvSpPr/>
          <p:nvPr/>
        </p:nvSpPr>
        <p:spPr>
          <a:xfrm>
            <a:off x="88837" y="1194556"/>
            <a:ext cx="8982955" cy="18466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У положенні перемикача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А “Ручний” керування електропривода-ми здійснюється тумблерами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1,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2,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3,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4 у колах відповідних маг-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нітних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пускачів. </a:t>
            </a:r>
          </a:p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Вмиканням тумблера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1 у ручному режимі здійснюється початкове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наморожування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льоду на панелях випарника.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48441C8-13BD-4161-B5F1-45D066F511B1}"/>
              </a:ext>
            </a:extLst>
          </p:cNvPr>
          <p:cNvSpPr/>
          <p:nvPr/>
        </p:nvSpPr>
        <p:spPr>
          <a:xfrm>
            <a:off x="73217" y="3057872"/>
            <a:ext cx="9014197" cy="210519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>
              <a:lnSpc>
                <a:spcPct val="95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У положенні перемикача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А “Автоматичний” керування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техноло-гічним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циклом реалізується за допомогою блока логічного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керуван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-ня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Е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залежно від стану контакту датчика температури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К2.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indent="361950">
              <a:lnSpc>
                <a:spcPct val="95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Блок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Е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призначений для вироблення часових сигналів необхідної тривалості, забезпечення технологічного алгоритму та організації вихідних сигналів у вигляді “сухих” контактів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герконових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реле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К2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ru-RU" sz="2400" i="1" dirty="0"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70EB1DB-5AF8-458F-B6DF-46B15338614A}"/>
              </a:ext>
            </a:extLst>
          </p:cNvPr>
          <p:cNvSpPr/>
          <p:nvPr/>
        </p:nvSpPr>
        <p:spPr>
          <a:xfrm>
            <a:off x="544070" y="-4423"/>
            <a:ext cx="8055860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8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Електропривод в установках пастеризації молока</a:t>
            </a:r>
            <a:endParaRPr lang="uk-UA" sz="2800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74A8358-4CC4-476B-B967-071069CEC6F1}"/>
              </a:ext>
            </a:extLst>
          </p:cNvPr>
          <p:cNvSpPr/>
          <p:nvPr/>
        </p:nvSpPr>
        <p:spPr>
          <a:xfrm>
            <a:off x="73215" y="5185380"/>
            <a:ext cx="9014197" cy="15724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Як датчик температури використовується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термоконтакт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SK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2,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кон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-такт якого замкнений ртутним стовпчиком при температурі + 4 º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та вище. Логічний сигнал про необхідність вмикання системи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охолод-ження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надходячи до блока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Е,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викликає спрацювання вихідних реле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К2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ru-RU" sz="2400" i="1" dirty="0"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</a:p>
        </p:txBody>
      </p:sp>
      <p:pic>
        <p:nvPicPr>
          <p:cNvPr id="13" name="Рисунок 19">
            <a:extLst>
              <a:ext uri="{FF2B5EF4-FFF2-40B4-BE49-F238E27FC236}">
                <a16:creationId xmlns:a16="http://schemas.microsoft.com/office/drawing/2014/main" id="{B8A48DF9-EF4B-48E1-8904-81C856BDF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22371" y="-900516"/>
            <a:ext cx="6299260" cy="897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86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C9832FF-D9A0-45AE-AAE0-D060C02F232E}"/>
              </a:ext>
            </a:extLst>
          </p:cNvPr>
          <p:cNvSpPr/>
          <p:nvPr/>
        </p:nvSpPr>
        <p:spPr>
          <a:xfrm>
            <a:off x="856522" y="25913"/>
            <a:ext cx="7371460" cy="7325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доїльних установок і машин для первинної обробки молока</a:t>
            </a:r>
            <a:endParaRPr lang="uk-UA" sz="2800" b="1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611" y="472978"/>
            <a:ext cx="8966776" cy="3323987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57188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У приміщенні молочної змонтовані системи промивання і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перви-нної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обробки молока. </a:t>
            </a:r>
          </a:p>
          <a:p>
            <a:pPr indent="357188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Привод силової вакуумної установки електричний. </a:t>
            </a:r>
          </a:p>
          <a:p>
            <a:pPr indent="357188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Молоко з доїльного апарата надходить до пристрою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зоотехнічно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-го обліку (за умови контрольних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доїнь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) або безпосередньо до молокопроводу, а потім транспортується у молочне приміщення до дозаторів та молоко-приймальника, відокремлюється від повітря молочним насосом, через фільтр і охолодник перекачується до резервуара-холодильника для зберігання.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79E4396-CC64-4335-B1C0-3A851ECA8F49}"/>
              </a:ext>
            </a:extLst>
          </p:cNvPr>
          <p:cNvSpPr/>
          <p:nvPr/>
        </p:nvSpPr>
        <p:spPr>
          <a:xfrm>
            <a:off x="94362" y="3798221"/>
            <a:ext cx="8966776" cy="1846659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>
            <a:spAutoFit/>
          </a:bodyPr>
          <a:lstStyle/>
          <a:p>
            <a:pPr indent="357188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Під час промивання миючий розчин відсмоктується з посудини через доїльні апарати, систему молочних трубопроводів і надходить до молоко-приймальника. </a:t>
            </a:r>
          </a:p>
          <a:p>
            <a:pPr indent="357188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Розчин за допомогою насоса перекачується назад до посудини для повторного використання або зливання у каналізацію.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27C5B21-7915-4C4A-B5FE-3713FA8CAD18}"/>
              </a:ext>
            </a:extLst>
          </p:cNvPr>
          <p:cNvSpPr/>
          <p:nvPr/>
        </p:nvSpPr>
        <p:spPr>
          <a:xfrm>
            <a:off x="82862" y="5644880"/>
            <a:ext cx="8966776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7188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Агрегат випускається у двох варіантах: АДМ-8А-1 і АДМ-8А-2. Порівняно з агрегатом АДМ-8, продуктивність праці підвищується на 14 %, надій молока - на 18 %.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D828BAA-C939-423B-A332-9190A4F7A105}"/>
              </a:ext>
            </a:extLst>
          </p:cNvPr>
          <p:cNvGrpSpPr/>
          <p:nvPr/>
        </p:nvGrpSpPr>
        <p:grpSpPr>
          <a:xfrm>
            <a:off x="87611" y="436880"/>
            <a:ext cx="8966776" cy="6475204"/>
            <a:chOff x="87611" y="436880"/>
            <a:chExt cx="8966776" cy="6475204"/>
          </a:xfrm>
        </p:grpSpPr>
        <p:pic>
          <p:nvPicPr>
            <p:cNvPr id="10" name="Рисунок 9" descr="Доїльна установка АДМ 8: пристрій, принцип роботи, технічні характеристики, схема">
              <a:extLst>
                <a:ext uri="{FF2B5EF4-FFF2-40B4-BE49-F238E27FC236}">
                  <a16:creationId xmlns:a16="http://schemas.microsoft.com/office/drawing/2014/main" id="{88A40407-7F63-4E56-8E1D-2D77D0ADE859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13" y="436880"/>
              <a:ext cx="8960025" cy="520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FE8E0099-B9DA-4B95-95C6-0BBA9A6E7453}"/>
                </a:ext>
              </a:extLst>
            </p:cNvPr>
            <p:cNvSpPr/>
            <p:nvPr/>
          </p:nvSpPr>
          <p:spPr>
            <a:xfrm>
              <a:off x="87611" y="5680978"/>
              <a:ext cx="8966776" cy="1231106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1 - вакуум-провід, 2 - перемикач, 3 - молокопровід, 4 - головний вакуум-регулятор, 5 - пристрій для підйому молокопроводу, 6 - ванна для промивання, 7 - лічильник молока УЗМ-1, 8 - доїльний апарат, 9 - автомат промивання 10 - пластинчастий охолоджувач, 11 - фільтр молочний, 12 – </a:t>
              </a:r>
              <a:r>
                <a:rPr lang="uk-UA" sz="1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повітровідокрем-лювач</a:t>
              </a:r>
              <a:r>
                <a:rPr lang="uk-UA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13 - молочний насос, 14 - груповий лічильник молока МДБ, 15 - шафа для запасних частин, 16 - вакуумна установка УВУ, - бойлер.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542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9" grpId="0" uiExpand="1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884" y="439235"/>
            <a:ext cx="9014198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Замикаючий контакт реле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К2,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який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увімкнено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в коло котушки маг-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нітного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пускача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КМ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1, забезпечує роботу мішалки, а контакт </a:t>
            </a:r>
            <a:r>
              <a:rPr lang="ru-RU" sz="2400" i="1" dirty="0"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вми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-кає пускач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КМ2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і подає команду на ввімкнення насоса охолодження.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48441C8-13BD-4161-B5F1-45D066F511B1}"/>
              </a:ext>
            </a:extLst>
          </p:cNvPr>
          <p:cNvSpPr/>
          <p:nvPr/>
        </p:nvSpPr>
        <p:spPr>
          <a:xfrm>
            <a:off x="62883" y="1547231"/>
            <a:ext cx="8984979" cy="6647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>
              <a:lnSpc>
                <a:spcPct val="90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Надалі алгоритм керування передбачає таке функціонування схеми керування: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24B613B-D5AD-438E-B76F-E56BBBCC7279}"/>
              </a:ext>
            </a:extLst>
          </p:cNvPr>
          <p:cNvSpPr/>
          <p:nvPr/>
        </p:nvSpPr>
        <p:spPr>
          <a:xfrm>
            <a:off x="57041" y="2212028"/>
            <a:ext cx="8984979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за умов досягнення в процесі охолодження молока температури, нижчої за + 4 °С, контакт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SK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розмикається, вихідне реле </a:t>
            </a:r>
            <a:r>
              <a:rPr lang="ru-RU" sz="2400" i="1" dirty="0"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вимика-ється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і відповідно розмикає свій контакт у колі котушки пускача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КМ2,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що викликає вимикання насоса охолодження;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D10687D-3A85-45CD-9588-E6F9D67D2F3E}"/>
              </a:ext>
            </a:extLst>
          </p:cNvPr>
          <p:cNvSpPr/>
          <p:nvPr/>
        </p:nvSpPr>
        <p:spPr>
          <a:xfrm>
            <a:off x="544070" y="-4423"/>
            <a:ext cx="8055860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8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Електропривод в установках пастеризації молока</a:t>
            </a:r>
            <a:endParaRPr lang="uk-UA" sz="2800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21529C9-00E2-4887-B467-07036FEA7723}"/>
              </a:ext>
            </a:extLst>
          </p:cNvPr>
          <p:cNvSpPr/>
          <p:nvPr/>
        </p:nvSpPr>
        <p:spPr>
          <a:xfrm>
            <a:off x="62883" y="3689356"/>
            <a:ext cx="8984979" cy="944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мішалка після вимикання системи охолодження працюватиме, а після закінчення часу 3 ± 1 хв блок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Е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виробить команду вимикання вихідного реле </a:t>
            </a:r>
            <a:r>
              <a:rPr lang="ru-RU" sz="2400" i="1" dirty="0"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2, контакт якого вимкне пускач мішалки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КМ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1;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C5246F8-D3FA-42FD-A295-7D731294E291}"/>
              </a:ext>
            </a:extLst>
          </p:cNvPr>
          <p:cNvSpPr/>
          <p:nvPr/>
        </p:nvSpPr>
        <p:spPr>
          <a:xfrm>
            <a:off x="57040" y="4633910"/>
            <a:ext cx="8984979" cy="6306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у процесі зберігання охолодженого молока блок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Е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вмикає мішалку на 3 хв через кожні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хв;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3CCEC58-CE06-4254-A567-6884A521D583}"/>
              </a:ext>
            </a:extLst>
          </p:cNvPr>
          <p:cNvSpPr/>
          <p:nvPr/>
        </p:nvSpPr>
        <p:spPr>
          <a:xfrm>
            <a:off x="62883" y="5242203"/>
            <a:ext cx="8984979" cy="15724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через зменшення кількості льоду на панелях випарника, який витрачається на охолодження молока, температура вихідних парів хладону з випарника підвищується, контакти температурного реле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SKI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у колі магнітного пускача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КМЗ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замикаються і вмикається привід компресора і вентилятора;</a:t>
            </a:r>
          </a:p>
        </p:txBody>
      </p:sp>
      <p:pic>
        <p:nvPicPr>
          <p:cNvPr id="16" name="Рисунок 19">
            <a:extLst>
              <a:ext uri="{FF2B5EF4-FFF2-40B4-BE49-F238E27FC236}">
                <a16:creationId xmlns:a16="http://schemas.microsoft.com/office/drawing/2014/main" id="{6F63BFD9-52FA-41F4-A412-72A7CCD9A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22371" y="-900516"/>
            <a:ext cx="6299260" cy="897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35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4" grpId="0" animBg="1"/>
      <p:bldP spid="10" grpId="0" animBg="1"/>
      <p:bldP spid="13" grpId="0" animBg="1"/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269" y="438064"/>
            <a:ext cx="9014198" cy="3693319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для контролю системи мащення компресора передбачене реле РКС. При кожному запуску компресора контакт реле РКС повинен замкнутися протягом 20 с, що контролюється елементом ДА9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(І-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312), який у разі успішного функціонування системи замикання контакту РКС не дозволить вимкнутися проміжному реле </a:t>
            </a:r>
            <a:r>
              <a:rPr lang="ru-RU" sz="2400" i="1" dirty="0"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У випадку, коли контакт РКС за 20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від початку запуску компресора не замкнеться, електромагнітне реле в елементі ДА9 знеструмиться, контакт його розімкнеться,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вимикаючим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реле </a:t>
            </a:r>
            <a:r>
              <a:rPr lang="ru-RU" sz="2400" i="1" dirty="0"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1, замикаючі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контак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-ти </a:t>
            </a:r>
            <a:r>
              <a:rPr lang="ru-RU" sz="2400" i="1" dirty="0"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1 розмикаючись вимкнуть коло живлення, що забезпечить аварійне вимкнення устаткування ТОМ-2А;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BB777C2-2722-4C72-A55A-BCF9BDDE94DE}"/>
              </a:ext>
            </a:extLst>
          </p:cNvPr>
          <p:cNvSpPr/>
          <p:nvPr/>
        </p:nvSpPr>
        <p:spPr>
          <a:xfrm>
            <a:off x="63481" y="4131382"/>
            <a:ext cx="8984979" cy="26591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за умов неприпустимого підвищення тиску, який контролюється датчиком реле тиску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та спрацюванні теплових реле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КК1-КК4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при можливих перевантаженнях електродвигунів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1-М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5 їх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розмикаючі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контакти знеструмлюють коло живлення реле </a:t>
            </a:r>
            <a:r>
              <a:rPr lang="ru-RU" sz="2400" i="1" dirty="0"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1 і відбувається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ава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-рійне вимкнення устаткування ТОМ-2А, загоряється сигнальна лам-па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HL2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“Аварія”. Деблокування сигналу “Аварія” відбувається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шля-хом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вимикання ввідного автоматичного вимикача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QF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та його повторного вмикання;</a:t>
            </a:r>
            <a:endParaRPr lang="uk-UA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DFD4624-23D4-4EB9-B17D-33D5853E88DE}"/>
              </a:ext>
            </a:extLst>
          </p:cNvPr>
          <p:cNvSpPr/>
          <p:nvPr/>
        </p:nvSpPr>
        <p:spPr>
          <a:xfrm>
            <a:off x="544070" y="-4423"/>
            <a:ext cx="8055860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8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Електропривод в установках пастеризації молока</a:t>
            </a:r>
            <a:endParaRPr lang="uk-UA" sz="2800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10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979" y="439235"/>
            <a:ext cx="9014198" cy="1477328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технологічна операція “Миття” здійснюється у відповідному поло-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женні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перемикача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SA.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У цьому режимі передбачається керування електроприводом насоса мийки та електроприводом мішалки.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Вми-кання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мішалки та насоса здійснюється за допомогою тумблера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S4;</a:t>
            </a:r>
            <a:endParaRPr lang="uk-U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26B1B9E-0D75-420F-A758-435B65D4FBB7}"/>
              </a:ext>
            </a:extLst>
          </p:cNvPr>
          <p:cNvSpPr/>
          <p:nvPr/>
        </p:nvSpPr>
        <p:spPr>
          <a:xfrm>
            <a:off x="61979" y="1916563"/>
            <a:ext cx="8984979" cy="7386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за умов підвищення температури молока контакти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SK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2 замикають-ся і робота схеми повторюється.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AE06494-F893-4795-BA44-ABC5A6E9FC02}"/>
              </a:ext>
            </a:extLst>
          </p:cNvPr>
          <p:cNvSpPr/>
          <p:nvPr/>
        </p:nvSpPr>
        <p:spPr>
          <a:xfrm>
            <a:off x="61979" y="2655227"/>
            <a:ext cx="8984979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Захист електроприводів та електроустаткування ящика керування від струмів короткого замикання забезпечується автоматичними вимикачами.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3600030-24B5-4305-91BF-1415365A034B}"/>
              </a:ext>
            </a:extLst>
          </p:cNvPr>
          <p:cNvSpPr/>
          <p:nvPr/>
        </p:nvSpPr>
        <p:spPr>
          <a:xfrm>
            <a:off x="544070" y="-4423"/>
            <a:ext cx="8055860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8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Електропривод в установках пастеризації молока</a:t>
            </a:r>
            <a:endParaRPr lang="uk-UA" sz="2800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814224FA-12D1-4031-9F58-CA20E294F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534773"/>
              </p:ext>
            </p:extLst>
          </p:nvPr>
        </p:nvGraphicFramePr>
        <p:xfrm>
          <a:off x="61978" y="3759553"/>
          <a:ext cx="8984979" cy="27783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8616">
                  <a:extLst>
                    <a:ext uri="{9D8B030D-6E8A-4147-A177-3AD203B41FA5}">
                      <a16:colId xmlns:a16="http://schemas.microsoft.com/office/drawing/2014/main" val="1127400458"/>
                    </a:ext>
                  </a:extLst>
                </a:gridCol>
                <a:gridCol w="1303254">
                  <a:extLst>
                    <a:ext uri="{9D8B030D-6E8A-4147-A177-3AD203B41FA5}">
                      <a16:colId xmlns:a16="http://schemas.microsoft.com/office/drawing/2014/main" val="238050439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1620814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46123365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43634717"/>
                    </a:ext>
                  </a:extLst>
                </a:gridCol>
                <a:gridCol w="995157">
                  <a:extLst>
                    <a:ext uri="{9D8B030D-6E8A-4147-A177-3AD203B41FA5}">
                      <a16:colId xmlns:a16="http://schemas.microsoft.com/office/drawing/2014/main" val="831394735"/>
                    </a:ext>
                  </a:extLst>
                </a:gridCol>
                <a:gridCol w="805043">
                  <a:extLst>
                    <a:ext uri="{9D8B030D-6E8A-4147-A177-3AD203B41FA5}">
                      <a16:colId xmlns:a16="http://schemas.microsoft.com/office/drawing/2014/main" val="3214625732"/>
                    </a:ext>
                  </a:extLst>
                </a:gridCol>
                <a:gridCol w="1450621">
                  <a:extLst>
                    <a:ext uri="{9D8B030D-6E8A-4147-A177-3AD203B41FA5}">
                      <a16:colId xmlns:a16="http://schemas.microsoft.com/office/drawing/2014/main" val="3656118071"/>
                    </a:ext>
                  </a:extLst>
                </a:gridCol>
              </a:tblGrid>
              <a:tr h="27500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 u="none" strike="noStrik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ящика керу­вання</a:t>
                      </a:r>
                      <a:endParaRPr lang="uk-UA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 u="none" strike="noStrik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Електро</a:t>
                      </a:r>
                      <a:r>
                        <a:rPr lang="uk-UA" sz="2000" b="0" u="none" strike="noStrik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­-двигун, </a:t>
                      </a:r>
                      <a:r>
                        <a:rPr lang="uk-UA" sz="2000" b="0" u="none" strike="noStrike" spc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uk-UA" sz="2000" b="0" u="none" strike="noStrike" spc="10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uk-UA" sz="2000" b="0" u="none" strike="noStrike" spc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b="0" u="none" strike="noStrik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кВт</a:t>
                      </a:r>
                      <a:endParaRPr lang="uk-UA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 u="none" strike="noStrik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Автоматичний вимикач</a:t>
                      </a:r>
                      <a:endParaRPr lang="uk-UA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 u="none" strike="noStrik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Теплове реле</a:t>
                      </a:r>
                      <a:endParaRPr lang="uk-UA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699634"/>
                  </a:ext>
                </a:extLst>
              </a:tr>
              <a:tr h="82501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 u="none" strike="noStrik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</a:t>
                      </a:r>
                      <a:endParaRPr lang="uk-UA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 u="none" strike="noStrik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r>
                        <a:rPr lang="uk-UA" sz="2000" b="0" u="none" strike="noStrike" spc="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uk-UA" sz="2000" b="0" u="none" strike="noStrik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uk-UA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 u="none" strike="noStrik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uk-UA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 u="none" strike="noStrik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r>
                        <a:rPr lang="uk-UA" sz="2000" b="0" u="none" strike="noStrike" spc="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uk-UA" sz="2000" b="0" u="none" strike="noStrik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uk-UA" sz="2000" b="0" u="none" strike="noStrike" spc="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</a:t>
                      </a:r>
                      <a:endParaRPr lang="uk-UA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 u="none" strike="noStrik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uk-UA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 u="none" strike="noStrik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</a:t>
                      </a:r>
                      <a:endParaRPr lang="uk-UA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 u="none" strike="noStrik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</a:t>
                      </a:r>
                      <a:r>
                        <a:rPr lang="uk-UA" sz="2000" b="0" u="none" strike="noStrik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 u="none" strike="noStrik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чення</a:t>
                      </a:r>
                      <a:endParaRPr lang="uk-UA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 u="none" strike="noStrik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Діапазон регулювання струму. А</a:t>
                      </a:r>
                      <a:endParaRPr lang="uk-UA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1096381"/>
                  </a:ext>
                </a:extLst>
              </a:tr>
              <a:tr h="155918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 u="none" strike="noStrik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ЯОА540- 3474ВМУХЛЗ. 1</a:t>
                      </a:r>
                      <a:endParaRPr lang="uk-UA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 u="none" strike="noStrik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0,12</a:t>
                      </a:r>
                      <a:endParaRPr lang="uk-UA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 u="none" strike="noStrik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uk-UA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 u="none" strike="noStrik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 </a:t>
                      </a:r>
                      <a:endParaRPr lang="uk-UA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 u="none" strike="noStrik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0,75</a:t>
                      </a:r>
                      <a:endParaRPr lang="uk-UA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 u="none" strike="noStrik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uk-UA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 u="none" strike="noStrik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АЕ2043М</a:t>
                      </a:r>
                      <a:endParaRPr lang="uk-UA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 u="none" strike="noStrik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uk-UA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 u="none" strike="noStrik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uk-UA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 u="none" strike="noStrik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РТЛ1004</a:t>
                      </a:r>
                      <a:endParaRPr lang="uk-UA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 u="none" strike="noStrik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РТЛ1008</a:t>
                      </a:r>
                      <a:endParaRPr lang="uk-UA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 u="none" strike="noStrik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РТЛ1016</a:t>
                      </a:r>
                      <a:endParaRPr lang="uk-UA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 u="none" strike="noStrik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РТЛ1007</a:t>
                      </a:r>
                      <a:endParaRPr lang="uk-UA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 u="none" strike="noStrik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РТЛ1008</a:t>
                      </a:r>
                      <a:endParaRPr lang="uk-UA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 u="none" strike="noStrik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КК1</a:t>
                      </a:r>
                      <a:endParaRPr lang="uk-UA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 u="none" strike="noStrik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КК2</a:t>
                      </a:r>
                      <a:endParaRPr lang="uk-UA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 u="none" strike="noStrik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ККЗ</a:t>
                      </a:r>
                      <a:endParaRPr lang="uk-UA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 u="none" strike="noStrik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КК4</a:t>
                      </a:r>
                      <a:endParaRPr lang="uk-UA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 u="none" strike="noStrik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КК5</a:t>
                      </a:r>
                      <a:endParaRPr lang="uk-UA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000" b="0" u="none" strike="noStrik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0,38 - 0,65</a:t>
                      </a:r>
                      <a:endParaRPr lang="uk-UA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207645" algn="l"/>
                        </a:tabLst>
                      </a:pPr>
                      <a:r>
                        <a:rPr lang="uk-UA" sz="2000" b="0" u="none" strike="noStrik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2,4- 4,0</a:t>
                      </a:r>
                      <a:endParaRPr lang="uk-UA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207645" algn="l"/>
                        </a:tabLst>
                      </a:pPr>
                      <a:r>
                        <a:rPr lang="uk-UA" sz="2000" b="0" u="none" strike="noStrik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9,5- 14</a:t>
                      </a:r>
                      <a:endParaRPr lang="uk-UA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334645" algn="l"/>
                        </a:tabLst>
                      </a:pPr>
                      <a:r>
                        <a:rPr lang="uk-UA" sz="2000" b="0" u="none" strike="noStrik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1,5- 2,6 </a:t>
                      </a:r>
                      <a:endParaRPr lang="uk-UA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334645" algn="l"/>
                        </a:tabLst>
                      </a:pPr>
                      <a:r>
                        <a:rPr lang="uk-UA" sz="2000" b="0" u="none" strike="noStrik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2,4 - 4,0</a:t>
                      </a:r>
                      <a:endParaRPr lang="uk-UA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617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90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10" grpId="0" uiExpand="1" build="p" animBg="1"/>
      <p:bldP spid="11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248" y="758421"/>
            <a:ext cx="8970007" cy="1994392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57188">
              <a:lnSpc>
                <a:spcPct val="90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Завдяки використанню спрощеної схеми молочно-вакуумної лі-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нії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точнішого вимірювання кількості видоєного молока за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допомо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-гою пристрою зоотехнічного обліку молока ПЗМ-1А, зменшуються затрати праці на монтаж і технічне обслуговування, а також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виклю-чаються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втрати і забруднення молока під час наповнювання молоко-приймальника.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ECED4FB-5704-4034-BF9B-44C27C18579C}"/>
              </a:ext>
            </a:extLst>
          </p:cNvPr>
          <p:cNvSpPr/>
          <p:nvPr/>
        </p:nvSpPr>
        <p:spPr>
          <a:xfrm>
            <a:off x="57247" y="2755842"/>
            <a:ext cx="8970007" cy="18466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7188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Для малих ферм використовують доїльний агрегат з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молокопро-водом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АДМ-8А-1 (виконання 05 та 06) замість ДАС-2В і АД-100Б. У цьому агрегаті відсутній пластинчастий охолодник, автоматичну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сис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-тему обмивання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вимені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замінено на механічну, пристрій керування молочним насосом виробництва Німеччини - вітчизняним.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3601CD2-CE08-4527-911E-5D2C8A6312E1}"/>
              </a:ext>
            </a:extLst>
          </p:cNvPr>
          <p:cNvSpPr/>
          <p:nvPr/>
        </p:nvSpPr>
        <p:spPr>
          <a:xfrm>
            <a:off x="86996" y="4573463"/>
            <a:ext cx="8970007" cy="2215991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>
            <a:spAutoFit/>
          </a:bodyPr>
          <a:lstStyle/>
          <a:p>
            <a:pPr indent="357188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Для машинного доїння корів у доїльних станках з індивідуальним впусканням та випусканням, транспортуванням молока у молочне відділення, фільтрації та охолодження ви­користовується доїльна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ус-тановка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“Тандем-автомат”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УДА-8А. Установка складається з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комплек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-ту станків (стійл) на 8 місць, технологічної лінії та лінії промивання, 8 маніпуляторів доїння.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415F814-C4AE-489F-971C-7D6C64042997}"/>
              </a:ext>
            </a:extLst>
          </p:cNvPr>
          <p:cNvSpPr/>
          <p:nvPr/>
        </p:nvSpPr>
        <p:spPr>
          <a:xfrm>
            <a:off x="856522" y="25913"/>
            <a:ext cx="7371460" cy="7325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доїльних установок і машин для первинної обробки молока</a:t>
            </a:r>
            <a:endParaRPr lang="uk-UA" sz="2800" b="1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FAE989-AD4F-404F-A452-779230C1575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7" y="735968"/>
            <a:ext cx="8970007" cy="6053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882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16" grpId="0" uiExpand="1" build="p" animBg="1"/>
      <p:bldP spid="12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2284" y="758421"/>
            <a:ext cx="8966776" cy="5170646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lvl="0"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Доїльна автоматизована установка “Ялинка-автомат” УДА-16А використовується для машинного доїння корів у групових доїльних станках та первинної обробки молока на молочних фермах.</a:t>
            </a:r>
          </a:p>
          <a:p>
            <a:pPr lvl="0"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Установка складається з двох секцій (кожна на 8 корів). </a:t>
            </a:r>
          </a:p>
          <a:p>
            <a:pPr lvl="0"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У кожній секції вісім дозаторів роздавання концентрованих кормів, які подаються транспортером. </a:t>
            </a:r>
          </a:p>
          <a:p>
            <a:pPr lvl="0"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Молоко з доїльного автомата через індикатор обліку надходить до молокопроводу молочного відділення і молочним насосом крізь фільтр та пластинчастий охолодник подається в місткість для зберігання. </a:t>
            </a:r>
          </a:p>
          <a:p>
            <a:pPr lvl="0"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Установка промивається автоматично згідно з заданою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циклогра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-мою. </a:t>
            </a:r>
          </a:p>
          <a:p>
            <a:pPr lvl="0"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До установки додатково може постачатися кормороздавач УДА-102.000.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446757A-D44A-42D6-BFBA-A02AA2488E68}"/>
              </a:ext>
            </a:extLst>
          </p:cNvPr>
          <p:cNvSpPr/>
          <p:nvPr/>
        </p:nvSpPr>
        <p:spPr>
          <a:xfrm>
            <a:off x="886270" y="-14748"/>
            <a:ext cx="7371460" cy="7325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доїльних установок і машин для первинної обробки молока</a:t>
            </a:r>
            <a:endParaRPr lang="uk-UA" sz="2800" b="1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Доильный зал Milkline Елочка">
            <a:extLst>
              <a:ext uri="{FF2B5EF4-FFF2-40B4-BE49-F238E27FC236}">
                <a16:creationId xmlns:a16="http://schemas.microsoft.com/office/drawing/2014/main" id="{DEB563D4-DB51-4631-B71D-4C070AC016C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0" y="758421"/>
            <a:ext cx="8889064" cy="59109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329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2284" y="758421"/>
            <a:ext cx="8966776" cy="3323987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lvl="0" indent="354013"/>
            <a:r>
              <a:rPr lang="uk-UA" sz="2400">
                <a:latin typeface="Calibri" panose="020F0502020204030204" pitchFamily="34" charset="0"/>
                <a:cs typeface="Calibri" panose="020F0502020204030204" pitchFamily="34" charset="0"/>
              </a:rPr>
              <a:t>Доїльні автоматизовані установки “Ялинка” УДА-16А і “Тандем” УДА-8А із зніманням інформації та АСУТП призначені для машинно-го доїння корів у доїльному залі з автоматизацією доїння, збирання та обліку молока, автоматичного індивідуального нормованого году-вання корів концентрованими кормами залежно від їх фізіологічно-го стану (стадія лактації, продуктивність тощо), одержання, обробки, зберігання та передачі інформації для керування зооветеринарною роботою, а також виділення тварин за низкою ознак для зооветеринарного обслуговування.</a:t>
            </a:r>
            <a:endParaRPr lang="uk-U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446757A-D44A-42D6-BFBA-A02AA2488E68}"/>
              </a:ext>
            </a:extLst>
          </p:cNvPr>
          <p:cNvSpPr/>
          <p:nvPr/>
        </p:nvSpPr>
        <p:spPr>
          <a:xfrm>
            <a:off x="886270" y="-14748"/>
            <a:ext cx="7371460" cy="7325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доїльних установок і машин для первинної обробки молока</a:t>
            </a:r>
            <a:endParaRPr lang="uk-UA" sz="2800" b="1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60789FC-8F85-4C27-A035-212D500ED69C}"/>
              </a:ext>
            </a:extLst>
          </p:cNvPr>
          <p:cNvSpPr/>
          <p:nvPr/>
        </p:nvSpPr>
        <p:spPr>
          <a:xfrm>
            <a:off x="88612" y="4076728"/>
            <a:ext cx="8966776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Для машинного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доїння корів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індивідуальних доїльних станках у літніх таборах і пасовищних центрах використовують доїльні табірні установки УДЛ-Ф-12 і УДЛ-Ф-12-1.</a:t>
            </a:r>
          </a:p>
        </p:txBody>
      </p:sp>
      <p:pic>
        <p:nvPicPr>
          <p:cNvPr id="1026" name="Picture 2" descr="Доильный зал Елочка">
            <a:extLst>
              <a:ext uri="{FF2B5EF4-FFF2-40B4-BE49-F238E27FC236}">
                <a16:creationId xmlns:a16="http://schemas.microsoft.com/office/drawing/2014/main" id="{70D4B9B5-6AF1-4813-A16B-BB2FA8742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780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A6EB36A-7699-4458-87E1-9A49551E10BB}"/>
              </a:ext>
            </a:extLst>
          </p:cNvPr>
          <p:cNvGrpSpPr/>
          <p:nvPr/>
        </p:nvGrpSpPr>
        <p:grpSpPr>
          <a:xfrm>
            <a:off x="-52469" y="687805"/>
            <a:ext cx="9143999" cy="5143500"/>
            <a:chOff x="-52469" y="687805"/>
            <a:chExt cx="9143999" cy="514350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C636BD70-3CA1-466E-A4F5-7437076EFEBE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2469" y="687805"/>
              <a:ext cx="9143999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53BFEA6-11BC-44E8-AD09-ACD65632DDBD}"/>
                </a:ext>
              </a:extLst>
            </p:cNvPr>
            <p:cNvSpPr txBox="1"/>
            <p:nvPr/>
          </p:nvSpPr>
          <p:spPr>
            <a:xfrm>
              <a:off x="683568" y="5461973"/>
              <a:ext cx="8064896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r>
                <a:rPr lang="ru-RU" b="1" i="1" dirty="0" err="1">
                  <a:solidFill>
                    <a:srgbClr val="050505"/>
                  </a:solidFill>
                  <a:effectLst/>
                  <a:latin typeface="Arial" panose="020B0604020202020204" pitchFamily="34" charset="0"/>
                </a:rPr>
                <a:t>Загальний</a:t>
              </a:r>
              <a:r>
                <a:rPr lang="ru-RU" b="1" i="1" dirty="0">
                  <a:solidFill>
                    <a:srgbClr val="050505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ru-RU" b="1" i="1" dirty="0" err="1">
                  <a:solidFill>
                    <a:srgbClr val="050505"/>
                  </a:solidFill>
                  <a:effectLst/>
                  <a:latin typeface="Arial" panose="020B0604020202020204" pitchFamily="34" charset="0"/>
                </a:rPr>
                <a:t>вигляд</a:t>
              </a:r>
              <a:r>
                <a:rPr lang="ru-RU" b="1" i="1" dirty="0">
                  <a:solidFill>
                    <a:srgbClr val="050505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ru-RU" b="1" i="1" dirty="0" err="1">
                  <a:solidFill>
                    <a:srgbClr val="050505"/>
                  </a:solidFill>
                  <a:effectLst/>
                  <a:latin typeface="Arial" panose="020B0604020202020204" pitchFamily="34" charset="0"/>
                </a:rPr>
                <a:t>доильної</a:t>
              </a:r>
              <a:r>
                <a:rPr lang="ru-RU" b="1" i="1" dirty="0">
                  <a:solidFill>
                    <a:srgbClr val="050505"/>
                  </a:solidFill>
                  <a:effectLst/>
                  <a:latin typeface="Arial" panose="020B0604020202020204" pitchFamily="34" charset="0"/>
                </a:rPr>
                <a:t> установки УДЛ-Ф-12:</a:t>
              </a:r>
              <a:endParaRPr lang="uk-UA" dirty="0"/>
            </a:p>
          </p:txBody>
        </p:sp>
      </p:grpSp>
    </p:spTree>
    <p:extLst>
      <p:ext uri="{BB962C8B-B14F-4D97-AF65-F5344CB8AC3E}">
        <p14:creationId xmlns:p14="http://schemas.microsoft.com/office/powerpoint/2010/main" val="29690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8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612" y="364042"/>
            <a:ext cx="5275476" cy="2215991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lvl="0"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Для роботи доїльних апа­ратів необхідний вакуум, який одержують за допомогою ва­куумних насосів. </a:t>
            </a:r>
          </a:p>
          <a:p>
            <a:pPr lvl="0"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Сучасні доїльні установки комплектуються ротаційними вакуумними насосами УВУ-60/45.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446757A-D44A-42D6-BFBA-A02AA2488E68}"/>
              </a:ext>
            </a:extLst>
          </p:cNvPr>
          <p:cNvSpPr/>
          <p:nvPr/>
        </p:nvSpPr>
        <p:spPr>
          <a:xfrm>
            <a:off x="886270" y="-14748"/>
            <a:ext cx="7371460" cy="366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Електропривод вакуум-насосів</a:t>
            </a:r>
            <a:endParaRPr lang="uk-UA" sz="2800" b="1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Установка вакуумная УВУ.60/45А">
            <a:extLst>
              <a:ext uri="{FF2B5EF4-FFF2-40B4-BE49-F238E27FC236}">
                <a16:creationId xmlns:a16="http://schemas.microsoft.com/office/drawing/2014/main" id="{D4C5A5C7-DB3C-4170-9226-26D69B175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1505"/>
            <a:ext cx="3779912" cy="333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Рисунок 2">
            <a:extLst>
              <a:ext uri="{FF2B5EF4-FFF2-40B4-BE49-F238E27FC236}">
                <a16:creationId xmlns:a16="http://schemas.microsoft.com/office/drawing/2014/main" id="{57A6BAFB-7196-4BE2-9466-063AD6052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449" y="3068960"/>
            <a:ext cx="7489551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60789FC-8F85-4C27-A035-212D500ED69C}"/>
              </a:ext>
            </a:extLst>
          </p:cNvPr>
          <p:cNvSpPr/>
          <p:nvPr/>
        </p:nvSpPr>
        <p:spPr>
          <a:xfrm>
            <a:off x="112847" y="2592569"/>
            <a:ext cx="5251241" cy="18466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Ротаційний лопатевий вакуум-насос складається з ребристого чавунного корпусу 3, ротора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з текстолітовими лопатками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2,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задньої та передньої ребристих кришок.</a:t>
            </a:r>
          </a:p>
        </p:txBody>
      </p:sp>
    </p:spTree>
    <p:extLst>
      <p:ext uri="{BB962C8B-B14F-4D97-AF65-F5344CB8AC3E}">
        <p14:creationId xmlns:p14="http://schemas.microsoft.com/office/powerpoint/2010/main" val="13836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8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446757A-D44A-42D6-BFBA-A02AA2488E68}"/>
              </a:ext>
            </a:extLst>
          </p:cNvPr>
          <p:cNvSpPr/>
          <p:nvPr/>
        </p:nvSpPr>
        <p:spPr>
          <a:xfrm>
            <a:off x="886270" y="-14748"/>
            <a:ext cx="7371460" cy="366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Електропривод вакуум-насосів</a:t>
            </a:r>
            <a:endParaRPr lang="uk-UA" sz="2800" b="1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Рисунок 2">
            <a:extLst>
              <a:ext uri="{FF2B5EF4-FFF2-40B4-BE49-F238E27FC236}">
                <a16:creationId xmlns:a16="http://schemas.microsoft.com/office/drawing/2014/main" id="{57A6BAFB-7196-4BE2-9466-063AD6052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449" y="374498"/>
            <a:ext cx="7489551" cy="384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60789FC-8F85-4C27-A035-212D500ED69C}"/>
              </a:ext>
            </a:extLst>
          </p:cNvPr>
          <p:cNvSpPr/>
          <p:nvPr/>
        </p:nvSpPr>
        <p:spPr>
          <a:xfrm>
            <a:off x="115886" y="4158639"/>
            <a:ext cx="8920610" cy="12584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4013"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Внаслідок ексцентричного розміщення ротора об’єм простору між кожною парою лопаток змінюється. </a:t>
            </a:r>
          </a:p>
          <a:p>
            <a:pPr indent="354013"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З одного боку відбувається всмоктування повітря з трубопроводу, з іншого - стискання і викидання його в атмосферу.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8612" y="364043"/>
            <a:ext cx="5305790" cy="1572418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lvl="0" indent="354013"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Чотири текстолітові лопатки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розміще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-ні радіально в пазах ротора і при його обертанні під дією відцентрової сили притискаються до внутрішньої поверхні циліндричного корпусу.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F2725FF-1F2C-49E3-AAC7-BB5AC1133730}"/>
              </a:ext>
            </a:extLst>
          </p:cNvPr>
          <p:cNvSpPr/>
          <p:nvPr/>
        </p:nvSpPr>
        <p:spPr>
          <a:xfrm>
            <a:off x="88612" y="5417125"/>
            <a:ext cx="8947884" cy="12584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4013"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Таким чином, вакуум-насос перетворює механічну енергію на по-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тенціальну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енергію тиску (з від’ємним знаком), яка потім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перетво-рюється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на кінетичну енергію всмоктування молока з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вимені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і транс-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портування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його до місця приймання та очищення.</a:t>
            </a:r>
          </a:p>
        </p:txBody>
      </p:sp>
    </p:spTree>
    <p:extLst>
      <p:ext uri="{BB962C8B-B14F-4D97-AF65-F5344CB8AC3E}">
        <p14:creationId xmlns:p14="http://schemas.microsoft.com/office/powerpoint/2010/main" val="298489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5" grpId="0" uiExpand="1" build="p" animBg="1"/>
      <p:bldP spid="9" grpId="0" uiExpand="1" build="p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5376</TotalTime>
  <Words>5402</Words>
  <Application>Microsoft Office PowerPoint</Application>
  <PresentationFormat>Экран (4:3)</PresentationFormat>
  <Paragraphs>368</Paragraphs>
  <Slides>42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9" baseType="lpstr">
      <vt:lpstr>Arial</vt:lpstr>
      <vt:lpstr>Calibri</vt:lpstr>
      <vt:lpstr>Georgia</vt:lpstr>
      <vt:lpstr>Times New Roman</vt:lpstr>
      <vt:lpstr>Trebuchet MS</vt:lpstr>
      <vt:lpstr>Wingdings</vt:lpstr>
      <vt:lpstr>Воздушный поток</vt:lpstr>
      <vt:lpstr>План лекції:</vt:lpstr>
      <vt:lpstr>Література: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11  АВТОМАТИЗОВАНИЙ ЕЛЕКТРОПРИВОД У ТВАРИННИЦТВІ ТА ПТАХІВНИТВІ</dc:title>
  <dc:creator>Master</dc:creator>
  <cp:lastModifiedBy>HP</cp:lastModifiedBy>
  <cp:revision>456</cp:revision>
  <dcterms:created xsi:type="dcterms:W3CDTF">2014-04-02T09:29:03Z</dcterms:created>
  <dcterms:modified xsi:type="dcterms:W3CDTF">2022-02-03T14:18:23Z</dcterms:modified>
</cp:coreProperties>
</file>