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2"/>
  </p:notesMasterIdLst>
  <p:sldIdLst>
    <p:sldId id="277" r:id="rId2"/>
    <p:sldId id="278" r:id="rId3"/>
    <p:sldId id="374" r:id="rId4"/>
    <p:sldId id="381" r:id="rId5"/>
    <p:sldId id="382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  <p:sldId id="391" r:id="rId15"/>
    <p:sldId id="376" r:id="rId16"/>
    <p:sldId id="335" r:id="rId17"/>
    <p:sldId id="377" r:id="rId18"/>
    <p:sldId id="392" r:id="rId19"/>
    <p:sldId id="393" r:id="rId20"/>
    <p:sldId id="394" r:id="rId21"/>
    <p:sldId id="395" r:id="rId22"/>
    <p:sldId id="378" r:id="rId23"/>
    <p:sldId id="398" r:id="rId24"/>
    <p:sldId id="400" r:id="rId25"/>
    <p:sldId id="401" r:id="rId26"/>
    <p:sldId id="402" r:id="rId27"/>
    <p:sldId id="403" r:id="rId28"/>
    <p:sldId id="404" r:id="rId29"/>
    <p:sldId id="405" r:id="rId30"/>
    <p:sldId id="406" r:id="rId31"/>
    <p:sldId id="407" r:id="rId32"/>
    <p:sldId id="408" r:id="rId33"/>
    <p:sldId id="409" r:id="rId34"/>
    <p:sldId id="410" r:id="rId35"/>
    <p:sldId id="412" r:id="rId36"/>
    <p:sldId id="413" r:id="rId37"/>
    <p:sldId id="414" r:id="rId38"/>
    <p:sldId id="415" r:id="rId39"/>
    <p:sldId id="436" r:id="rId40"/>
    <p:sldId id="416" r:id="rId41"/>
    <p:sldId id="417" r:id="rId42"/>
    <p:sldId id="418" r:id="rId43"/>
    <p:sldId id="419" r:id="rId44"/>
    <p:sldId id="420" r:id="rId45"/>
    <p:sldId id="421" r:id="rId46"/>
    <p:sldId id="422" r:id="rId47"/>
    <p:sldId id="423" r:id="rId48"/>
    <p:sldId id="424" r:id="rId49"/>
    <p:sldId id="426" r:id="rId50"/>
    <p:sldId id="427" r:id="rId51"/>
    <p:sldId id="428" r:id="rId52"/>
    <p:sldId id="429" r:id="rId53"/>
    <p:sldId id="430" r:id="rId54"/>
    <p:sldId id="431" r:id="rId55"/>
    <p:sldId id="432" r:id="rId56"/>
    <p:sldId id="433" r:id="rId57"/>
    <p:sldId id="434" r:id="rId58"/>
    <p:sldId id="435" r:id="rId59"/>
    <p:sldId id="379" r:id="rId60"/>
    <p:sldId id="437" r:id="rId61"/>
    <p:sldId id="438" r:id="rId62"/>
    <p:sldId id="439" r:id="rId63"/>
    <p:sldId id="440" r:id="rId64"/>
    <p:sldId id="441" r:id="rId65"/>
    <p:sldId id="442" r:id="rId66"/>
    <p:sldId id="308" r:id="rId67"/>
    <p:sldId id="443" r:id="rId68"/>
    <p:sldId id="444" r:id="rId69"/>
    <p:sldId id="445" r:id="rId70"/>
    <p:sldId id="446" r:id="rId7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7E7ED-949F-41C3-82B8-1CF85BC8DB7E}" type="datetimeFigureOut">
              <a:rPr lang="uk-UA" smtClean="0"/>
              <a:t>02.02.2022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A323D-EFF1-4700-87DF-82BA70BD1A6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090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6693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3285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79766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3285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8022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5404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4655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3125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8849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9599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93837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A323D-EFF1-4700-87DF-82BA70BD1A61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15378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02.02.2022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02.02.2022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02.02.2022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02.02.2022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02.02.2022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02.02.2022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02.02.2022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02.02.2022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02.02.2022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02.02.2022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13F7-320C-48FA-89CE-B2C451F30EF2}" type="datetimeFigureOut">
              <a:rPr lang="uk-UA" smtClean="0"/>
              <a:t>02.02.2022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BF713F7-320C-48FA-89CE-B2C451F30EF2}" type="datetimeFigureOut">
              <a:rPr lang="uk-UA" smtClean="0"/>
              <a:t>02.02.2022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49DEAF-9AE1-46B8-BA1B-12C88590EF2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2" y="1944073"/>
            <a:ext cx="8229600" cy="5347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План лекції:</a:t>
            </a:r>
            <a:endParaRPr lang="uk-UA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334" y="2399694"/>
            <a:ext cx="8665295" cy="404648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Особливості 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кормоприготувальних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машин та агрегатів;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Електропривод подрібнювачів кормів;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uk-UA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Приводні характеристики подрібнювачів кормів;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Автоматизація подрібнювачів кормів;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Електропривод вальцьових машин;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Електропривод машин для пресування кормів;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Електропривод змішувачів кормів;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Автоматизація змішувачів кормів;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Комплекти обладнання для приготування кормів.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29E0FE-65ED-420D-AF33-D0A514195687}"/>
              </a:ext>
            </a:extLst>
          </p:cNvPr>
          <p:cNvSpPr txBox="1"/>
          <p:nvPr/>
        </p:nvSpPr>
        <p:spPr>
          <a:xfrm>
            <a:off x="22541" y="0"/>
            <a:ext cx="9036496" cy="1953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800" b="1" i="1" dirty="0">
                <a:latin typeface="Times New Roman" panose="02020603050405020304" pitchFamily="18" charset="0"/>
                <a:cs typeface="Times New Roman" pitchFamily="18" charset="0"/>
              </a:rPr>
              <a:t>ЛЕКЦІЯ 6</a:t>
            </a:r>
            <a:br>
              <a:rPr lang="uk-UA" sz="2800" b="1" i="1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uk-UA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І АВТОМАТИЗАЦІЯ КОРМОПРИГОТУВАЛЬНИХ МАШИН ТА АГРЕГАТІВ</a:t>
            </a:r>
            <a:endParaRPr lang="uk-UA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FBEEDD8-0FF5-45B6-A9A0-8A773ACEA35D}"/>
              </a:ext>
            </a:extLst>
          </p:cNvPr>
          <p:cNvSpPr/>
          <p:nvPr/>
        </p:nvSpPr>
        <p:spPr>
          <a:xfrm>
            <a:off x="86997" y="5265566"/>
            <a:ext cx="8966656" cy="1477328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Тому механічна характеристика на холостому ходу вентиляторна або близька до неї.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Тобто у рівнянні механічної характеристики показник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степеня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1,6-2.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1AE71799-B0E4-49FE-A712-06FC6BE04ADD}"/>
              </a:ext>
            </a:extLst>
          </p:cNvPr>
          <p:cNvSpPr/>
          <p:nvPr/>
        </p:nvSpPr>
        <p:spPr>
          <a:xfrm>
            <a:off x="88612" y="1219830"/>
            <a:ext cx="8966776" cy="29546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Але продуктивність машини, якість перероблюваного продукту і енергоємність процесу значною мірою залежать і від виду перероб-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люваного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продукту та його якісних характеристик (вологість, круп-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ність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тощо).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Зважаючи на це, при проектуванні електропривода слід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передба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-чати регулювання швидкості робочих органів залежно від вказаних факторів, особливо для універсальних подрібнювачів, наприклад КДУ-2,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“Волгарь”,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ДКМ-5 та їм подібних.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5647" y="4188775"/>
            <a:ext cx="8966656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Робочі органи подрібнювачів кормів (ножовий барабан,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молотко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-вий ротор та ін.) при обертанні створюють досить потужний повітря-ний потік, на який витрачається до 40-60 % споживаної потужності.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997" y="466876"/>
            <a:ext cx="8966776" cy="738664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Необхідну стабільність забезпечують асинхронні двигуни з нормальною механічною характеристикою.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9C1E77E-8EFF-43D6-9015-780374055234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36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 animBg="1"/>
      <p:bldP spid="12" grpId="0" animBg="1"/>
      <p:bldP spid="8" grpId="0" uiExpand="1" build="p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4413" y="2358988"/>
            <a:ext cx="8918798" cy="738664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При відомих розмірах молоткового ротора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знаходять за формулою: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997" y="466876"/>
            <a:ext cx="8953630" cy="1908215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Момент статичних опорів на холостому ходу молоткових подріб-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нювачів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визначається з виразу:</a:t>
            </a:r>
          </a:p>
          <a:p>
            <a:pPr indent="354013"/>
            <a:r>
              <a:rPr lang="uk-UA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8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с.х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8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с.в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uk-UA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8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с.т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(1,1 - 1,2)М</a:t>
            </a:r>
            <a:r>
              <a:rPr lang="uk-UA" sz="28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 в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	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момент статичного опору повітряного потоку; 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момент опорів тертя.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1C1F5D-B23B-413D-91DD-03E9F6E188C9}"/>
              </a:ext>
            </a:extLst>
          </p:cNvPr>
          <p:cNvSpPr/>
          <p:nvPr/>
        </p:nvSpPr>
        <p:spPr>
          <a:xfrm>
            <a:off x="104078" y="3113755"/>
            <a:ext cx="8951994" cy="738664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b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коефіцієнти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відповідно лобового опору молотків та розпірних втулок.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D3D9943-D35C-4D0A-9A4C-62C845262BCC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Рисунок 3">
            <a:extLst>
              <a:ext uri="{FF2B5EF4-FFF2-40B4-BE49-F238E27FC236}">
                <a16:creationId xmlns:a16="http://schemas.microsoft.com/office/drawing/2014/main" id="{15135385-FD5F-4379-96AD-6637DAD7C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728320"/>
            <a:ext cx="5692058" cy="540469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0951F3E-C4D5-44DE-972E-9435298EAAC9}"/>
              </a:ext>
            </a:extLst>
          </p:cNvPr>
          <p:cNvSpPr/>
          <p:nvPr/>
        </p:nvSpPr>
        <p:spPr>
          <a:xfrm>
            <a:off x="130459" y="3868522"/>
            <a:ext cx="8951994" cy="282814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За експериментальними даними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0,55-0,65;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0,15-0,2;</a:t>
            </a:r>
            <a:r>
              <a:rPr lang="uk-UA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54013">
              <a:lnSpc>
                <a:spcPct val="85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лобова площа молотків, 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pPr indent="354013">
              <a:lnSpc>
                <a:spcPct val="85000"/>
              </a:lnSpc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лобова площа втулок, 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радіус барабана по центрах мас молотків, м;</a:t>
            </a:r>
            <a:r>
              <a:rPr lang="uk-UA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54013">
              <a:lnSpc>
                <a:spcPct val="85000"/>
              </a:lnSpc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радіус барабана по осях підвісу молотків, м; </a:t>
            </a:r>
          </a:p>
          <a:p>
            <a:pPr indent="354013">
              <a:lnSpc>
                <a:spcPct val="85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кутова швидкість ротора, рад/с; </a:t>
            </a:r>
          </a:p>
          <a:p>
            <a:pPr indent="354013">
              <a:lnSpc>
                <a:spcPct val="85000"/>
              </a:lnSpc>
            </a:pPr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b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густина повітря, кг/м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uk-UA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54013">
              <a:lnSpc>
                <a:spcPct val="85000"/>
              </a:lnSpc>
            </a:pP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коефіцієнт, що враховує вплив довжини молотка на його лобовий опір. Він дорівнює</a:t>
            </a:r>
          </a:p>
        </p:txBody>
      </p:sp>
    </p:spTree>
    <p:extLst>
      <p:ext uri="{BB962C8B-B14F-4D97-AF65-F5344CB8AC3E}">
        <p14:creationId xmlns:p14="http://schemas.microsoft.com/office/powerpoint/2010/main" val="388590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000"/>
                            </p:stCondLst>
                            <p:childTnLst>
                              <p:par>
                                <p:cTn id="9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0"/>
                            </p:stCondLst>
                            <p:childTnLst>
                              <p:par>
                                <p:cTn id="9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000"/>
                            </p:stCondLst>
                            <p:childTnLst>
                              <p:par>
                                <p:cTn id="10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5" grpId="0" uiExpand="1" build="p" animBg="1"/>
      <p:bldP spid="14" grpId="0" uiExpand="1" build="p" animBg="1"/>
      <p:bldP spid="15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2978" y="1683918"/>
            <a:ext cx="8953629" cy="369332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Лобова площа молотків визначається за їх розмірами: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997" y="466876"/>
            <a:ext cx="8953630" cy="738664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Коефіцієнт, що враховує вплив довжини</a:t>
            </a:r>
          </a:p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молотка на його лобовий опір дорівнює: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3E3B5E5-B248-40D8-B1B0-61435BC43CA0}"/>
              </a:ext>
            </a:extLst>
          </p:cNvPr>
          <p:cNvSpPr/>
          <p:nvPr/>
        </p:nvSpPr>
        <p:spPr>
          <a:xfrm>
            <a:off x="88140" y="2769967"/>
            <a:ext cx="8967719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Лобова площа втулок становить: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56673060-623D-4E7F-A6BD-3A13C3CBAFD5}"/>
              </a:ext>
            </a:extLst>
          </p:cNvPr>
          <p:cNvSpPr/>
          <p:nvPr/>
        </p:nvSpPr>
        <p:spPr>
          <a:xfrm>
            <a:off x="112221" y="4265886"/>
            <a:ext cx="6259979" cy="11079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Величини радіусів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можна визначити за конструктивними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розміра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ми барабана, причому: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CCAAA73-8A3E-4C72-A853-9CB124E19456}"/>
              </a:ext>
            </a:extLst>
          </p:cNvPr>
          <p:cNvSpPr/>
          <p:nvPr/>
        </p:nvSpPr>
        <p:spPr>
          <a:xfrm>
            <a:off x="99074" y="3140949"/>
            <a:ext cx="8967719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довжина барабана, м; </a:t>
            </a:r>
          </a:p>
          <a:p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кількість осей підвісу молотків;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ΣL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сумарна	товщина дисків барабана, м;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діаметр втулки, м.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8DA916D4-417F-4975-B0E6-941FAA3C90A6}"/>
              </a:ext>
            </a:extLst>
          </p:cNvPr>
          <p:cNvSpPr/>
          <p:nvPr/>
        </p:nvSpPr>
        <p:spPr>
          <a:xfrm>
            <a:off x="81681" y="5411655"/>
            <a:ext cx="6299222" cy="738664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Момент опорів тертя становить 10-15 % від вентиляційного моменту.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2608EE7-2DD4-44AA-95B4-13BCC30B04C9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Рисунок 5">
            <a:extLst>
              <a:ext uri="{FF2B5EF4-FFF2-40B4-BE49-F238E27FC236}">
                <a16:creationId xmlns:a16="http://schemas.microsoft.com/office/drawing/2014/main" id="{0938C703-5033-484D-94CD-83AE3180B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1642" y="491463"/>
            <a:ext cx="3131940" cy="1155529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Рисунок 6">
            <a:extLst>
              <a:ext uri="{FF2B5EF4-FFF2-40B4-BE49-F238E27FC236}">
                <a16:creationId xmlns:a16="http://schemas.microsoft.com/office/drawing/2014/main" id="{D71F0853-24DE-4895-BF40-EB90A1151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893" y="2053250"/>
            <a:ext cx="2333029" cy="5841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D7C134B-89FE-4171-A7BC-F0437C697A56}"/>
              </a:ext>
            </a:extLst>
          </p:cNvPr>
          <p:cNvSpPr/>
          <p:nvPr/>
        </p:nvSpPr>
        <p:spPr>
          <a:xfrm>
            <a:off x="78013" y="2031303"/>
            <a:ext cx="6615566" cy="738664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де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відповідно довжина і товщина молотків, м;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кількість молотків на барабані.</a:t>
            </a:r>
          </a:p>
        </p:txBody>
      </p:sp>
      <p:pic>
        <p:nvPicPr>
          <p:cNvPr id="1027" name="Рисунок 7">
            <a:extLst>
              <a:ext uri="{FF2B5EF4-FFF2-40B4-BE49-F238E27FC236}">
                <a16:creationId xmlns:a16="http://schemas.microsoft.com/office/drawing/2014/main" id="{8F33A7AD-C67E-4ACA-BE1C-82E2AB151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96732"/>
            <a:ext cx="4220232" cy="63226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Рисунок 4">
            <a:extLst>
              <a:ext uri="{FF2B5EF4-FFF2-40B4-BE49-F238E27FC236}">
                <a16:creationId xmlns:a16="http://schemas.microsoft.com/office/drawing/2014/main" id="{947F84AB-3493-4D62-95E9-86FF27130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885114"/>
            <a:ext cx="2694593" cy="2928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Рисунок 8">
            <a:extLst>
              <a:ext uri="{FF2B5EF4-FFF2-40B4-BE49-F238E27FC236}">
                <a16:creationId xmlns:a16="http://schemas.microsoft.com/office/drawing/2014/main" id="{F35A6DBB-C4ED-41DD-AF77-3516A79A7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203" y="4593162"/>
            <a:ext cx="2382832" cy="73171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27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3000"/>
                            </p:stCondLst>
                            <p:childTnLst>
                              <p:par>
                                <p:cTn id="13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10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10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5" grpId="0" animBg="1"/>
      <p:bldP spid="12" grpId="0" uiExpand="1" build="p" animBg="1"/>
      <p:bldP spid="16" grpId="0" uiExpand="1" build="p" animBg="1"/>
      <p:bldP spid="20" grpId="0" uiExpand="1" build="p" animBg="1"/>
      <p:bldP spid="23" grpId="0" uiExpand="1" build="p" animBg="1"/>
      <p:bldP spid="14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997" y="466876"/>
            <a:ext cx="8953630" cy="258532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Подрібнювальні барабани 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ме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ханізми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подачі подрібнювачів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(КДУ-2,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“Волгарь-5”,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ИГК-ЗОБ,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РСС-6 та ін.) приводяться в дію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від одного двигуна, тому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кінема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тичні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схеми цих машин досить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складні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24EA98B-7BDB-48A1-BA57-99924D0BF7BD}"/>
              </a:ext>
            </a:extLst>
          </p:cNvPr>
          <p:cNvSpPr/>
          <p:nvPr/>
        </p:nvSpPr>
        <p:spPr>
          <a:xfrm>
            <a:off x="3275855" y="5264920"/>
            <a:ext cx="5764771" cy="14773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Моменти зрушення таких машин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мо-жуть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бути значно більшими за величину М</a:t>
            </a:r>
            <a:r>
              <a:rPr lang="uk-UA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а їх механічні характеристики на холостому ходу мають вигляд (див. рис.).</a:t>
            </a:r>
            <a:endParaRPr lang="uk-UA" sz="2400" u="sng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4F939F4-7C39-45FB-8ED3-D962D7A08A77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6C8BE9FB-0DDC-47C1-B36B-B35EEDFFE634}"/>
              </a:ext>
            </a:extLst>
          </p:cNvPr>
          <p:cNvGrpSpPr/>
          <p:nvPr/>
        </p:nvGrpSpPr>
        <p:grpSpPr>
          <a:xfrm>
            <a:off x="4495863" y="466876"/>
            <a:ext cx="4583464" cy="4467208"/>
            <a:chOff x="4495863" y="466876"/>
            <a:chExt cx="4583464" cy="4467208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83E3B5E5-B248-40D8-B1B0-61435BC43CA0}"/>
                </a:ext>
              </a:extLst>
            </p:cNvPr>
            <p:cNvSpPr/>
            <p:nvPr/>
          </p:nvSpPr>
          <p:spPr>
            <a:xfrm>
              <a:off x="4507326" y="3395201"/>
              <a:ext cx="4572001" cy="153888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lIns="0" tIns="0" rIns="0" bIns="0">
              <a:spAutoFit/>
            </a:bodyPr>
            <a:lstStyle/>
            <a:p>
              <a:pPr indent="357188" algn="ctr"/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корм; 2 </a:t>
              </a:r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подавальний </a:t>
              </a:r>
              <a:r>
                <a:rPr lang="uk-UA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транспор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-тер; 3 </a:t>
              </a:r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натискний транспортер;            4 </a:t>
              </a:r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заточувальний пристрій; 5 </a:t>
              </a:r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різальний барабан; 6 </a:t>
              </a:r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подрібнювальний барабан;     7 </a:t>
              </a:r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електродвигун</a:t>
              </a:r>
              <a:endParaRPr lang="uk-UA" sz="2000" i="1" u="sng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B9CF2279-AADE-49A9-B8E0-6F9330B14E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95863" y="466876"/>
              <a:ext cx="4583464" cy="2928325"/>
            </a:xfrm>
            <a:prstGeom prst="rect">
              <a:avLst/>
            </a:prstGeom>
          </p:spPr>
        </p:pic>
      </p:grp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B5C6B8C-6E9F-4A4B-80A2-5C9FEC0525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373" y="2986212"/>
            <a:ext cx="3172483" cy="377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96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443838D-08B3-4533-8EAC-C4542710833D}"/>
              </a:ext>
            </a:extLst>
          </p:cNvPr>
          <p:cNvSpPr/>
          <p:nvPr/>
        </p:nvSpPr>
        <p:spPr>
          <a:xfrm>
            <a:off x="86119" y="4775544"/>
            <a:ext cx="5277404" cy="9971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Завдяки чому момент зрушення подрібнювального барабана близький до значення М</a:t>
            </a:r>
            <a:r>
              <a:rPr lang="uk-UA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0.</a:t>
            </a:r>
            <a:endParaRPr lang="uk-UA" sz="24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935F5D1-0BFF-428D-895C-A64E3EE08024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A675D82-02A1-48DD-8F5C-5A4E61BC3F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471101"/>
            <a:ext cx="7496385" cy="411092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4276" y="461137"/>
            <a:ext cx="4467724" cy="123110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000" dirty="0">
                <a:latin typeface="Calibri" panose="020F0502020204030204" pitchFamily="34" charset="0"/>
                <a:cs typeface="Calibri" pitchFamily="34" charset="0"/>
              </a:rPr>
              <a:t> Конструкцією машин пізніших </a:t>
            </a:r>
            <a:r>
              <a:rPr lang="uk-U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розро-бок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 (ДБ-5, ДКМ-5, ИРТ-Ф-80, ИКБ-Ф-700, ИКМ-Ф- 10 та ін.) передбачено індивіду-</a:t>
            </a:r>
            <a:r>
              <a:rPr lang="uk-U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альний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 привід кожного робочого органу.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B5C40FC-8B09-4D4E-A9FA-0223F5D808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7822" y="3573017"/>
            <a:ext cx="3671928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952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0860" y="451049"/>
            <a:ext cx="4849757" cy="4062651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Режим роботи подрібнювачів три-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валий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із змінним навантаженням.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Навантажувальні діаграми мають випадковий характер. Зміна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наван-таження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 часі залежить від ступеня однорідності та величини подачі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пе-рероблюваного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продукту на подріб-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нювальний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барабан.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машин з ручним завантаженням навантажувальна діаграма має різко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змінний характер (рис.).</a:t>
            </a:r>
            <a:endParaRPr lang="uk-UA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4893" y="4534764"/>
            <a:ext cx="8955636" cy="221599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036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Різні коливання навантаження призводять до зміни швидкості обертання барабана, внаслідок чого знижується продуктивність, погіршується якість вихідного продукту (особливо у зернодробарок), збільшуються енерговитрати. Для вирівнювання навантаження на двигун використовують регулятори. Останні регулюють завантаження у функції струму, ковзання або моменту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B8199E1-9572-4824-9AC6-19C3FD894DFB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FFABB12D-10E7-488A-978C-7E179F106284}"/>
              </a:ext>
            </a:extLst>
          </p:cNvPr>
          <p:cNvGrpSpPr/>
          <p:nvPr/>
        </p:nvGrpSpPr>
        <p:grpSpPr>
          <a:xfrm>
            <a:off x="4930616" y="448670"/>
            <a:ext cx="4129913" cy="4065966"/>
            <a:chOff x="4930616" y="448670"/>
            <a:chExt cx="4129913" cy="4065966"/>
          </a:xfrm>
        </p:grpSpPr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5D913E21-CB95-42DA-AC75-070CE7817C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30617" y="448670"/>
              <a:ext cx="4129912" cy="3340370"/>
            </a:xfrm>
            <a:prstGeom prst="rect">
              <a:avLst/>
            </a:prstGeom>
          </p:spPr>
        </p:pic>
        <p:sp>
          <p:nvSpPr>
            <p:cNvPr id="14" name="Прямоугольник 13">
              <a:extLst>
                <a:ext uri="{FF2B5EF4-FFF2-40B4-BE49-F238E27FC236}">
                  <a16:creationId xmlns:a16="http://schemas.microsoft.com/office/drawing/2014/main" id="{E9D705B7-9A5D-4EB0-ABC6-10C4AB987468}"/>
                </a:ext>
              </a:extLst>
            </p:cNvPr>
            <p:cNvSpPr/>
            <p:nvPr/>
          </p:nvSpPr>
          <p:spPr>
            <a:xfrm>
              <a:off x="4930616" y="3729806"/>
              <a:ext cx="4105879" cy="78483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lIns="0" tIns="0" rIns="0" bIns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Навантажувальна діаграма привода молоткової дробарки при ручному заван­таженні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25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9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34C678B8-5B22-440D-B455-0E1B566CF4D1}"/>
              </a:ext>
            </a:extLst>
          </p:cNvPr>
          <p:cNvSpPr/>
          <p:nvPr/>
        </p:nvSpPr>
        <p:spPr>
          <a:xfrm>
            <a:off x="78810" y="3372605"/>
            <a:ext cx="8955636" cy="29915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дослідний коефіцієнт, що </a:t>
            </a:r>
          </a:p>
          <a:p>
            <a:pPr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враховує вплив способу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подрібне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>
              <a:lnSpc>
                <a:spcPct val="90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змінні характеристики матеріалу (вологість, в’язкість тощо), конструктивні особливості машини; </a:t>
            </a:r>
          </a:p>
          <a:p>
            <a:pPr>
              <a:lnSpc>
                <a:spcPct val="90000"/>
              </a:lnSpc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коефіцієнт, що характеризує роботу, затрачувану на створення нових поверхонь при подрібненні 1 кг матеріалу, кДж/кг; </a:t>
            </a:r>
          </a:p>
          <a:p>
            <a:pPr>
              <a:lnSpc>
                <a:spcPct val="9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коефіцієнт, що характеризує роботу пружних деформацій мате-ріалу при вибраному методі механічного навантаження, кДж/кг; </a:t>
            </a:r>
          </a:p>
          <a:p>
            <a:pPr>
              <a:lnSpc>
                <a:spcPct val="90000"/>
              </a:lnSpc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ступінь подрібнення матеріалу.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0860" y="507695"/>
            <a:ext cx="8955636" cy="110799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Потужність, споживана подрібнювачами кормів, витрачається на подрібнення матеріалу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привод механізму подачі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холостий хід машини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дорівнює: </a:t>
            </a:r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маш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Р</a:t>
            </a:r>
            <a:r>
              <a:rPr lang="uk-UA" sz="24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 Р</a:t>
            </a:r>
            <a:r>
              <a:rPr lang="uk-UA" sz="24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6332CCC-1181-4B43-B4C0-53177539AA97}"/>
              </a:ext>
            </a:extLst>
          </p:cNvPr>
          <p:cNvSpPr/>
          <p:nvPr/>
        </p:nvSpPr>
        <p:spPr>
          <a:xfrm>
            <a:off x="88610" y="1621019"/>
            <a:ext cx="8955636" cy="11079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Потужність подрібнення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кВт, знаходять за виразом:</a:t>
            </a:r>
          </a:p>
          <a:p>
            <a:pPr algn="ctr"/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uk-UA" sz="2400" baseline="-25000" dirty="0" err="1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д</a:t>
            </a:r>
            <a:r>
              <a:rPr lang="uk-UA" sz="24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продуктивність машини, кг/с.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32AA18E-EBFD-40A0-9029-D37E9CFA751E}"/>
              </a:ext>
            </a:extLst>
          </p:cNvPr>
          <p:cNvSpPr/>
          <p:nvPr/>
        </p:nvSpPr>
        <p:spPr>
          <a:xfrm>
            <a:off x="88610" y="2729015"/>
            <a:ext cx="8955636" cy="6647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0363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Робота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кДж/кг, яка затрачується на подрібнення матеріалу, визначається з основного закону подрібнення: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5F43C16-94FA-4CAB-9D77-FF1DF68080AE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Рисунок 14">
            <a:extLst>
              <a:ext uri="{FF2B5EF4-FFF2-40B4-BE49-F238E27FC236}">
                <a16:creationId xmlns:a16="http://schemas.microsoft.com/office/drawing/2014/main" id="{BFCE4BB3-CBC0-4F92-BC9A-4A6DED9D8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3408561"/>
            <a:ext cx="4461509" cy="61409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890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000"/>
                            </p:stCondLst>
                            <p:childTnLst>
                              <p:par>
                                <p:cTn id="7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 animBg="1"/>
      <p:bldP spid="5" grpId="0" animBg="1"/>
      <p:bldP spid="14" grpId="0" uiExpand="1" build="p" animBg="1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0860" y="477600"/>
            <a:ext cx="8982280" cy="36933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 Дослідні значення коефіцієнтів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наведені у табл.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8205" y="2992211"/>
            <a:ext cx="8976746" cy="33239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 Ступінь подрібнення - це відношення середнього (еквівалентно-го) діаметра зерна до середнього розміру подрібнених частинок.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Подрібнені корми за розмірами частинок після помелу поділяють на три категорії: </a:t>
            </a:r>
          </a:p>
          <a:p>
            <a:pPr marL="342900" indent="-342900">
              <a:buFontTx/>
              <a:buChar char="-"/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крупний - 1,8 - 2,6;</a:t>
            </a:r>
          </a:p>
          <a:p>
            <a:pPr marL="342900" indent="-342900">
              <a:buFontTx/>
              <a:buChar char="-"/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середній 1 - 1,8;</a:t>
            </a:r>
          </a:p>
          <a:p>
            <a:pPr marL="342900" indent="-342900">
              <a:buFontTx/>
              <a:buChar char="-"/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дрібний 0,2 - 1,0 мм.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Які мають ступінь подрібнення 2,3 - 1,6;  4,2 - 2,3 і 2,1 - 4,2 мм відповідно.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8033C3D-2D36-49C9-8FFF-9824874593BF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44809C6-368A-4B56-81BE-7A2EDD8B3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894707"/>
              </p:ext>
            </p:extLst>
          </p:nvPr>
        </p:nvGraphicFramePr>
        <p:xfrm>
          <a:off x="78208" y="858611"/>
          <a:ext cx="8976743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5019">
                  <a:extLst>
                    <a:ext uri="{9D8B030D-6E8A-4147-A177-3AD203B41FA5}">
                      <a16:colId xmlns:a16="http://schemas.microsoft.com/office/drawing/2014/main" val="3029054367"/>
                    </a:ext>
                  </a:extLst>
                </a:gridCol>
                <a:gridCol w="1133652">
                  <a:extLst>
                    <a:ext uri="{9D8B030D-6E8A-4147-A177-3AD203B41FA5}">
                      <a16:colId xmlns:a16="http://schemas.microsoft.com/office/drawing/2014/main" val="2806470915"/>
                    </a:ext>
                  </a:extLst>
                </a:gridCol>
                <a:gridCol w="1777388">
                  <a:extLst>
                    <a:ext uri="{9D8B030D-6E8A-4147-A177-3AD203B41FA5}">
                      <a16:colId xmlns:a16="http://schemas.microsoft.com/office/drawing/2014/main" val="1886611624"/>
                    </a:ext>
                  </a:extLst>
                </a:gridCol>
                <a:gridCol w="1346156">
                  <a:extLst>
                    <a:ext uri="{9D8B030D-6E8A-4147-A177-3AD203B41FA5}">
                      <a16:colId xmlns:a16="http://schemas.microsoft.com/office/drawing/2014/main" val="3554922001"/>
                    </a:ext>
                  </a:extLst>
                </a:gridCol>
                <a:gridCol w="1337264">
                  <a:extLst>
                    <a:ext uri="{9D8B030D-6E8A-4147-A177-3AD203B41FA5}">
                      <a16:colId xmlns:a16="http://schemas.microsoft.com/office/drawing/2014/main" val="158405311"/>
                    </a:ext>
                  </a:extLst>
                </a:gridCol>
                <a:gridCol w="1337264">
                  <a:extLst>
                    <a:ext uri="{9D8B030D-6E8A-4147-A177-3AD203B41FA5}">
                      <a16:colId xmlns:a16="http://schemas.microsoft.com/office/drawing/2014/main" val="3319068433"/>
                    </a:ext>
                  </a:extLst>
                </a:gridCol>
              </a:tblGrid>
              <a:tr h="281303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Густина.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кг/м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Еквівалентний діаметр </a:t>
                      </a:r>
                      <a:r>
                        <a:rPr lang="en-US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000" b="0" u="none" strike="noStrike" spc="0" baseline="-25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Коефіцієнти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041572"/>
                  </a:ext>
                </a:extLst>
              </a:tr>
              <a:tr h="2298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2000" b="0" u="none" strike="noStrike" spc="0" baseline="-25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2000" b="0" u="none" strike="noStrike" spc="5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.кДж/кг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2000" b="0" baseline="-25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кДж/кг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5672266"/>
                  </a:ext>
                </a:extLst>
              </a:tr>
              <a:tr h="28130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Ячмінь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1300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1,02 ± 0,3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337929"/>
                  </a:ext>
                </a:extLst>
              </a:tr>
              <a:tr h="28130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Овес (без плівок)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1350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 ± 1,5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2,34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1,96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481908"/>
                  </a:ext>
                </a:extLst>
              </a:tr>
              <a:tr h="28130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Жито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1280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1,45 ± 0,35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8234658"/>
                  </a:ext>
                </a:extLst>
              </a:tr>
              <a:tr h="28130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Пшениця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1360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8,15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742787"/>
                  </a:ext>
                </a:extLst>
              </a:tr>
              <a:tr h="28130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Горох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1360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3,66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40" marR="63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3445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60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uiExpand="1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668" y="410247"/>
            <a:ext cx="4914380" cy="63062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Величину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можна розрахувати за спрощеною формулою: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9668" y="1060624"/>
            <a:ext cx="8945316" cy="369332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itchFamily="34" charset="0"/>
                <a:cs typeface="Calibri" pitchFamily="34" charset="0"/>
              </a:rPr>
              <a:t> Значення коефіцієнтів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стеблових кормів, кДж/кг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0320" y="5831716"/>
            <a:ext cx="8964664" cy="923330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000" dirty="0">
                <a:latin typeface="Calibri" panose="020F0502020204030204" pitchFamily="34" charset="0"/>
                <a:cs typeface="Calibri" pitchFamily="34" charset="0"/>
              </a:rPr>
              <a:t>Таким чином можна оцінювати ефективність способів (роздавлювання, </a:t>
            </a:r>
            <a:r>
              <a:rPr lang="uk-U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різан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-ня, розтирання, розбивання) і варіантів (одно- і </a:t>
            </a:r>
            <a:r>
              <a:rPr lang="uk-UA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двостадійне</a:t>
            </a:r>
            <a:r>
              <a:rPr lang="uk-UA" sz="2000" dirty="0">
                <a:latin typeface="Calibri" panose="020F0502020204030204" pitchFamily="34" charset="0"/>
                <a:cs typeface="Calibri" panose="020F0502020204030204" pitchFamily="34" charset="0"/>
              </a:rPr>
              <a:t>) подрібнення будь-яких матеріалів на машинах із різними робочими органами.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8166BBC-AF87-4DA1-8E52-81DFFC0737BB}"/>
              </a:ext>
            </a:extLst>
          </p:cNvPr>
          <p:cNvSpPr/>
          <p:nvPr/>
        </p:nvSpPr>
        <p:spPr>
          <a:xfrm>
            <a:off x="109016" y="3265576"/>
            <a:ext cx="8945316" cy="738664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Значення коефіцієнтів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кДж/кг визначають за результатами виробничих випробувань подрібнювачів: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0067EF6-823A-4055-AE89-03A438E6561B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3" name="Рисунок 15">
            <a:extLst>
              <a:ext uri="{FF2B5EF4-FFF2-40B4-BE49-F238E27FC236}">
                <a16:creationId xmlns:a16="http://schemas.microsoft.com/office/drawing/2014/main" id="{EEF309C0-14A1-48B1-B454-E60562B15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29017"/>
            <a:ext cx="4050284" cy="577536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E709C554-E4F0-4235-BD9A-F173DB9B4C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049843"/>
              </p:ext>
            </p:extLst>
          </p:nvPr>
        </p:nvGraphicFramePr>
        <p:xfrm>
          <a:off x="109016" y="1436776"/>
          <a:ext cx="8946200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4530">
                  <a:extLst>
                    <a:ext uri="{9D8B030D-6E8A-4147-A177-3AD203B41FA5}">
                      <a16:colId xmlns:a16="http://schemas.microsoft.com/office/drawing/2014/main" val="88747265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3749396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068971554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359633905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095236246"/>
                    </a:ext>
                  </a:extLst>
                </a:gridCol>
                <a:gridCol w="669182">
                  <a:extLst>
                    <a:ext uri="{9D8B030D-6E8A-4147-A177-3AD203B41FA5}">
                      <a16:colId xmlns:a16="http://schemas.microsoft.com/office/drawing/2014/main" val="6846120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Корм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2000" b="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2000" b="0" u="none" strike="noStrike" spc="5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Корм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2000" b="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2000" b="0" u="none" strike="noStrike" spc="5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80181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Сіно: люцернове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633413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конюшини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633413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різнотрав’я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Солома: ячменю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987425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жита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0,23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0,24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Трава свіжоскошена: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442913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люцерни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442913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конюшини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442913"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різнотрав’я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0,19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714166"/>
                  </a:ext>
                </a:extLst>
              </a:tr>
            </a:tbl>
          </a:graphicData>
        </a:graphic>
      </p:graphicFrame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C13B9FB3-F716-4515-A86F-C0DBC20FF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117377"/>
              </p:ext>
            </p:extLst>
          </p:nvPr>
        </p:nvGraphicFramePr>
        <p:xfrm>
          <a:off x="89668" y="3996096"/>
          <a:ext cx="8964664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8196">
                  <a:extLst>
                    <a:ext uri="{9D8B030D-6E8A-4147-A177-3AD203B41FA5}">
                      <a16:colId xmlns:a16="http://schemas.microsoft.com/office/drawing/2014/main" val="237101092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5370642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630703254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434871057"/>
                    </a:ext>
                  </a:extLst>
                </a:gridCol>
                <a:gridCol w="1674020">
                  <a:extLst>
                    <a:ext uri="{9D8B030D-6E8A-4147-A177-3AD203B41FA5}">
                      <a16:colId xmlns:a16="http://schemas.microsoft.com/office/drawing/2014/main" val="370931278"/>
                    </a:ext>
                  </a:extLst>
                </a:gridCol>
              </a:tblGrid>
              <a:tr h="555031">
                <a:tc rowSpan="2"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u="none" strike="noStrike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Перероблюваний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u="none" strike="noStrike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66" marR="618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u="none" strike="noStrike" spc="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Подрібнення різанням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66" marR="618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u="none" strike="noStrike" spc="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Подрібнення у молотковому апараті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66" marR="618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15966"/>
                  </a:ext>
                </a:extLst>
              </a:tr>
              <a:tr h="27751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u="none" strike="noStrike" spc="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2000" b="0" u="none" strike="noStrike" spc="50" baseline="-25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66" marR="618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u="none" strike="noStrike" spc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2000" b="0" u="none" strike="noStrike" spc="50" baseline="-25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66" marR="618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u="none" strike="noStrike" spc="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2000" b="0" u="none" strike="noStrike" spc="50" baseline="-25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66" marR="618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u="none" strike="noStrike" spc="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uk-UA" sz="2000" b="0" u="none" strike="noStrike" spc="50" baseline="-25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66" marR="618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230186"/>
                  </a:ext>
                </a:extLst>
              </a:tr>
              <a:tr h="904557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Сіно: конюшини</a:t>
                      </a:r>
                    </a:p>
                    <a:p>
                      <a:pPr marL="0" indent="633413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люпинове </a:t>
                      </a: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Зерно ячменю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66" marR="618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u="none" strike="noStrike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0,16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0,12</a:t>
                      </a:r>
                      <a:endParaRPr lang="uk-UA" sz="2000" b="0" spc="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spc="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2000" b="0" spc="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66" marR="618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u="none" strike="noStrike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0,99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u="none" strike="noStrike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0,97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u="none" strike="noStrike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66" marR="618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4.8- 7,4</a:t>
                      </a: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6.8 - 10,9 </a:t>
                      </a: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10 - 13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66" marR="618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0,73 - 0,85</a:t>
                      </a: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0,56 - 0,70</a:t>
                      </a:r>
                    </a:p>
                    <a:p>
                      <a:pPr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6-9</a:t>
                      </a:r>
                      <a:endParaRPr lang="uk-UA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866" marR="6186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20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63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0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0F2E3F3-6088-4389-9807-6A2BC3CFFF0A}"/>
              </a:ext>
            </a:extLst>
          </p:cNvPr>
          <p:cNvSpPr/>
          <p:nvPr/>
        </p:nvSpPr>
        <p:spPr>
          <a:xfrm>
            <a:off x="72843" y="5303038"/>
            <a:ext cx="8974872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питоме зусилля,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/м (для соломи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3,5 - 9;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трави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3-6; листостеблової маси соняшника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6-10);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довжина активної частини леза ножа, м; 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радіус барабана, м;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частота обертання барабана, об/хв.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5E30D0A-54D5-4DAF-8505-01314D8AE7CE}"/>
              </a:ext>
            </a:extLst>
          </p:cNvPr>
          <p:cNvSpPr/>
          <p:nvPr/>
        </p:nvSpPr>
        <p:spPr>
          <a:xfrm>
            <a:off x="72026" y="2690336"/>
            <a:ext cx="8945316" cy="184665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питоме зусилля, достатнє для збудження про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цесу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різання, для грубих кормів становить 14 - 20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/м, для зелених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приблизно на порядок нижче; 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кут защемлення різального апарата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(х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20 - 50°); 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висота горловини жи­вильника, м.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2026" y="458602"/>
            <a:ext cx="8959684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Потужність різання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Вт, для соломосилосорізок з дисковим різальним апаратом визначається за формулою:</a:t>
            </a:r>
          </a:p>
          <a:p>
            <a:pPr indent="987425" algn="ctr"/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en-US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Fv</a:t>
            </a:r>
            <a:r>
              <a:rPr lang="uk-UA" sz="24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uk-UA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зусилля різання, Н;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швидкість ножа барабана, м/с.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42E48F1-0153-4368-933F-01AD7DED99A3}"/>
              </a:ext>
            </a:extLst>
          </p:cNvPr>
          <p:cNvSpPr/>
          <p:nvPr/>
        </p:nvSpPr>
        <p:spPr>
          <a:xfrm>
            <a:off x="72026" y="1931187"/>
            <a:ext cx="8945316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 відомими розмірами живильника і параметрами різального апарату зусилля різання знаходять так: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D5D494F0-1520-4F5F-ABA0-9074CDF7A78E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Рисунок 17">
            <a:extLst>
              <a:ext uri="{FF2B5EF4-FFF2-40B4-BE49-F238E27FC236}">
                <a16:creationId xmlns:a16="http://schemas.microsoft.com/office/drawing/2014/main" id="{8CED1645-B054-4483-A997-A12CA2C5F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505" y="2283150"/>
            <a:ext cx="2219205" cy="73866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7359B03-74BF-4679-AC17-3F25D83F6042}"/>
              </a:ext>
            </a:extLst>
          </p:cNvPr>
          <p:cNvSpPr/>
          <p:nvPr/>
        </p:nvSpPr>
        <p:spPr>
          <a:xfrm>
            <a:off x="56838" y="4557480"/>
            <a:ext cx="8974872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Для соломосилосорізок з подрібнювальними апаратами барабанного типу </a:t>
            </a:r>
            <a:r>
              <a:rPr lang="uk-UA" sz="2400">
                <a:latin typeface="Calibri" panose="020F0502020204030204" pitchFamily="34" charset="0"/>
                <a:cs typeface="Calibri" panose="020F0502020204030204" pitchFamily="34" charset="0"/>
              </a:rPr>
              <a:t>потужність різання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кВт, можна знайти з виразу:</a:t>
            </a:r>
          </a:p>
        </p:txBody>
      </p:sp>
      <p:pic>
        <p:nvPicPr>
          <p:cNvPr id="8195" name="Рисунок 18">
            <a:extLst>
              <a:ext uri="{FF2B5EF4-FFF2-40B4-BE49-F238E27FC236}">
                <a16:creationId xmlns:a16="http://schemas.microsoft.com/office/drawing/2014/main" id="{61FEDC24-8A9A-4B2D-A215-FC93C5AF0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283145"/>
            <a:ext cx="2425211" cy="73866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86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8" grpId="0" animBg="1"/>
      <p:bldP spid="8" grpId="0" uiExpand="1" build="p" animBg="1"/>
      <p:bldP spid="19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latin typeface="Times New Roman" pitchFamily="18" charset="0"/>
                <a:cs typeface="Times New Roman" pitchFamily="18" charset="0"/>
              </a:rPr>
              <a:t>Література: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692696"/>
            <a:ext cx="8928992" cy="6048672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Електропривод:</a:t>
            </a:r>
            <a:r>
              <a:rPr lang="uk-UA" b="1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Пос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/ О.ІО.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Синявський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П.І. Савченко, В.В. Савченко, Ю.М.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Лавріненко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В.В.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Козирський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Ю.М.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Хандола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І.П.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Ільїчов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; За ред. О.Ю.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Синявського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- К.: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Аграр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Медіа Груп,2013.-586 с. С. 404-514.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Електропривод сільськогосподарських машин, агрегатів та потокових ліній: Підручник / Є.Л. 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Жулай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, Б.В. Зайцев, О.С. Марченко та ін.; Ред. Є.Л.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Жулай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– К.: Вища освіта, 2001. – 288 c. С. 112-164.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Механізація та автоматизація у тваринництві і птахівництві: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студ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 вузів/за ред. О. С. Марченка. – К. : Урожай, 1995. – 414, [2] c. С.187-224.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Електропривод і застосування електроенергії у сільському господарстві / І.І. Мартиненко; В.Ф. Гончар; Л.П. Тищенко; І.І.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Шарамок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; за ред. І.І. Мартиненка; – 2-ге вид., перероб. і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доп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.. – К. : Урожай, 1993. – 304 c.: іл. С. 98-146.</a:t>
            </a:r>
          </a:p>
          <a:p>
            <a:pPr lvl="0">
              <a:spcBef>
                <a:spcPts val="0"/>
              </a:spcBef>
              <a:buFont typeface="+mj-lt"/>
              <a:buAutoNum type="arabicPeriod"/>
            </a:pP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 Електрообладнання тваринницьких підприємств і автоматизація виробничих процесів у тваринництві/ В.Ф. Гончар; Л.П. Тищенко. – 2-ге вид., перероб. і </a:t>
            </a:r>
            <a:r>
              <a:rPr lang="uk-UA" spc="-50" dirty="0" err="1">
                <a:latin typeface="Times New Roman" pitchFamily="18" charset="0"/>
                <a:cs typeface="Times New Roman" pitchFamily="18" charset="0"/>
              </a:rPr>
              <a:t>доп</a:t>
            </a:r>
            <a:r>
              <a:rPr lang="uk-UA" spc="-50" dirty="0">
                <a:latin typeface="Times New Roman" pitchFamily="18" charset="0"/>
                <a:cs typeface="Times New Roman" pitchFamily="18" charset="0"/>
              </a:rPr>
              <a:t>.. – К.: Вища школа, 1988. – 287 c.: іл. С. 186-226.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434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623" y="406746"/>
            <a:ext cx="8950102" cy="2215991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Потужність подачі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залежить від типу живильника та виду об-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роблюваного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матеріалу.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Експериментально встановлено, що потужність для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живильників приблизно дорівнює 1/3 потужності різання.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багатьох подрібнюваних машинах механізм подачі приводиться в дію від окремого двигуна, тому для них потужність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Р</a:t>
            </a:r>
            <a:r>
              <a:rPr lang="uk-UA" sz="24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0.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0409" y="2608346"/>
            <a:ext cx="8945316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Потужність холостого ходу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Вт,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визначають із рівняння:</a:t>
            </a:r>
          </a:p>
          <a:p>
            <a:pPr algn="ctr"/>
            <a:r>
              <a:rPr lang="uk-UA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400" b="1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baseline="30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uk-UA" sz="24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с.х</a:t>
            </a:r>
            <a:r>
              <a:rPr lang="uk-UA" sz="24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uk-UA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ном</a:t>
            </a:r>
            <a:endParaRPr lang="uk-UA" sz="24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момент холостого ходу,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Н•м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при номінальній швидкості обертання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рад/с.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42E48F1-0153-4368-933F-01AD7DED99A3}"/>
              </a:ext>
            </a:extLst>
          </p:cNvPr>
          <p:cNvSpPr/>
          <p:nvPr/>
        </p:nvSpPr>
        <p:spPr>
          <a:xfrm>
            <a:off x="113921" y="4793704"/>
            <a:ext cx="8945316" cy="184665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Робота на подрібнення, визначена за наведеними формулами і залежить як від виду перероблюваного матеріалу, так і від його якісних характеристик (вологості, однорідності тощо) та стану робочих органів машини.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Останні коефіцієн­тами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не враховуються.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432183D-80FE-4000-A518-821031DC951C}"/>
              </a:ext>
            </a:extLst>
          </p:cNvPr>
          <p:cNvSpPr/>
          <p:nvPr/>
        </p:nvSpPr>
        <p:spPr>
          <a:xfrm>
            <a:off x="75160" y="4086152"/>
            <a:ext cx="8938377" cy="7386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 Момент холостого ходу розраховують або вибирають із даних випробувань машин.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3285CDA7-AF1B-4253-8659-A02681D0718A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96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7" grpId="0" uiExpand="1" build="p" animBg="1"/>
      <p:bldP spid="19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949" y="446538"/>
            <a:ext cx="8950102" cy="31669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Приводні характеристики подрібнювачів кормів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D5E9458-063D-469D-953B-29F47B131179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B42BEED-CA8A-4F63-A1BC-A3F0CBA881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733112"/>
              </p:ext>
            </p:extLst>
          </p:nvPr>
        </p:nvGraphicFramePr>
        <p:xfrm>
          <a:off x="86506" y="772387"/>
          <a:ext cx="8960544" cy="5777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6623">
                  <a:extLst>
                    <a:ext uri="{9D8B030D-6E8A-4147-A177-3AD203B41FA5}">
                      <a16:colId xmlns:a16="http://schemas.microsoft.com/office/drawing/2014/main" val="2067564288"/>
                    </a:ext>
                  </a:extLst>
                </a:gridCol>
                <a:gridCol w="1749795">
                  <a:extLst>
                    <a:ext uri="{9D8B030D-6E8A-4147-A177-3AD203B41FA5}">
                      <a16:colId xmlns:a16="http://schemas.microsoft.com/office/drawing/2014/main" val="3963153980"/>
                    </a:ext>
                  </a:extLst>
                </a:gridCol>
                <a:gridCol w="874457">
                  <a:extLst>
                    <a:ext uri="{9D8B030D-6E8A-4147-A177-3AD203B41FA5}">
                      <a16:colId xmlns:a16="http://schemas.microsoft.com/office/drawing/2014/main" val="3056954846"/>
                    </a:ext>
                  </a:extLst>
                </a:gridCol>
                <a:gridCol w="1124807">
                  <a:extLst>
                    <a:ext uri="{9D8B030D-6E8A-4147-A177-3AD203B41FA5}">
                      <a16:colId xmlns:a16="http://schemas.microsoft.com/office/drawing/2014/main" val="3161353486"/>
                    </a:ext>
                  </a:extLst>
                </a:gridCol>
                <a:gridCol w="730771">
                  <a:extLst>
                    <a:ext uri="{9D8B030D-6E8A-4147-A177-3AD203B41FA5}">
                      <a16:colId xmlns:a16="http://schemas.microsoft.com/office/drawing/2014/main" val="85630748"/>
                    </a:ext>
                  </a:extLst>
                </a:gridCol>
                <a:gridCol w="624991">
                  <a:extLst>
                    <a:ext uri="{9D8B030D-6E8A-4147-A177-3AD203B41FA5}">
                      <a16:colId xmlns:a16="http://schemas.microsoft.com/office/drawing/2014/main" val="3978682533"/>
                    </a:ext>
                  </a:extLst>
                </a:gridCol>
                <a:gridCol w="1249100">
                  <a:extLst>
                    <a:ext uri="{9D8B030D-6E8A-4147-A177-3AD203B41FA5}">
                      <a16:colId xmlns:a16="http://schemas.microsoft.com/office/drawing/2014/main" val="1100129488"/>
                    </a:ext>
                  </a:extLst>
                </a:gridCol>
              </a:tblGrid>
              <a:tr h="33916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Електродвигун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Зведений момент інерції машини з двигуном, кг.м</a:t>
                      </a:r>
                      <a:r>
                        <a:rPr lang="uk-UA" sz="1800" b="0" u="none" strike="noStrike" spc="0" baseline="30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Параметри механічної характеристики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703423"/>
                  </a:ext>
                </a:extLst>
              </a:tr>
              <a:tr h="138789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 і марка машини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Номінальна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потужність,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u-RU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кВт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Момент зру­шення, Н-м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Мінімальний момент, Н-м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Момент при номінальній частоті обер­тання, Н-м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5138084"/>
                  </a:ext>
                </a:extLst>
              </a:tr>
              <a:tr h="33916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Подрібнювач грубих кормів ИҐК-30Б-11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АИР200І6У2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11,4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2,94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2,94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0200714"/>
                  </a:ext>
                </a:extLst>
              </a:tr>
              <a:tr h="33916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Подрібнювач со­ковитих кормів ИСК-5М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АИР13254У2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6,25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2,94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7,8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249250"/>
                  </a:ext>
                </a:extLst>
              </a:tr>
              <a:tr h="42505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Подрібнювач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ИКВ-Ф-5А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АИР18054У2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1,57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11,8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7,35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945628"/>
                  </a:ext>
                </a:extLst>
              </a:tr>
              <a:tr h="42505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Дробарка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КДУ-2,0-1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4АМР180М4У2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7,75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10,7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124323"/>
                  </a:ext>
                </a:extLst>
              </a:tr>
              <a:tr h="16509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Дробарки ДБ-5, ДКМ-5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4АМ180М2У2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2,49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7876152"/>
                  </a:ext>
                </a:extLst>
              </a:tr>
              <a:tr h="3454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Дробарка-подріб- нювач ИРТ-Ф-80-1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4АМ250М6У2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69723"/>
                  </a:ext>
                </a:extLst>
              </a:tr>
              <a:tr h="1587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Дробарка ДЗ-Т-1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4АМАТ-80/2 А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0,11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0,285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1,21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8453914"/>
                  </a:ext>
                </a:extLst>
              </a:tr>
              <a:tr h="3454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Плющилка агре­гату ПЗ-З-ІІ (ва­лець)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АИР160М6У2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ourier New" panose="02070309020205020404" pitchFamily="49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79" marR="357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6185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88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680" y="439235"/>
            <a:ext cx="8972204" cy="2512291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З досвіду експлуатації різних кормо-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приготувальних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машин по переробці різноманітних кормів експериментально визначені питомі затрати енергії на подрібнення.</a:t>
            </a:r>
          </a:p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Користуючись цими даними, можна орієнтовно визначити спожи-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вану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потужність машини з подібними робочими органами за умовою:                                         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 = </a:t>
            </a:r>
            <a:r>
              <a:rPr lang="en-US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Qq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продуктивність машини, кг/с;</a:t>
            </a:r>
          </a:p>
          <a:p>
            <a:pPr>
              <a:lnSpc>
                <a:spcPct val="85000"/>
              </a:lnSpc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питомі затрати енергії, кДж/кг.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9084" y="2957399"/>
            <a:ext cx="8972204" cy="52322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Питомі затрати енергії на подрібнення кормів машинами з різними подрібнювальними апаратами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132AE75-716A-422E-BABA-3BD65A3435DB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4F72AB48-521C-43CB-8C54-4D0C90717B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155759"/>
              </p:ext>
            </p:extLst>
          </p:nvPr>
        </p:nvGraphicFramePr>
        <p:xfrm>
          <a:off x="109978" y="3480619"/>
          <a:ext cx="8972203" cy="32412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3704">
                  <a:extLst>
                    <a:ext uri="{9D8B030D-6E8A-4147-A177-3AD203B41FA5}">
                      <a16:colId xmlns:a16="http://schemas.microsoft.com/office/drawing/2014/main" val="100165548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302894536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3045463600"/>
                    </a:ext>
                  </a:extLst>
                </a:gridCol>
                <a:gridCol w="940027">
                  <a:extLst>
                    <a:ext uri="{9D8B030D-6E8A-4147-A177-3AD203B41FA5}">
                      <a16:colId xmlns:a16="http://schemas.microsoft.com/office/drawing/2014/main" val="3736068747"/>
                    </a:ext>
                  </a:extLst>
                </a:gridCol>
              </a:tblGrid>
              <a:tr h="1040837">
                <a:tc>
                  <a:txBody>
                    <a:bodyPr/>
                    <a:lstStyle/>
                    <a:p>
                      <a:pPr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Подрібнювач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1" marR="29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Питома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енерго</a:t>
                      </a: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­-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ємність.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кДж/кг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1" marR="2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Подрібнювач</a:t>
                      </a:r>
                      <a:endParaRPr lang="uk-UA" sz="18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1" marR="29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Питома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енерго</a:t>
                      </a: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­-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ємність.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just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кДж/кг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1" marR="29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8078213"/>
                  </a:ext>
                </a:extLst>
              </a:tr>
              <a:tr h="2198795">
                <a:tc>
                  <a:txBody>
                    <a:bodyPr/>
                    <a:lstStyle/>
                    <a:p>
                      <a:pPr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Подрібнювачі коренебульбоплодів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Коренерізка: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дискова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відцентрова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Коренетерка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Пастовиготовлювач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Штифтовий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Молотковий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1" marR="29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0,8 - 0,13 0,9 - 1,4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1,1 - 1,5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1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85420" algn="l"/>
                        </a:tabLs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2,5- 3,3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1"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tabLst>
                          <a:tab pos="185420" algn="l"/>
                        </a:tabLs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3,6- 4,4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5420" algn="l"/>
                        </a:tabLs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3,5 - 4,2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1" marR="29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Подрібнювані стеблових кормів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Пастовиготовлювач</a:t>
                      </a: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indent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Штифтовий подрібнювач Соломосилосорізка з ножовим різальним апа­ратом при подрібненні: соломи </a:t>
                      </a:r>
                    </a:p>
                    <a:p>
                      <a:pPr marL="0" indent="1254125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зеленої маси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1" marR="29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8-10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6-12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4,7 - 6,5 </a:t>
                      </a:r>
                    </a:p>
                    <a:p>
                      <a:pPr indent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800" b="0" u="none" strike="noStrike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1,2 - 2,6</a:t>
                      </a:r>
                      <a:endParaRPr lang="uk-UA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1" marR="293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6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28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9362" y="439235"/>
            <a:ext cx="8971907" cy="184665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При виборі двигуна за потужністю роблять так.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Спочатку за формулами або за аналогією з подібними машинами розраховують необхідну потужність, споживану машиною 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найваж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-чому з можливих експлуатаційних ре­жимів, і вибирають двигун за умовою: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978" y="2640916"/>
            <a:ext cx="8972204" cy="944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Вибраний двигун встановлюють на машину і при номінальному її завантаженні самописним амперметром записують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навантажуваль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-ну діаграму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f(t).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DA0BA0-D313-4080-8DD6-51058868060E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0" name="Рисунок 21">
            <a:extLst>
              <a:ext uri="{FF2B5EF4-FFF2-40B4-BE49-F238E27FC236}">
                <a16:creationId xmlns:a16="http://schemas.microsoft.com/office/drawing/2014/main" id="{DFFE7931-0B57-4ED3-A02F-0E2EFEA13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626" y="1914706"/>
            <a:ext cx="3322644" cy="72220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8153A88-14D1-44EE-92C6-1A8377709B57}"/>
              </a:ext>
            </a:extLst>
          </p:cNvPr>
          <p:cNvSpPr/>
          <p:nvPr/>
        </p:nvSpPr>
        <p:spPr>
          <a:xfrm>
            <a:off x="119363" y="2285894"/>
            <a:ext cx="5532757" cy="36933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ккд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передачі.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FF3EC8FA-35E4-4D57-9B50-05600070A399}"/>
              </a:ext>
            </a:extLst>
          </p:cNvPr>
          <p:cNvSpPr/>
          <p:nvPr/>
        </p:nvSpPr>
        <p:spPr>
          <a:xfrm>
            <a:off x="85898" y="3585470"/>
            <a:ext cx="8972204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 одержаною діаграмою визначають середнє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або еквівалент-не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значення струму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порівнюють з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номіналь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ним струмом вибраного двигуна за умовами:</a:t>
            </a:r>
          </a:p>
        </p:txBody>
      </p:sp>
      <p:pic>
        <p:nvPicPr>
          <p:cNvPr id="12291" name="Рисунок 22">
            <a:extLst>
              <a:ext uri="{FF2B5EF4-FFF2-40B4-BE49-F238E27FC236}">
                <a16:creationId xmlns:a16="http://schemas.microsoft.com/office/drawing/2014/main" id="{1D27DE45-13DC-475D-84DE-BDB202967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940492"/>
            <a:ext cx="2481918" cy="92866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152A9C8D-E0B3-4B69-956C-6EC629179D0B}"/>
              </a:ext>
            </a:extLst>
          </p:cNvPr>
          <p:cNvSpPr/>
          <p:nvPr/>
        </p:nvSpPr>
        <p:spPr>
          <a:xfrm>
            <a:off x="109978" y="4869160"/>
            <a:ext cx="8972204" cy="184665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Робочі органи подрібнювачів кормів мають досить знач­ний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-мент інерції, внаслідок чого тривалість пуску машини досягає кіль-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десятків секунд.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поліпшення умов пуску робочі органи комплектують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-двигунами з підвищеним пусковим моментом.</a:t>
            </a:r>
          </a:p>
        </p:txBody>
      </p:sp>
    </p:spTree>
    <p:extLst>
      <p:ext uri="{BB962C8B-B14F-4D97-AF65-F5344CB8AC3E}">
        <p14:creationId xmlns:p14="http://schemas.microsoft.com/office/powerpoint/2010/main" val="289786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2" grpId="0" animBg="1"/>
      <p:bldP spid="16" grpId="0" uiExpand="1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7781" y="442225"/>
            <a:ext cx="8959132" cy="184665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Керування електроприводами подрібнювачів виконується за різ-ними схемами: від найпростіших за допомогою ручних пускачів типу ПНВ або ПНВС, що використовуються у малопотужних машинах і призначених для домашнього господарства, до складних схем керування з автоматизацією завантаження двигуна.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4594CF7-3F28-4167-929F-2BDF244B5F98}"/>
              </a:ext>
            </a:extLst>
          </p:cNvPr>
          <p:cNvSpPr/>
          <p:nvPr/>
        </p:nvSpPr>
        <p:spPr>
          <a:xfrm>
            <a:off x="87781" y="2288884"/>
            <a:ext cx="8959132" cy="29546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Алгоритми керування передбачають автоматизацію та­ких процесів: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пуск електродвигуна;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контроль рівня продуктів у бункерах;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регулювання завантаження двигуна дробарки;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необхідні блокування - механічні та електричні;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надійний захист всіх елементів привода;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сигналізація про стан елементів привода.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A00E69E-ABEA-475A-84C7-0B025C532EC7}"/>
              </a:ext>
            </a:extLst>
          </p:cNvPr>
          <p:cNvSpPr/>
          <p:nvPr/>
        </p:nvSpPr>
        <p:spPr>
          <a:xfrm>
            <a:off x="1187624" y="8348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ED95002-6E47-4FE8-B2B2-1D43C5616A20}"/>
              </a:ext>
            </a:extLst>
          </p:cNvPr>
          <p:cNvSpPr/>
          <p:nvPr/>
        </p:nvSpPr>
        <p:spPr>
          <a:xfrm>
            <a:off x="87781" y="5332256"/>
            <a:ext cx="8959132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Автоматизація подрібнювана ИКФ-5-А “</a:t>
            </a:r>
            <a:r>
              <a:rPr lang="uk-UA" sz="2400" u="sng" dirty="0" err="1">
                <a:latin typeface="Calibri" panose="020F0502020204030204" pitchFamily="34" charset="0"/>
                <a:cs typeface="Calibri" panose="020F0502020204030204" pitchFamily="34" charset="0"/>
              </a:rPr>
              <a:t>Волгарь</a:t>
            </a:r>
            <a:r>
              <a:rPr lang="uk-UA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”.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Робочі органи подрібнювача приводяться в дію від одного електродвигуна потужністю 22 кВт (див. рис.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35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uiExpand="1" build="p" animBg="1"/>
      <p:bldP spid="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D2F9D85-1C5F-4F8F-AC1D-50093D733F8F}"/>
              </a:ext>
            </a:extLst>
          </p:cNvPr>
          <p:cNvSpPr/>
          <p:nvPr/>
        </p:nvSpPr>
        <p:spPr>
          <a:xfrm>
            <a:off x="45488" y="1697721"/>
            <a:ext cx="9014199" cy="502567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Подріб-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нювач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обла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днаний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ав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томатом ви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микання 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Електродви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гуна при по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траплянні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металевих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предметів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барабан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Вторинного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різання.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Автомат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спрацьовує при руйнуванні зрізної шпильки в його замку, внаслідок чого розмикається контакт кінцевого вимикача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SQ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5489" y="439235"/>
            <a:ext cx="9014199" cy="125848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Схемою керування передбачено пряме вмикання електродвигуна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у в мережу пускачем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захист електродвигуна від коротких за-микань і перевантажень автоматичним вимикачем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захист кіл керування від коротких замикань запобіжником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FU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7B8E90E-EA0F-4B97-B7C1-7C80A65356C8}"/>
              </a:ext>
            </a:extLst>
          </p:cNvPr>
          <p:cNvSpPr/>
          <p:nvPr/>
        </p:nvSpPr>
        <p:spPr>
          <a:xfrm>
            <a:off x="1187624" y="8348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5EC0A733-FCF0-47D1-98E2-668A6A3FCD45}"/>
              </a:ext>
            </a:extLst>
          </p:cNvPr>
          <p:cNvGrpSpPr/>
          <p:nvPr/>
        </p:nvGrpSpPr>
        <p:grpSpPr>
          <a:xfrm>
            <a:off x="1574021" y="1770736"/>
            <a:ext cx="7494117" cy="4190166"/>
            <a:chOff x="1565571" y="1903130"/>
            <a:chExt cx="7494117" cy="4190166"/>
          </a:xfrm>
        </p:grpSpPr>
        <p:pic>
          <p:nvPicPr>
            <p:cNvPr id="2" name="Рисунок 1">
              <a:extLst>
                <a:ext uri="{FF2B5EF4-FFF2-40B4-BE49-F238E27FC236}">
                  <a16:creationId xmlns:a16="http://schemas.microsoft.com/office/drawing/2014/main" id="{604E3D4C-2890-4BAA-9537-BCB06B700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65571" y="1903130"/>
              <a:ext cx="7459418" cy="4190166"/>
            </a:xfrm>
            <a:prstGeom prst="rect">
              <a:avLst/>
            </a:prstGeom>
          </p:spPr>
        </p:pic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001C93B2-E10A-4832-9296-9BC65AAE80AC}"/>
                </a:ext>
              </a:extLst>
            </p:cNvPr>
            <p:cNvSpPr/>
            <p:nvPr/>
          </p:nvSpPr>
          <p:spPr>
            <a:xfrm>
              <a:off x="4091136" y="5354632"/>
              <a:ext cx="4968552" cy="738664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lIns="0" tIns="0" rIns="0" bIns="0">
              <a:spAutoFit/>
            </a:bodyPr>
            <a:lstStyle/>
            <a:p>
              <a:pPr indent="361950"/>
              <a:r>
                <a:rPr lang="uk-UA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Схема керування подрібнювачем кормів </a:t>
              </a:r>
              <a:r>
                <a:rPr lang="ru-RU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“Волгарь-</a:t>
              </a:r>
              <a:r>
                <a:rPr lang="uk-UA" sz="2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344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  <p:bldP spid="5" grpId="0" uiExpand="1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490" y="439235"/>
            <a:ext cx="9014198" cy="110799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1762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Повторне вмикання двигуна можливе після очищення апарата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вто-ринного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різання від сторонніх предметів, залишків корму і установки замка автомата в робоче положення.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A4DD7B7-8E90-4F9E-B650-3322D80AB347}"/>
              </a:ext>
            </a:extLst>
          </p:cNvPr>
          <p:cNvSpPr/>
          <p:nvPr/>
        </p:nvSpPr>
        <p:spPr>
          <a:xfrm>
            <a:off x="60099" y="1547668"/>
            <a:ext cx="8984979" cy="25853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запобігання пуску машини при відкритих кришках барабанів під ними вмонтовані кінцеві вимикачі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SQ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SQ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Контроль за ступенем завантаження двигуна під час роботи подрібнювана здійснюється за показниками перевантажувального амперметра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РА,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увімкненого через трансформатор струму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ТА.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Апарати керування і захисту двигуна змонтовані в ящику керування типу Я5103-3774ДУХЛ2.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6EDBA64-D1C4-4B56-847A-92CE2D978B03}"/>
              </a:ext>
            </a:extLst>
          </p:cNvPr>
          <p:cNvSpPr/>
          <p:nvPr/>
        </p:nvSpPr>
        <p:spPr>
          <a:xfrm>
            <a:off x="79510" y="4166434"/>
            <a:ext cx="8984979" cy="2585323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b="1" i="1" u="sng" dirty="0">
                <a:latin typeface="Calibri" panose="020F0502020204030204" pitchFamily="34" charset="0"/>
                <a:cs typeface="Calibri" panose="020F0502020204030204" pitchFamily="34" charset="0"/>
              </a:rPr>
              <a:t>Автоматизація дробарки ДБ-5.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Дробарка ДБ-5 призначена для подрібнення фуражного зерна вологістю до 17 %. Продуктивність дробарки при різній крупності помелу 1,8-6 т/год. У виконанні ДБ-5-1 машина складається з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дро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-барки, завантажувального і вивантажувального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шнеків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шафи керування. Робочі органи приводяться в дію від чотирьох електродвигунів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A6EF2E7-DE82-4B2D-8EA8-DF0A3B6F04B4}"/>
              </a:ext>
            </a:extLst>
          </p:cNvPr>
          <p:cNvSpPr/>
          <p:nvPr/>
        </p:nvSpPr>
        <p:spPr>
          <a:xfrm>
            <a:off x="1187624" y="8348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09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1313" y="421270"/>
            <a:ext cx="9014198" cy="1886350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Зерно, яке підлягає подрібненню, подається з бурта завантажу-вальним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шнеком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у зерновий бункер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9.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Рівень зерна у бункері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кон-тролюється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двома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магнітокерованими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датчиками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11.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 бункера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че-рез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щілину, створену засувкою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похилою нижньою стінкою, зерно проходить через магнітний сепаратор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13,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очищується від випадкових металічних предметів і потрапляє в подрібнювальну камеру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1BA76BD-90BC-45B6-90E3-C32CF91D46A7}"/>
              </a:ext>
            </a:extLst>
          </p:cNvPr>
          <p:cNvSpPr/>
          <p:nvPr/>
        </p:nvSpPr>
        <p:spPr>
          <a:xfrm>
            <a:off x="1187624" y="8348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EC4C515-5B59-44FC-B4EE-A84522DB0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391" y="2360906"/>
            <a:ext cx="8371942" cy="448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00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490" y="480331"/>
            <a:ext cx="8991006" cy="738664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подрібнювальній камері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зерно подрібнюється молотковим ротором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декою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15.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45490" y="1218995"/>
            <a:ext cx="8991006" cy="258532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Подрібнена маса повітряним потоком, створюваним ротором, по кормо-проводу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транспортується до сепаратора 7 роздільної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каме-ри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8.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Дрібна фракція шнеками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вивантажується з дробарки.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Крупна фракція спрямовується на повторне подрібнення у дробильну камеру.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Ступінь помелу регулюється поворотом засувки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зміною сепаратора 7.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4C86E1B-E5F3-4AA1-947D-F969972B7C2C}"/>
              </a:ext>
            </a:extLst>
          </p:cNvPr>
          <p:cNvSpPr/>
          <p:nvPr/>
        </p:nvSpPr>
        <p:spPr>
          <a:xfrm>
            <a:off x="45490" y="3804318"/>
            <a:ext cx="8991006" cy="29546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Навантаження двигуна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 дробарки регулюється поворотом засувки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вручну або електродвигуном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 засувки складається з електродвигуна РД-09, зубчастої передачі,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вала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електромагнітної муфти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16,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яка з’єднує вал з електродвигуном.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вимиканні електромагнітної муфти вал засувки роз’єднується з валом двигуна і під дією власної ваги засувка швидко перекриває доступ зерна в дробильну камеру.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52F768B-7C17-4351-995A-23C637C10521}"/>
              </a:ext>
            </a:extLst>
          </p:cNvPr>
          <p:cNvSpPr/>
          <p:nvPr/>
        </p:nvSpPr>
        <p:spPr>
          <a:xfrm>
            <a:off x="1187624" y="8348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89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490" y="480331"/>
            <a:ext cx="2654302" cy="332398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1762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Електрична схема керування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-приводом дробарки передбачає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нала-годжувальний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(Н) і робочий (Р) режими роботи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які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встанов-люються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перемика-чами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А2 і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АЗ.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45A5C1F-83DD-46D7-ABA3-2D99E7EA278A}"/>
              </a:ext>
            </a:extLst>
          </p:cNvPr>
          <p:cNvSpPr/>
          <p:nvPr/>
        </p:nvSpPr>
        <p:spPr>
          <a:xfrm>
            <a:off x="60099" y="3845414"/>
            <a:ext cx="2734303" cy="221599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режимі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Налад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-ка”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кожен механізм кнопками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В1 -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В6 вмикається 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вими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-кається незалежно від інших.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E8A49C9-BBA8-47C5-A738-5E0AFCC02D6D}"/>
              </a:ext>
            </a:extLst>
          </p:cNvPr>
          <p:cNvSpPr/>
          <p:nvPr/>
        </p:nvSpPr>
        <p:spPr>
          <a:xfrm>
            <a:off x="1115616" y="5199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17AC4B5-997A-4228-8AB9-007D1AB34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4402" y="0"/>
            <a:ext cx="6304108" cy="6752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8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860" y="63699"/>
            <a:ext cx="8980279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</a:t>
            </a:r>
            <a:r>
              <a:rPr lang="uk-UA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кормоприготувальних</a:t>
            </a: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машин та агрегатів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863" y="501045"/>
            <a:ext cx="8926294" cy="2215991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Кормоприготування - найбільш енергоємний і трудомісткий процес на тваринницьких фермах.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Так, питомі витрати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електроенер-гії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на переробку 1 т кормів знаходяться в межах 1,2-2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кВт•год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/т при змішуванні кормів, 5-22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кВт•год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/т при подрібненні і 86-100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кВт•год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/т при приготуванні трав’яного борошна.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853" y="2972653"/>
            <a:ext cx="8926292" cy="14773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Підготовка кормів до згодовування складається з таких операцій: очищення від бруду, металевих та інших механічних домішок,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под-рібнення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термічної і хімічної обробки, пресування, приготування кормових сумішей.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9106" y="4841587"/>
            <a:ext cx="8926292" cy="1477328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Велика кількість типів і видів кормо-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приготівних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машин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зумов-лює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різноманітність їх привідних характеристик. </a:t>
            </a:r>
          </a:p>
          <a:p>
            <a:pPr indent="4429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Проте залежно від типу робочого органу машини поділяють на кілька груп, в межах яких привідні характеристики дещо подібні.</a:t>
            </a:r>
          </a:p>
        </p:txBody>
      </p:sp>
    </p:spTree>
    <p:extLst>
      <p:ext uri="{BB962C8B-B14F-4D97-AF65-F5344CB8AC3E}">
        <p14:creationId xmlns:p14="http://schemas.microsoft.com/office/powerpoint/2010/main" val="148492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487" y="411716"/>
            <a:ext cx="9014198" cy="184665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режимі “Робота” після натискання кнопки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 послідовно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запус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-каються двигуни вивантажувального шнека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дробарки М2.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зниження пускового струму електродвигун дробарки М2 за-пускається за схемою з перемиканням обмоток із “зірки” на “трикутник”.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60097" y="2326990"/>
            <a:ext cx="8984979" cy="22159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Процес пуску контролюється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яке через 10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після запуску по схемі “зірка” подає команду на перемикання обмоток на “трикутник”.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натисканні кнопки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В4 вмикаються пускач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КМ2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і двигун М2 при з’єднанні обмоток за схемою “зірка”.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Одночасно одержує живлення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45A5C1F-83DD-46D7-ABA3-2D99E7EA278A}"/>
              </a:ext>
            </a:extLst>
          </p:cNvPr>
          <p:cNvSpPr/>
          <p:nvPr/>
        </p:nvSpPr>
        <p:spPr>
          <a:xfrm>
            <a:off x="79509" y="4542981"/>
            <a:ext cx="8946154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Через 10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реле часу контактом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КТ.2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вимикає пускач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КМ2,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-тактом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КТ.З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вмикає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3 і подає напругу на регулятор завантаження АРЗ та електромагнітну муфту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Обмотки двигуна М2 перемикаються на “трикутник”.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2BB8F52-E607-427B-B1AD-71DD5DD03C6F}"/>
              </a:ext>
            </a:extLst>
          </p:cNvPr>
          <p:cNvSpPr/>
          <p:nvPr/>
        </p:nvSpPr>
        <p:spPr>
          <a:xfrm>
            <a:off x="1115616" y="5199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EF1B5FE-1D93-45E1-ADB7-AB467D802856}"/>
              </a:ext>
            </a:extLst>
          </p:cNvPr>
          <p:cNvSpPr/>
          <p:nvPr/>
        </p:nvSpPr>
        <p:spPr>
          <a:xfrm>
            <a:off x="98923" y="6020309"/>
            <a:ext cx="8946154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Електродвигун завантажувального шнека М3 запускається після натискання кнопки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В6 при незаповненому бункері дробарки.</a:t>
            </a:r>
          </a:p>
        </p:txBody>
      </p:sp>
    </p:spTree>
    <p:extLst>
      <p:ext uri="{BB962C8B-B14F-4D97-AF65-F5344CB8AC3E}">
        <p14:creationId xmlns:p14="http://schemas.microsoft.com/office/powerpoint/2010/main" val="354011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490" y="480331"/>
            <a:ext cx="9014198" cy="2215991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Коли зерно в бункері досягне датчика верхнього рівня,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замикаєть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-ся контакт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SL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шунтує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коло керуючого електрода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симістора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VS.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Останній закривається і розриває коло живлення котушки пускача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КМ4,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завантажувальний шнек зупиняється.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Повторно шнек запускається після звільнення зерном датчиків рівня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SL1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і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SL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6D3DE45-1487-4E57-BCE3-6D495A87A2AE}"/>
              </a:ext>
            </a:extLst>
          </p:cNvPr>
          <p:cNvSpPr/>
          <p:nvPr/>
        </p:nvSpPr>
        <p:spPr>
          <a:xfrm>
            <a:off x="45490" y="2696322"/>
            <a:ext cx="8984979" cy="295465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стабілізації струму, споживаного електродвигуном дробарки М2, передбачений автоматичний регулятор завантаження (АРЗ).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Керуючий сигнал на регулятор знімається з трансформатора струму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ТА.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Залежно від завантаження двигуна М2 регулятор АРЗ подає команди на привід засувки М4, який, відкриваючи або закриваючи засувку, змінює подачу зерна у дробильну камеру.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Так підтримується номінальне завантаження двигуна М2.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2F3FB11-5DA0-482C-8290-55C77F6185F0}"/>
              </a:ext>
            </a:extLst>
          </p:cNvPr>
          <p:cNvSpPr/>
          <p:nvPr/>
        </p:nvSpPr>
        <p:spPr>
          <a:xfrm>
            <a:off x="1115616" y="5199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DE3D24A-DF38-4012-89B9-305552B62930}"/>
              </a:ext>
            </a:extLst>
          </p:cNvPr>
          <p:cNvSpPr/>
          <p:nvPr/>
        </p:nvSpPr>
        <p:spPr>
          <a:xfrm>
            <a:off x="79510" y="5574602"/>
            <a:ext cx="8984979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стрибкоподібних перевантаженнях двигуна дробарки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регу-лятор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через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вимикає муфту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 і засувка перекриває доступ зерна в дробильну камеру. </a:t>
            </a:r>
          </a:p>
        </p:txBody>
      </p:sp>
    </p:spTree>
    <p:extLst>
      <p:ext uri="{BB962C8B-B14F-4D97-AF65-F5344CB8AC3E}">
        <p14:creationId xmlns:p14="http://schemas.microsoft.com/office/powerpoint/2010/main" val="399381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105161" y="439235"/>
            <a:ext cx="8933678" cy="1107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Якщо зерно в дробильну камеру не надходить, засувка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відкри-вається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повністю, замикається контакт кінцевого вимикача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SQ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 і вмикається сирена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НА.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156D6DE-5CFB-46E4-ACC0-99C11486DB46}"/>
              </a:ext>
            </a:extLst>
          </p:cNvPr>
          <p:cNvSpPr/>
          <p:nvPr/>
        </p:nvSpPr>
        <p:spPr>
          <a:xfrm>
            <a:off x="105160" y="1547231"/>
            <a:ext cx="8933677" cy="2215991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Регулятор АРЗ подає команди на вмикання двигуна М4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імпульса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-ми з певною заданою шпаруватістю. </a:t>
            </a:r>
          </a:p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Якщо двигун недовантажений або перевантажений більше 15 % від номінального струму, паузи між імпульсами скорочуються у 5-15 разів, завдяки чому прискорюється відпрацювання сигналу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неузгод-женості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між опорним і контрольованим сигналами.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FD75976-8B26-44BA-BBC2-3F2505049ED8}"/>
              </a:ext>
            </a:extLst>
          </p:cNvPr>
          <p:cNvSpPr/>
          <p:nvPr/>
        </p:nvSpPr>
        <p:spPr>
          <a:xfrm>
            <a:off x="1115616" y="5199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870FCE0-E79D-4D63-BB91-F81793C7155A}"/>
              </a:ext>
            </a:extLst>
          </p:cNvPr>
          <p:cNvSpPr/>
          <p:nvPr/>
        </p:nvSpPr>
        <p:spPr>
          <a:xfrm>
            <a:off x="105158" y="3763222"/>
            <a:ext cx="8933677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перевірки роботи регулятора завантаження вимикач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АЗ встановлюють в положення “Регулятор”.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C04DBA3-4EEA-4160-97F3-1498EF7164FE}"/>
              </a:ext>
            </a:extLst>
          </p:cNvPr>
          <p:cNvSpPr/>
          <p:nvPr/>
        </p:nvSpPr>
        <p:spPr>
          <a:xfrm>
            <a:off x="105157" y="4501886"/>
            <a:ext cx="8933677" cy="15724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265113">
              <a:lnSpc>
                <a:spcPct val="85000"/>
              </a:lnSpc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Схемою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передбачено захист від коротких замикань: двигунів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дро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-барки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автоматичними вимикачами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і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схеми керування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запобіжником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FU1.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2651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Двигуни МІ і М3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шнеків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від перевантажень захищені тепловими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КК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КК2.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31A3E39-B775-42F0-82C4-CFB53760D08F}"/>
              </a:ext>
            </a:extLst>
          </p:cNvPr>
          <p:cNvSpPr/>
          <p:nvPr/>
        </p:nvSpPr>
        <p:spPr>
          <a:xfrm>
            <a:off x="105156" y="6074304"/>
            <a:ext cx="8933677" cy="7017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265113"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Контакт кінцевого вимикача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SQ1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запобігає запуску двигуна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при відкритій кришці дробарки.</a:t>
            </a:r>
          </a:p>
        </p:txBody>
      </p:sp>
    </p:spTree>
    <p:extLst>
      <p:ext uri="{BB962C8B-B14F-4D97-AF65-F5344CB8AC3E}">
        <p14:creationId xmlns:p14="http://schemas.microsoft.com/office/powerpoint/2010/main" val="144574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0" grpId="0" animBg="1"/>
      <p:bldP spid="11" grpId="0" animBg="1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0099" y="400224"/>
            <a:ext cx="9014198" cy="184665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Автоматизація подрібнювача ИКБ-Ф-700 (БЛОК-700).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Подрібнювач ИКБ-Ф-700 часто входить до складу потокової лінії для переробки грубих і стеблових кормів, у тому числі кукурудзи.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Потокова лінія складається з завантажувального 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вивантажуваль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-ного конвеєрів та подрібнювача з приводом від окремих двигунів.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60099" y="2246883"/>
            <a:ext cx="8984979" cy="4561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9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Алгоритмом керування потоковою лінією передбачено:</a:t>
            </a:r>
          </a:p>
          <a:p>
            <a:pPr marL="342900" lvl="0" indent="-342900"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передпускову сигналізацію;</a:t>
            </a:r>
          </a:p>
          <a:p>
            <a:pPr lvl="0"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послідовний пуск двигунів вивантажувального конвеєра М1,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под-рібнювача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М2 і завантажувального конвеєра М3. При цьому двигун М2 запускається за схемою з перемиканням обмоток із “зірки” на “трикутник”;</a:t>
            </a:r>
          </a:p>
          <a:p>
            <a:pPr lvl="0"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обмеження струму, споживаного двигуном подрібнювача, шляхом зупинки двигуна М3 завантажувального конвеєра;</a:t>
            </a:r>
          </a:p>
          <a:p>
            <a:pPr lvl="0"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захист від коротких замикань силових кіл і кіл керування автоматичними вимикачами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1 -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QF4;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захист двигуна дробарки від перевантажень тепловим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КК1;</a:t>
            </a:r>
          </a:p>
          <a:p>
            <a:pPr marL="342900" lvl="0" indent="-342900">
              <a:lnSpc>
                <a:spcPct val="95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захист двигунів конвеєрів від перегрівання пристроями вмонтованого температурного захисту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SK1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і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SK2;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072C0A0-6F9A-4C41-8B49-06DB4C6EA015}"/>
              </a:ext>
            </a:extLst>
          </p:cNvPr>
          <p:cNvSpPr/>
          <p:nvPr/>
        </p:nvSpPr>
        <p:spPr>
          <a:xfrm>
            <a:off x="1115616" y="5199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50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908" y="458162"/>
            <a:ext cx="9014198" cy="258532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сигналізація про ступінь завантаження двигуна дробарки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РА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блокування, що запобігає вмиканню двигуна подрібню­вача при відкритих люках, за допомогою кінцевих вимика­чів -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SQ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3;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електричне блокування, що запобігає завалу продуктом машини, яка зупинилася внаслідок спрацювання захисного апарата;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сигналізацію про подачу напруги на кола керування та двигуни конвеєрів.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875B958-4213-4D14-A58B-B9733F0E8975}"/>
              </a:ext>
            </a:extLst>
          </p:cNvPr>
          <p:cNvSpPr/>
          <p:nvPr/>
        </p:nvSpPr>
        <p:spPr>
          <a:xfrm>
            <a:off x="1115616" y="5199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00382757-B6E1-4587-BCCB-4435E80C4F90}"/>
              </a:ext>
            </a:extLst>
          </p:cNvPr>
          <p:cNvGrpSpPr/>
          <p:nvPr/>
        </p:nvGrpSpPr>
        <p:grpSpPr>
          <a:xfrm>
            <a:off x="3673449" y="2636911"/>
            <a:ext cx="5417411" cy="4070703"/>
            <a:chOff x="3673449" y="2636911"/>
            <a:chExt cx="5417411" cy="4070703"/>
          </a:xfrm>
        </p:grpSpPr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545A5C1F-83DD-46D7-ABA3-2D99E7EA278A}"/>
                </a:ext>
              </a:extLst>
            </p:cNvPr>
            <p:cNvSpPr/>
            <p:nvPr/>
          </p:nvSpPr>
          <p:spPr>
            <a:xfrm>
              <a:off x="3673449" y="6092061"/>
              <a:ext cx="5415657" cy="615553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lIns="0" tIns="0" rIns="0" bIns="0">
              <a:spAutoFit/>
            </a:bodyPr>
            <a:lstStyle/>
            <a:p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</a:t>
              </a:r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завантажуваль­ний транспортер; 2 </a:t>
              </a:r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–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подріб-</a:t>
              </a:r>
              <a:r>
                <a:rPr lang="uk-UA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нювач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 3</a:t>
              </a:r>
              <a:r>
                <a:rPr 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вивантажувальний транспортер</a:t>
              </a:r>
            </a:p>
          </p:txBody>
        </p:sp>
        <p:pic>
          <p:nvPicPr>
            <p:cNvPr id="1026" name="Рисунок 12">
              <a:extLst>
                <a:ext uri="{FF2B5EF4-FFF2-40B4-BE49-F238E27FC236}">
                  <a16:creationId xmlns:a16="http://schemas.microsoft.com/office/drawing/2014/main" id="{8DDD7E01-CB92-4F3F-B846-DDAE86D73A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75203" y="2636911"/>
              <a:ext cx="5415657" cy="3455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E0776954-6DAC-400A-9213-F6DCB3327643}"/>
              </a:ext>
            </a:extLst>
          </p:cNvPr>
          <p:cNvSpPr/>
          <p:nvPr/>
        </p:nvSpPr>
        <p:spPr>
          <a:xfrm>
            <a:off x="82617" y="3065561"/>
            <a:ext cx="3590832" cy="332398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lvl="0"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Електроприводи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потоко-вої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лінії можуть працювати в налагоджувальному і ро-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бочому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режимах. У режимі “Наладка” кожний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меха-нізм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вмикається 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вимика-ється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незалежно від інших кнопками керування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В1 -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8.</a:t>
            </a:r>
          </a:p>
        </p:txBody>
      </p:sp>
    </p:spTree>
    <p:extLst>
      <p:ext uri="{BB962C8B-B14F-4D97-AF65-F5344CB8AC3E}">
        <p14:creationId xmlns:p14="http://schemas.microsoft.com/office/powerpoint/2010/main" val="231027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706" y="439235"/>
            <a:ext cx="9014198" cy="48013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 автоматичному режимі перемикач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 встановлюють 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положен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-ня “Робота” і натискують кнопку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В2.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Перед запуском двигунів на 4 с вмикається передпускова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сигна-лізація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НА1,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тривалість якої контролюється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КТ1.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Після закінчення витримки часу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послідовно вмикаються двигуни МІ, М2, МЗ. Процес пуску двигуна М2 контролюється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КТ2.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перевантаженнях двигуна подрібнювана М2 спрацьовує реле струму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КА1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запускає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3, яке з витримкою часу 3-5 с роз-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риває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коло живлення котушки пускача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5, внаслідок чого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зупиня-ється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завантажувальний конвеєр.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Після зниження струму електродвигуна М2 контакт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КА1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розмикається і подача матеріалу на подрібнення поновлюється.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0DE14AF-12F2-4AAB-9257-FAA26279130A}"/>
              </a:ext>
            </a:extLst>
          </p:cNvPr>
          <p:cNvSpPr/>
          <p:nvPr/>
        </p:nvSpPr>
        <p:spPr>
          <a:xfrm>
            <a:off x="1115616" y="5199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Рисунок 13">
            <a:extLst>
              <a:ext uri="{FF2B5EF4-FFF2-40B4-BE49-F238E27FC236}">
                <a16:creationId xmlns:a16="http://schemas.microsoft.com/office/drawing/2014/main" id="{35D154AF-3DB6-4C7F-B98C-07D9DBFAC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61225" y="-1138709"/>
            <a:ext cx="6614468" cy="9001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229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3362" y="436086"/>
            <a:ext cx="8961789" cy="6281400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>
              <a:lnSpc>
                <a:spcPct val="85000"/>
              </a:lnSpc>
            </a:pPr>
            <a:r>
              <a:rPr lang="uk-UA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Автоматизація дробарки-подрібнювача ИРТ-Ф-80-1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 Дробарка-подрібнювач ИРТ-Ф-80-1 призначена для подрібнення грубих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-мів. Корм, що підлягає подрібненню, грейферним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навантажувачем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подається в завантажувальний бункер. Останній, обертаючись, подає матеріал на ротор, який також обертається. </a:t>
            </a:r>
          </a:p>
          <a:p>
            <a:pPr indent="361950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Під дією молот-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ків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ротора і дек,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встановлених 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пусі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дробильної ка-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мери, маса подріб-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нюється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повітря по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током, створеним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ротором, через ви-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вантажувальний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при­стрій подається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транспортні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засо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би. Бункер і ротор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приводяться в дію 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від окремих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родвигунів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FF82016-E326-476D-BF1C-6D7CA70C1E9E}"/>
              </a:ext>
            </a:extLst>
          </p:cNvPr>
          <p:cNvSpPr/>
          <p:nvPr/>
        </p:nvSpPr>
        <p:spPr>
          <a:xfrm>
            <a:off x="1115616" y="5199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Рисунок 16">
            <a:extLst>
              <a:ext uri="{FF2B5EF4-FFF2-40B4-BE49-F238E27FC236}">
                <a16:creationId xmlns:a16="http://schemas.microsoft.com/office/drawing/2014/main" id="{5F2D55FC-7866-4D4D-9C0E-CCB8799CE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988840"/>
            <a:ext cx="6340846" cy="4693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51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2884" y="439235"/>
            <a:ext cx="9014198" cy="2215991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Схемою керування машиною передбачено налагоджувальний і робочий режими. У налагоджувальному режимі натисканням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кно-пок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В1 -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4 запускають і зупиняють двигуни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М2 незалежно один від одного. При цьому двигун ротора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запускається з перемиканням обмоток із “зірки” на “трикутник”. Процес пуску контролюється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КТ2.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Кнопкою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В6 вмикається сирена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НА.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48441C8-13BD-4161-B5F1-45D066F511B1}"/>
              </a:ext>
            </a:extLst>
          </p:cNvPr>
          <p:cNvSpPr/>
          <p:nvPr/>
        </p:nvSpPr>
        <p:spPr>
          <a:xfrm>
            <a:off x="92103" y="2661743"/>
            <a:ext cx="8984979" cy="295465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режимі “Робота” після натискання кнопки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послідовно без витримки часу спрацьовують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КТ1, КТ2, КТ4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КТЗ.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Через контакти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вмикається передпускова сигналізація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контактор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КМ2.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Витримка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триває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30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с, після чого останнє відпускає контакти, вимикає сирену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НА,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вмикає контактор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1.  Двигун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вмикається при з’єднанні обмоток за схемою “зірка”. Через 20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відпускає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обмотки двигуна МІ перемикаються на “трикутник”.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5A178F0-200C-428A-9F6A-2E2BF53EF1EB}"/>
              </a:ext>
            </a:extLst>
          </p:cNvPr>
          <p:cNvSpPr/>
          <p:nvPr/>
        </p:nvSpPr>
        <p:spPr>
          <a:xfrm>
            <a:off x="92102" y="5607330"/>
            <a:ext cx="8984979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Натисканням кнопки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В4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вмикають контактор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КМ4,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який вмикає в мережу двигун бункера М2 і замикає коло електромагнітної муфти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С, після чого бункер починає обертатись.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EE4114C-D65C-47BF-BB32-A5769FA094F8}"/>
              </a:ext>
            </a:extLst>
          </p:cNvPr>
          <p:cNvSpPr/>
          <p:nvPr/>
        </p:nvSpPr>
        <p:spPr>
          <a:xfrm>
            <a:off x="1115616" y="5199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Рисунок 19">
            <a:extLst>
              <a:ext uri="{FF2B5EF4-FFF2-40B4-BE49-F238E27FC236}">
                <a16:creationId xmlns:a16="http://schemas.microsoft.com/office/drawing/2014/main" id="{2C4D023D-6A55-4CA0-99DB-CF8E9A0DD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44578" y="-1080108"/>
            <a:ext cx="6642956" cy="8947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90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1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1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3217" y="439235"/>
            <a:ext cx="9014198" cy="184665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зупинки машини спочатку вимикають двигун М2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бункера, потім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двигун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Вимикання подрібнювача в аварійній ситуації здійснюється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кноп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-ками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В7 або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В8, одна з яких встановлена на дверях шафи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керуван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-ня, інша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на рамі машини.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104460" y="2313007"/>
            <a:ext cx="8982955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Якщо двигун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ротора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перевантажується, спрацьовує реле струму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КА,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яке вимикає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КТЗ.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Через 2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КТЗ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відпускає свої контакти і вимикає живлення електромагнітної муфти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С. Бункер зупиняється, подача продукту на ротор зменшується.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48441C8-13BD-4161-B5F1-45D066F511B1}"/>
              </a:ext>
            </a:extLst>
          </p:cNvPr>
          <p:cNvSpPr/>
          <p:nvPr/>
        </p:nvSpPr>
        <p:spPr>
          <a:xfrm>
            <a:off x="73217" y="3763327"/>
            <a:ext cx="9014197" cy="295465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зниженні струму до 67 А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відпускає контакти і бункер знову починає обертатись. У тому випадку, коли перевантаження триває більше 20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реле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4 своїми контактами вимикає пускач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KM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вмикає сирену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НА,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що свідчить про аварійну зупинку бункера. Для захисту від струмів короткого замикання передбачені автоматичні вимикачі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QF1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і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 та запобіжник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FU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1, від струмів перевантаження двигунів - теплові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КК1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КК2.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Кінцевий вимикач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QS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запобігає вмиканню двигуна ротора при відкритій кришці дробильної камери.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005E322-2171-4D59-88E4-02B0616583FC}"/>
              </a:ext>
            </a:extLst>
          </p:cNvPr>
          <p:cNvSpPr/>
          <p:nvPr/>
        </p:nvSpPr>
        <p:spPr>
          <a:xfrm>
            <a:off x="1115616" y="5199"/>
            <a:ext cx="5995872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Автоматизація подрібнювачів кормів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6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2884" y="439235"/>
            <a:ext cx="9014198" cy="110799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Вальцьові машини використовуються в агрегатах для переробки зерна фуражних і продовольчих культур (вівса, кукурудзи, гороху, ячменю, пшениці та ін.).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48441C8-13BD-4161-B5F1-45D066F511B1}"/>
              </a:ext>
            </a:extLst>
          </p:cNvPr>
          <p:cNvSpPr/>
          <p:nvPr/>
        </p:nvSpPr>
        <p:spPr>
          <a:xfrm>
            <a:off x="77493" y="1547231"/>
            <a:ext cx="8984979" cy="33239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Робочими органами вальцьових машин є два циліндричних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валь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-ці однакового діаметра, що обертаються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протилежних напрямках назустріч один одному з різними або однаковими коловими швидкостями. </a:t>
            </a:r>
          </a:p>
          <a:p>
            <a:pPr indent="361950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Поверхні вальців бувають гладенькими або рифленими. </a:t>
            </a:r>
          </a:p>
          <a:p>
            <a:pPr indent="361950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Гладенькі вальці, що обертаються з однаковою швидкістю, діють на зерно за принципом чистого стискання. Такі вальці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використову-ють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у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плющилках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виготовлення пластівців із свіжозібраного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зер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-на підвищеної вологості або сухого зерна, підданого волого-тепловій обробці.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6A5EBDA-E769-4332-8BC9-745B8105DF73}"/>
              </a:ext>
            </a:extLst>
          </p:cNvPr>
          <p:cNvSpPr/>
          <p:nvPr/>
        </p:nvSpPr>
        <p:spPr>
          <a:xfrm>
            <a:off x="1187624" y="8348"/>
            <a:ext cx="555857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вальцьових машин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24B613B-D5AD-438E-B76F-E56BBBCC7279}"/>
              </a:ext>
            </a:extLst>
          </p:cNvPr>
          <p:cNvSpPr/>
          <p:nvPr/>
        </p:nvSpPr>
        <p:spPr>
          <a:xfrm>
            <a:off x="62884" y="4873976"/>
            <a:ext cx="8984979" cy="18466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Вальці з нарізними або гладенькими поверхнями, що обертають-ся з різними швидкостями, піддають зерно дії складної деформації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стиску і зсуву. Продукти подрібнення характеризуються високою рівномірністю з мінімальною кількістю пилової фракції. Такі вальці використовують у дробарках і вальцьових млинах.</a:t>
            </a:r>
          </a:p>
        </p:txBody>
      </p:sp>
    </p:spTree>
    <p:extLst>
      <p:ext uri="{BB962C8B-B14F-4D97-AF65-F5344CB8AC3E}">
        <p14:creationId xmlns:p14="http://schemas.microsoft.com/office/powerpoint/2010/main" val="328335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0931" y="487727"/>
            <a:ext cx="8940136" cy="2991588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першої групи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відносять машини, що розділяють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оброб­люва-ний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матеріал на частини за: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принципом різання (ножові подрібнювані); 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різання, перетирання і розбивання (ножові млини); 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розбивання і перетирання (дезінтегратори 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дисмембратори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різання і роздавлювання (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пастовиготовлювачі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); 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розбивання, перетирання та сколювання (роторні дробарки, дискові відцентрові млини, молоткові дробарки). </a:t>
            </a:r>
          </a:p>
          <a:p>
            <a:pPr indent="354013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Умовно можна назвати ці машини подрібнювачами кормів.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0859" y="3479315"/>
            <a:ext cx="8959998" cy="94455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0" tIns="0" rIns="0" bIns="0">
            <a:spAutoFit/>
          </a:bodyPr>
          <a:lstStyle/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До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другої групи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машини, що працюють за принципом роздав-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лювання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сколювання матеріалу між двома поверхнями (плющи-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лки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вальцьові дробарки, зернові млини).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3014" y="4423869"/>
            <a:ext cx="8968125" cy="1107996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третьої групи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машини з пресувальними робочими органами (гранулятори та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брикетувальні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машини).</a:t>
            </a:r>
          </a:p>
          <a:p>
            <a:pPr indent="4429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четвертої групи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змішувачі кормів.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B714592-E191-47DE-BC52-672E40014C99}"/>
              </a:ext>
            </a:extLst>
          </p:cNvPr>
          <p:cNvSpPr/>
          <p:nvPr/>
        </p:nvSpPr>
        <p:spPr>
          <a:xfrm>
            <a:off x="80860" y="63699"/>
            <a:ext cx="8980279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</a:t>
            </a:r>
            <a:r>
              <a:rPr lang="uk-UA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кормоприготувальних</a:t>
            </a: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машин та агрегатів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49553C4-0EBF-4329-8D49-B9446C9E89BA}"/>
              </a:ext>
            </a:extLst>
          </p:cNvPr>
          <p:cNvSpPr/>
          <p:nvPr/>
        </p:nvSpPr>
        <p:spPr>
          <a:xfrm>
            <a:off x="93014" y="5511516"/>
            <a:ext cx="8968125" cy="1258486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Кормо-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приготувальні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машини і агрегати приводяться в дію три-фазними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асинх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ронними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двигунами. Електродвигуни з робочими машинами з'єднуються між собою муфтами, плоско- та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клино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-пасовими передачами або за допомогою редукторів.</a:t>
            </a:r>
          </a:p>
        </p:txBody>
      </p:sp>
    </p:spTree>
    <p:extLst>
      <p:ext uri="{BB962C8B-B14F-4D97-AF65-F5344CB8AC3E}">
        <p14:creationId xmlns:p14="http://schemas.microsoft.com/office/powerpoint/2010/main" val="243137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animBg="1"/>
      <p:bldP spid="8" grpId="0" uiExpand="1" build="p" animBg="1"/>
      <p:bldP spid="11" grpId="0" uiExpand="1" build="p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269" y="438064"/>
            <a:ext cx="9014198" cy="110799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Конструктивно вальцьові машини розрізняють: за кількістю пар вальців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 однією або двома парами; за характерними розмірами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діаметром і довжиною вальців.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5F2E51D-6C1F-491A-A7D4-DA66ADA0A837}"/>
              </a:ext>
            </a:extLst>
          </p:cNvPr>
          <p:cNvSpPr/>
          <p:nvPr/>
        </p:nvSpPr>
        <p:spPr>
          <a:xfrm>
            <a:off x="127830" y="1546060"/>
            <a:ext cx="8984979" cy="301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Продуктивність однією пари вальців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кг/с, визначається за пропускною здатністю робочого зазору:</a:t>
            </a:r>
          </a:p>
          <a:p>
            <a:pPr algn="ctr"/>
            <a:r>
              <a:rPr lang="fr-FR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fr-FR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ΔLv</a:t>
            </a:r>
            <a:r>
              <a:rPr lang="fr-FR" sz="28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γε,</a:t>
            </a:r>
            <a:endParaRPr lang="uk-UA" sz="2800" i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робочий зазор між вальцями, м;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довжина валь­ців, м; </a:t>
            </a:r>
          </a:p>
          <a:p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середня швидкість зерна в зоні подрібнення, м/с; </a:t>
            </a:r>
          </a:p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об’ємна маса продукту, кг/м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коефіцієнт, що враховує ступінь заповнення зерном робочого зазору, а також можливе ковзання продукту. При переробці фуражного зерна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0,1 - 0,3.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28E2125-899D-4AB0-8F3E-7C692251C0C5}"/>
              </a:ext>
            </a:extLst>
          </p:cNvPr>
          <p:cNvSpPr/>
          <p:nvPr/>
        </p:nvSpPr>
        <p:spPr>
          <a:xfrm>
            <a:off x="1187624" y="8348"/>
            <a:ext cx="555857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вальцьових машин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BB777C2-2722-4C72-A55A-BCF9BDDE94DE}"/>
              </a:ext>
            </a:extLst>
          </p:cNvPr>
          <p:cNvSpPr/>
          <p:nvPr/>
        </p:nvSpPr>
        <p:spPr>
          <a:xfrm>
            <a:off x="79510" y="4551368"/>
            <a:ext cx="8984979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Середня швидкість зерна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визначається з виразу: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88E9CF34-3DE8-4305-98A9-329955CC353A}"/>
              </a:ext>
            </a:extLst>
          </p:cNvPr>
          <p:cNvSpPr/>
          <p:nvPr/>
        </p:nvSpPr>
        <p:spPr>
          <a:xfrm>
            <a:off x="63481" y="4901688"/>
            <a:ext cx="6480191" cy="738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колові швидкості обертання відповідно швидко- і тихохідного вальців, м/с.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FD93E35-AB4F-4201-88DA-89B1A3CDA393}"/>
              </a:ext>
            </a:extLst>
          </p:cNvPr>
          <p:cNvSpPr/>
          <p:nvPr/>
        </p:nvSpPr>
        <p:spPr>
          <a:xfrm>
            <a:off x="63481" y="5640351"/>
            <a:ext cx="8984979" cy="11079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Продуктивність машини лінійно залежить від швидкості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обертан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-ня вальців. Але при значному збільшенні швидкості погіршується затягування зерна між вальці і продуктивність зменшується. </a:t>
            </a:r>
          </a:p>
        </p:txBody>
      </p:sp>
      <p:pic>
        <p:nvPicPr>
          <p:cNvPr id="5122" name="Рисунок 25">
            <a:extLst>
              <a:ext uri="{FF2B5EF4-FFF2-40B4-BE49-F238E27FC236}">
                <a16:creationId xmlns:a16="http://schemas.microsoft.com/office/drawing/2014/main" id="{21911150-5048-4C25-A6DF-330E00E77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7258" y="4910022"/>
            <a:ext cx="2533260" cy="72199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10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1" grpId="0" animBg="1"/>
      <p:bldP spid="9" grpId="0" animBg="1"/>
      <p:bldP spid="12" grpId="0" animBg="1"/>
      <p:bldP spid="1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979" y="439235"/>
            <a:ext cx="9014198" cy="738664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Встановлено, що оптимальна швидкість робочої поверхні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швид-кохідного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вальця 5-10 м/с, а тихохідного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2-7 м/с.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91198" y="1177899"/>
            <a:ext cx="8984979" cy="1107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Крупність подрібнення вальцьових дробарок залежить від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дифе-ренціала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швидкості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(К =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робочого зазору між вальцями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діаметра вальців.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60D51D3-D76D-43D2-804C-A321111F1583}"/>
              </a:ext>
            </a:extLst>
          </p:cNvPr>
          <p:cNvSpPr/>
          <p:nvPr/>
        </p:nvSpPr>
        <p:spPr>
          <a:xfrm>
            <a:off x="1187624" y="8348"/>
            <a:ext cx="555857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вальцьових машин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326B1B9E-0D75-420F-A758-435B65D4FBB7}"/>
              </a:ext>
            </a:extLst>
          </p:cNvPr>
          <p:cNvSpPr/>
          <p:nvPr/>
        </p:nvSpPr>
        <p:spPr>
          <a:xfrm>
            <a:off x="61979" y="2285895"/>
            <a:ext cx="8984979" cy="184665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Прив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 кожного вальця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більшості випадків здійснюється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індиві-дуально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від електродвигуна через клинопасову передачу. 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валь-цьових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млинах швидкохідний валець приводиться в дію від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-двигуна через клинопасову передачу, а тихохідний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від швидкохід-ного вальця через пару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косозубих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шестерень.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AE06494-F893-4795-BA44-ABC5A6E9FC02}"/>
              </a:ext>
            </a:extLst>
          </p:cNvPr>
          <p:cNvSpPr/>
          <p:nvPr/>
        </p:nvSpPr>
        <p:spPr>
          <a:xfrm>
            <a:off x="65387" y="4132554"/>
            <a:ext cx="8984979" cy="19082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Приведений до валу електродвигуна момент інерції вальця наближено визначається з виразу:</a:t>
            </a:r>
          </a:p>
          <a:p>
            <a:pPr algn="ctr"/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8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зв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(1,1-1,2).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J</a:t>
            </a:r>
            <a:r>
              <a:rPr lang="uk-UA" sz="28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baseline="30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момент інерції вальця, кг/м ;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передаточне число.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Коефіцієнт (1,1 - 1,2) враховує момент інерції елементів передачі.</a:t>
            </a:r>
          </a:p>
        </p:txBody>
      </p:sp>
    </p:spTree>
    <p:extLst>
      <p:ext uri="{BB962C8B-B14F-4D97-AF65-F5344CB8AC3E}">
        <p14:creationId xmlns:p14="http://schemas.microsoft.com/office/powerpoint/2010/main" val="166990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9" grpId="0" uiExpand="1" build="p" animBg="1"/>
      <p:bldP spid="10" grpId="0" uiExpand="1" build="p" animBg="1"/>
      <p:bldP spid="11" grpId="0" uiExpand="1" build="p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707" y="455705"/>
            <a:ext cx="9014198" cy="110799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Валець має форму порожнистого циліндра, його момент інерції можна знайти за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формулою: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C0B9BE0-D522-4EE0-9EDA-9E1CCB5BA130}"/>
              </a:ext>
            </a:extLst>
          </p:cNvPr>
          <p:cNvSpPr/>
          <p:nvPr/>
        </p:nvSpPr>
        <p:spPr>
          <a:xfrm>
            <a:off x="76675" y="4165862"/>
            <a:ext cx="8933281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Алгоритмом керування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вальцьо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вими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машинами передбачають запуск вальців без навантаження, а після їх розгону до усталеної швидкості - подачу зерна.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Момент статичних опорів вальців, що обертаються вхолосту, зумовлюється в основному силами тертя, практично не залежить від швидкості обертання і знаходиться в межах 4-7 % від моменту при номінальному завантаженні.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BB13176-14B6-4A57-A623-CCCA3C67126D}"/>
              </a:ext>
            </a:extLst>
          </p:cNvPr>
          <p:cNvSpPr/>
          <p:nvPr/>
        </p:nvSpPr>
        <p:spPr>
          <a:xfrm>
            <a:off x="63680" y="1572120"/>
            <a:ext cx="4624422" cy="258532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густина ста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лі, кг/м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зов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нішній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діаметр вальця, м;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внут-рішній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діаметр вальця, м;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fr-FR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діа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-метр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вала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м;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довжина вальця, м;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товщина маточини, м;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довжина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вала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м.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1CB59C8-BF03-46DC-A302-79EF7FEBE808}"/>
              </a:ext>
            </a:extLst>
          </p:cNvPr>
          <p:cNvSpPr/>
          <p:nvPr/>
        </p:nvSpPr>
        <p:spPr>
          <a:xfrm>
            <a:off x="1187624" y="8348"/>
            <a:ext cx="555857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вальцьових машин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Рисунок 28">
            <a:extLst>
              <a:ext uri="{FF2B5EF4-FFF2-40B4-BE49-F238E27FC236}">
                <a16:creationId xmlns:a16="http://schemas.microsoft.com/office/drawing/2014/main" id="{38731302-25DA-4243-AE2B-4FEE3EB2F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197" y="2035594"/>
            <a:ext cx="4392217" cy="24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Рисунок 27">
            <a:extLst>
              <a:ext uri="{FF2B5EF4-FFF2-40B4-BE49-F238E27FC236}">
                <a16:creationId xmlns:a16="http://schemas.microsoft.com/office/drawing/2014/main" id="{59DDB11D-69EF-45F0-992D-36814A004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399" y="801504"/>
            <a:ext cx="6673943" cy="126201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7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1B1688C-FAD1-472E-ACA2-DD289B1DF18A}"/>
              </a:ext>
            </a:extLst>
          </p:cNvPr>
          <p:cNvSpPr/>
          <p:nvPr/>
        </p:nvSpPr>
        <p:spPr>
          <a:xfrm>
            <a:off x="68425" y="4199392"/>
            <a:ext cx="8984979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відомій продуктивності пари вальців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т/год, потужність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необхідну для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одного вальця, можна знайти також через питому енергоємність процесу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•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год/т:        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 =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Qq.</a:t>
            </a:r>
            <a:endParaRPr lang="uk-UA" sz="2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707" y="463965"/>
            <a:ext cx="9014198" cy="184665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Режим роботи електроприводів вальців тривалий зі змінним навантаженням. Навантажувальна діаграма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 =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f(t)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має випадковий характер. Причому через неоднорідність подрібнюваного матеріалу та нерівномірність подачі можливі значні коливання навантаження, в тому числі і перевантаження.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48441C8-13BD-4161-B5F1-45D066F511B1}"/>
              </a:ext>
            </a:extLst>
          </p:cNvPr>
          <p:cNvSpPr/>
          <p:nvPr/>
        </p:nvSpPr>
        <p:spPr>
          <a:xfrm>
            <a:off x="68426" y="2308030"/>
            <a:ext cx="8984979" cy="19082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Середня потужність, споживана одним вальцем на переробку матеріалу, орієнтовно визначається залежно від дов­жини вальця:</a:t>
            </a:r>
          </a:p>
          <a:p>
            <a:pPr algn="ctr"/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 = р'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28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р'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питома потужність, віднесена до одиниці довжини вальця,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кВт/м,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(р</a:t>
            </a:r>
            <a:r>
              <a:rPr lang="uk-UA" sz="24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 =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15-24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кВт/м);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довжина вальця, м.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B9E5F12-68BB-4EFE-86EC-1ED57AC6A510}"/>
              </a:ext>
            </a:extLst>
          </p:cNvPr>
          <p:cNvSpPr/>
          <p:nvPr/>
        </p:nvSpPr>
        <p:spPr>
          <a:xfrm>
            <a:off x="1187624" y="8348"/>
            <a:ext cx="555857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вальцьових машин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1B4C5EF-586C-49FD-920D-E327CD7A7C27}"/>
              </a:ext>
            </a:extLst>
          </p:cNvPr>
          <p:cNvSpPr/>
          <p:nvPr/>
        </p:nvSpPr>
        <p:spPr>
          <a:xfrm>
            <a:off x="68424" y="5315117"/>
            <a:ext cx="8984979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Експериментально визначено, що для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плющилок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3-5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•год/т, дробарок і млинів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6-7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•год/т. Енергоємність процесу досить висока, причому при спрацюванні рифлів по висоті продуктивність машини знижується, внаслідок чого питома енергоємність зростає.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98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" grpId="0" animBg="1"/>
      <p:bldP spid="12" grpId="0" animBg="1"/>
      <p:bldP spid="1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706" y="462874"/>
            <a:ext cx="9014198" cy="184665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 сільськогосподарських підприємствах широко використовують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кормоприготувальні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агрегати для плющення зерна типів ПЗ-З, ПЗ-З-ІІ, ПЗ-8; у млинах та комбікормових заводах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вальцьові станки типів ЗМ, ЗС, ВМП. Для підсобних господарств розроблені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плющилки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зерна ПЗ-Т-0,1-1, ПЗ-Т-0,1-2.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48441C8-13BD-4161-B5F1-45D066F511B1}"/>
              </a:ext>
            </a:extLst>
          </p:cNvPr>
          <p:cNvSpPr/>
          <p:nvPr/>
        </p:nvSpPr>
        <p:spPr>
          <a:xfrm>
            <a:off x="67834" y="2303454"/>
            <a:ext cx="8984979" cy="9445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442913">
              <a:lnSpc>
                <a:spcPct val="85000"/>
              </a:lnSpc>
            </a:pPr>
            <a:r>
              <a:rPr lang="uk-UA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Автоматизація агрегату ПЗ-З-ІІ.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Агрегат ПЗ-З-ІІ призначений для приготування пластівців з вологого консервованого або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свіжообмо-лоченого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зерна фуражних культур. Вологість зерна 18-35 %.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C0B9BE0-D522-4EE0-9EDA-9E1CCB5BA130}"/>
              </a:ext>
            </a:extLst>
          </p:cNvPr>
          <p:cNvSpPr/>
          <p:nvPr/>
        </p:nvSpPr>
        <p:spPr>
          <a:xfrm>
            <a:off x="67833" y="3248008"/>
            <a:ext cx="8984979" cy="15724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Агрегат складається з гвинтового завантажувального конвеєра, що приводиться в дію електродвигуном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через клинопасову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пе-редачу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двовальцьової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плющилки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 індивідуальним приводом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валь-ців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від електродвигунів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М3; скребкового вивантажувального конвеєра з приводом від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мотор-редуктора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М4.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6B8EA01B-A153-47A4-8C61-B4CA3140C905}"/>
              </a:ext>
            </a:extLst>
          </p:cNvPr>
          <p:cNvSpPr/>
          <p:nvPr/>
        </p:nvSpPr>
        <p:spPr>
          <a:xfrm>
            <a:off x="101674" y="4820884"/>
            <a:ext cx="8984979" cy="18863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Зерно із завальної ями гвинтовим транспортером подається в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наг-ромаджувальний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бункер. Продуктивність конвеєра регулюється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зас-лінкою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 Потік зерна з бункера, сформований спеціальним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розсіка-чем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рівномірно подається на плющильні вальці, які перетворюють його на пластівці і через перехідник направляють на вивантажувальний конвеєр.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5CE0501-856A-47E2-A53A-7AC0C76BE1F8}"/>
              </a:ext>
            </a:extLst>
          </p:cNvPr>
          <p:cNvSpPr/>
          <p:nvPr/>
        </p:nvSpPr>
        <p:spPr>
          <a:xfrm>
            <a:off x="1187624" y="8348"/>
            <a:ext cx="555857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вальцьових машин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2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0" grpId="0" animBg="1"/>
      <p:bldP spid="28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5488" y="428693"/>
            <a:ext cx="9014198" cy="2215991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Схемою автоматизації агрегату передбачено послідовне пряме вмикання електродвигунів у напрямку від кінця потокової лінії до початку та вимикання їх у зворотному напрямку при зупинці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потоко-вої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лінії; блокування, що запобігає увімкненню двигунів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вальців при відкритих люках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плющилок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захист від коротких замикань і перевантажень; світлову сигналізацію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74706" y="2644684"/>
            <a:ext cx="8984979" cy="18466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Системою керування передбачено два режими: ручне керування в режимі налагодження (положення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“Н”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перемикача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2) та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автома-тичне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(положення перемикача “Р”). У режимі налагодження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елект-родвигуни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агрегату можна запустити і зупинити в будь-якій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послі-довності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натисканням на кнопки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В1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В6.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EEFE448-FF1B-4047-97EF-972EBA3746B5}"/>
              </a:ext>
            </a:extLst>
          </p:cNvPr>
          <p:cNvSpPr/>
          <p:nvPr/>
        </p:nvSpPr>
        <p:spPr>
          <a:xfrm>
            <a:off x="74706" y="4528276"/>
            <a:ext cx="8984979" cy="11079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запуску агрегату в робочому режимі при увімкнених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автома-тичних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вимикачах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–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QF4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закритих люках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плющилки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(замкнені контакти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SQ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1 -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SQ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3 натискують на кнопку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З.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0DDC9CD-4768-4952-93F7-236AB88ECFDC}"/>
              </a:ext>
            </a:extLst>
          </p:cNvPr>
          <p:cNvSpPr/>
          <p:nvPr/>
        </p:nvSpPr>
        <p:spPr>
          <a:xfrm>
            <a:off x="1187624" y="8348"/>
            <a:ext cx="555857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вальцьових машин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B47D503-DFE2-41D4-8A64-57852E773378}"/>
              </a:ext>
            </a:extLst>
          </p:cNvPr>
          <p:cNvSpPr/>
          <p:nvPr/>
        </p:nvSpPr>
        <p:spPr>
          <a:xfrm>
            <a:off x="105999" y="5636272"/>
            <a:ext cx="8984979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Спрацьовують магнітні пускачі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які вмикають у мережу електродвигун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вивантажувального конвеєра 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пер-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шого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вальця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плющилки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170" name="Рисунок 26">
            <a:extLst>
              <a:ext uri="{FF2B5EF4-FFF2-40B4-BE49-F238E27FC236}">
                <a16:creationId xmlns:a16="http://schemas.microsoft.com/office/drawing/2014/main" id="{AD1CADC3-36E1-4D86-944B-ADF98203B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5" y="113732"/>
            <a:ext cx="8963296" cy="6738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392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  <p:bldP spid="1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732" y="439235"/>
            <a:ext cx="9014198" cy="11079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Одночасно запускається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КТ2,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яке через 8-10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подає команду на вмикання пускачів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3 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КМА.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Запускаються послідовно двигуни другого вальця М3 і завантажувального конвеєра М4.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74706" y="1575431"/>
            <a:ext cx="8984979" cy="18466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 роботу двигунів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М3 і М4 сигналізують лампи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Н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2 – Н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L4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Електродвигуни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вальців працюють у важкому режимі з можливими перевантаженнями, тому в щит керування вмонтовані перевантажувальні амперметри РА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РА2, за показниками яких оператор регулює подачу зерна на вальці.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EEFE448-FF1B-4047-97EF-972EBA3746B5}"/>
              </a:ext>
            </a:extLst>
          </p:cNvPr>
          <p:cNvSpPr/>
          <p:nvPr/>
        </p:nvSpPr>
        <p:spPr>
          <a:xfrm>
            <a:off x="68341" y="3422090"/>
            <a:ext cx="8984979" cy="33239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зупинки агрегату натискують на кнопку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В4, яка вмикає проміжне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К1.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54013"/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Розмикаючий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контакт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вимикає пускач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завантажувальний транспортер зупиняється.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Замикаючий контакт </a:t>
            </a:r>
            <a:r>
              <a:rPr lang="ru-RU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вмикає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1, яке з витримкою 60-90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шунтує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котушку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1, після чого контактори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КМ2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вимикають двигуни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М2.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Тривалість витримки підбирається такою, щоб все зерно з бункера було перероблене і вивантажене з агрегату.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7A8A202-841E-4BD9-AD10-88F8D3CC6EF6}"/>
              </a:ext>
            </a:extLst>
          </p:cNvPr>
          <p:cNvSpPr/>
          <p:nvPr/>
        </p:nvSpPr>
        <p:spPr>
          <a:xfrm>
            <a:off x="1187624" y="8348"/>
            <a:ext cx="555857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вальцьових машин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26">
            <a:extLst>
              <a:ext uri="{FF2B5EF4-FFF2-40B4-BE49-F238E27FC236}">
                <a16:creationId xmlns:a16="http://schemas.microsoft.com/office/drawing/2014/main" id="{5401BC9C-C26F-4A7B-8D9D-8D9E7246A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5" y="113732"/>
            <a:ext cx="8963296" cy="6738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01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9" grpId="0" animBg="1"/>
      <p:bldP spid="1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423" y="410994"/>
            <a:ext cx="9014198" cy="738664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забезпечує витримку часу для розгону двигуна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М2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до усталеної швидкості.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138467" y="1178696"/>
            <a:ext cx="8965154" cy="369331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аварійного вимикання двигунів передбачена кнопка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Захист силових кіл від коротких замикань здійснюють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автоматич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-ні вимикачі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QF1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QF4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кіл керування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запобіжник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FU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Двигуни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конвеєрів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М4 від невеликих тривалих перевантажень захищені тепловими реле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КК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КК2.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схему керування введені допоміжні замикаючі контакти автоматичних вимикачів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QF1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QF3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спрацюванні вимикача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QF1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зупиняються всі двигуни, при спрацюванні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 і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валки і завантажувальний конвеєр, що запобігає завалу машин у потоковій лінії.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FDC6ED9-EB53-4FD4-8289-A4F21F10DB6D}"/>
              </a:ext>
            </a:extLst>
          </p:cNvPr>
          <p:cNvSpPr/>
          <p:nvPr/>
        </p:nvSpPr>
        <p:spPr>
          <a:xfrm>
            <a:off x="1187624" y="8348"/>
            <a:ext cx="5558573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вальцьових машин</a:t>
            </a:r>
            <a:endParaRPr lang="uk-UA" sz="2800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49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351" y="427476"/>
            <a:ext cx="9014198" cy="11079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Найпоширенішими стаціонарними установками для пресування кормів є комплекти обладнання для гранулювання і брикетування кормів.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C0B9BE0-D522-4EE0-9EDA-9E1CCB5BA130}"/>
              </a:ext>
            </a:extLst>
          </p:cNvPr>
          <p:cNvSpPr/>
          <p:nvPr/>
        </p:nvSpPr>
        <p:spPr>
          <a:xfrm>
            <a:off x="77635" y="1568556"/>
            <a:ext cx="8953630" cy="18466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Гранули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це сипкі кормові компоненти (найчастіше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трав’янисте борошно), спресовані до густини 800 - 1300 кг/м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діаметром (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тов-щиною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) до 25 мм.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Брикети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— це спресовані до густини 500 - 900 кг/м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кормові суміші із включенням грубих кормів, трав’яна або солом’яна січка. Розміри брикетів більше 25 мм.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B78B935-44D1-455A-8A46-053420314DBC}"/>
              </a:ext>
            </a:extLst>
          </p:cNvPr>
          <p:cNvSpPr/>
          <p:nvPr/>
        </p:nvSpPr>
        <p:spPr>
          <a:xfrm>
            <a:off x="1187624" y="8348"/>
            <a:ext cx="729917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машин для пресування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FA6D4A8-7966-4E7F-88BA-25B08D614BD7}"/>
              </a:ext>
            </a:extLst>
          </p:cNvPr>
          <p:cNvSpPr/>
          <p:nvPr/>
        </p:nvSpPr>
        <p:spPr>
          <a:xfrm>
            <a:off x="77635" y="3400048"/>
            <a:ext cx="8953630" cy="11079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 Головною машиною в комплекті обладнання для гранулювання і брикетування є брикетний прес або гранулятор. За принципом дії вони бувають вальцьові, шнекові, плунжерні та матричні.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9C4DA71-0559-4677-9A60-D04996BAD9C6}"/>
              </a:ext>
            </a:extLst>
          </p:cNvPr>
          <p:cNvSpPr/>
          <p:nvPr/>
        </p:nvSpPr>
        <p:spPr>
          <a:xfrm>
            <a:off x="67231" y="4508044"/>
            <a:ext cx="8953630" cy="738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 Найрозповсюдженішими є матричні робочі органи, які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склада-ються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 матриці з пресувальними каналами і пресувальних вальців.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65C0B54-7F4F-4087-82A8-38CFBFFF5BAF}"/>
              </a:ext>
            </a:extLst>
          </p:cNvPr>
          <p:cNvSpPr/>
          <p:nvPr/>
        </p:nvSpPr>
        <p:spPr>
          <a:xfrm>
            <a:off x="71516" y="5231541"/>
            <a:ext cx="8953630" cy="11079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 Крім пресувальних машин, до складу комплектів обладнання для гранулювання і брикетування кормів входять ряд інших механізмів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дозатори, змішувачі, вентилятори, конвеєри.</a:t>
            </a:r>
          </a:p>
        </p:txBody>
      </p:sp>
    </p:spTree>
    <p:extLst>
      <p:ext uri="{BB962C8B-B14F-4D97-AF65-F5344CB8AC3E}">
        <p14:creationId xmlns:p14="http://schemas.microsoft.com/office/powerpoint/2010/main" val="357281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4" grpId="0" animBg="1"/>
      <p:bldP spid="1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707" y="402943"/>
            <a:ext cx="9014198" cy="184665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Процес ущільнення в такому робочому органі відбувається так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У робочу зону, створену внутрішньою поверхнею матриці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зов-нішньою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поверхнею вальця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5,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подається матеріал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який спочатку стискується, а потім вдавлюється в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канали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4.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C0B9BE0-D522-4EE0-9EDA-9E1CCB5BA130}"/>
              </a:ext>
            </a:extLst>
          </p:cNvPr>
          <p:cNvSpPr/>
          <p:nvPr/>
        </p:nvSpPr>
        <p:spPr>
          <a:xfrm>
            <a:off x="87143" y="2249602"/>
            <a:ext cx="8953630" cy="33239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їх заповненні опір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просува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нню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матеріалу зростає, у зв’язку з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чим тиск пресування збільшується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і досягає максимального значення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при повністю заповнених каналах.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Коли тиск пресування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дорівню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ватиме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силі тертя спресованого матеріалу об стінки каналів, він виштовхується. При зустрічі з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ножем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3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пресований матеріал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розді-ляється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на окремі гранули або брикети.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167568A-49CB-4914-A80E-D1102E7085C9}"/>
              </a:ext>
            </a:extLst>
          </p:cNvPr>
          <p:cNvSpPr/>
          <p:nvPr/>
        </p:nvSpPr>
        <p:spPr>
          <a:xfrm>
            <a:off x="1187624" y="8348"/>
            <a:ext cx="729917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машин для пресування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FD710C4-E532-4FAF-904F-790A10AB6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487214"/>
            <a:ext cx="4480068" cy="2952772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70AB3DD-5C89-4376-9B65-F0FB380A5FE8}"/>
              </a:ext>
            </a:extLst>
          </p:cNvPr>
          <p:cNvSpPr/>
          <p:nvPr/>
        </p:nvSpPr>
        <p:spPr>
          <a:xfrm>
            <a:off x="74707" y="5573589"/>
            <a:ext cx="8953630" cy="11079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 матриці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здійснюється від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асинхрон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ного електродвигуна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через еластичну муфту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та двоступінчастий циліндричний редуктор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3.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5003B129-E2D8-429A-B6EF-F5A96C2074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5034" y="5165299"/>
            <a:ext cx="2583303" cy="151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16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7611" y="472978"/>
            <a:ext cx="8966776" cy="6278642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Приводні характеристики та умови роботи кормо-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приготівних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машин мають такі особливості: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продуктивність і момент статичних опорів машин при збільшенні швидкості обертання їх приводних валів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непрямолінійно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зростають;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пуск машин, як правило, здійснюють без навантаження (вхолосту), моменти зрушення невеликі;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режим роботи тривалий, без регулювання швидкості руху вико-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навчих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органів машин, значні зниження швидкості при збільшенні навантаження недопустимі;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моменти інерції машин на холостому ході, а також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зернодроба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-рок, змішувачів сипких кормів постійні, а подрібнювачів грубих і соковитих кормів є випадковими функціями часу, оскільки залежать від маси корму, що рухається разом із їхніми виконавчими органами;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навантажувальні діаграми мають випадково-змінний характер;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машини працюють у запилених, особливо вогких приміщеннях та на відкритому повітрі.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060E78B-186A-48DB-B2B5-5384D3207196}"/>
              </a:ext>
            </a:extLst>
          </p:cNvPr>
          <p:cNvSpPr/>
          <p:nvPr/>
        </p:nvSpPr>
        <p:spPr>
          <a:xfrm>
            <a:off x="80860" y="63699"/>
            <a:ext cx="8980279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</a:t>
            </a:r>
            <a:r>
              <a:rPr lang="uk-UA" sz="28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кормоприготувальних</a:t>
            </a:r>
            <a:r>
              <a:rPr lang="uk-UA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машин та агрегатів</a:t>
            </a:r>
            <a:endParaRPr lang="uk-UA" sz="2800" b="1" i="1" u="sng" spc="-1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42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644" y="439235"/>
            <a:ext cx="9014198" cy="221599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Технологія пресування вимагає, щоб спресовані корми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знаходи-лись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 каналі матриці протягом 20-40 с. За цей час у спресованому матеріалі в основному завершується релаксація внутрішніх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напруг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внаслідок чого щільність і міцність гранул або брикетів залишаються високими. Таким чином, максимальна частота обертання матриці обмежується міцністю гранул, що виходять з її каналів.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49253" y="2621863"/>
            <a:ext cx="8984979" cy="29546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Мінімальна частота обертання повинна забезпечувати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найкра-щий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захват матеріалу і безперебійне надходження його до вальців, особливо при вертикальних матрицях.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Звідси виходить, що електропривод повинен забезпечувати ста-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більну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швидкість обертання матриці навіть при зміні подачі вихід-ного матеріалу та його технологічних характеристик.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Таким вимогам задовольняють асинхронні електродвигуни, в яких механічна характеристика в робочій частині досить жорстка.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CAA8D02-AB27-4548-B5B4-FA2E3767D43B}"/>
              </a:ext>
            </a:extLst>
          </p:cNvPr>
          <p:cNvSpPr/>
          <p:nvPr/>
        </p:nvSpPr>
        <p:spPr>
          <a:xfrm>
            <a:off x="1187624" y="8348"/>
            <a:ext cx="729917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машин для пресування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ED99742-9D7F-4B3A-9E07-1C8D7E6DAADD}"/>
              </a:ext>
            </a:extLst>
          </p:cNvPr>
          <p:cNvSpPr/>
          <p:nvPr/>
        </p:nvSpPr>
        <p:spPr>
          <a:xfrm>
            <a:off x="69303" y="5587768"/>
            <a:ext cx="8984979" cy="11079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запобігання поломки деталей преси запускають при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очище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-них від залишків корму камерах, тобто вхолосту, при цьому основними опорами є сили тертя.</a:t>
            </a:r>
          </a:p>
        </p:txBody>
      </p:sp>
    </p:spTree>
    <p:extLst>
      <p:ext uri="{BB962C8B-B14F-4D97-AF65-F5344CB8AC3E}">
        <p14:creationId xmlns:p14="http://schemas.microsoft.com/office/powerpoint/2010/main" val="128663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5094" y="441883"/>
            <a:ext cx="6029074" cy="9971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Механічна характеристика має вигляд, на-ведений на рис.  Момент зрушення не пере-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вищує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номінального моменту машини.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69703" y="1471296"/>
            <a:ext cx="6014465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Частота обертання робочих органів преса невисока, тому зведений до валу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-двигуна момент інерції системи визначається в основному моментом інерції його ротора.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CCD3AAE-3FF5-4846-9EA4-6F0025941A74}"/>
              </a:ext>
            </a:extLst>
          </p:cNvPr>
          <p:cNvSpPr/>
          <p:nvPr/>
        </p:nvSpPr>
        <p:spPr>
          <a:xfrm>
            <a:off x="84075" y="2965039"/>
            <a:ext cx="8984979" cy="18466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Цим пояснюється те, що час запуску електродвигуна триває кілька секунд, а ступінь його нагрівання під час пуску невисокий.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Але оскільки двигуни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пресів мають велику потужність, то для обмеження пускових струмів їх часто запускають з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перемикан-ням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обмоток із “зірки” на “трикутник”.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25C629D-B380-450B-BC3C-FCB0C3C8173A}"/>
              </a:ext>
            </a:extLst>
          </p:cNvPr>
          <p:cNvSpPr/>
          <p:nvPr/>
        </p:nvSpPr>
        <p:spPr>
          <a:xfrm>
            <a:off x="55094" y="4811698"/>
            <a:ext cx="8984979" cy="19943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Режим роботи двигунів тривалий, зі змінним навантаженням. Зусилля, які виникають у пресувальних органах, зумовлюються бага-тьма факторами, що можуть змінювати свій вплив протягом роботи машини (кількість і склад вихідного матеріалу, його вологість, температура матриці та вальців тощо). Тому навантаження на валу двигуна коливається в значних межах, включаючи і перевантаження.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5D48F9A-78A4-4EB8-AEC4-DDAC661FCBCF}"/>
              </a:ext>
            </a:extLst>
          </p:cNvPr>
          <p:cNvSpPr/>
          <p:nvPr/>
        </p:nvSpPr>
        <p:spPr>
          <a:xfrm>
            <a:off x="1187624" y="8348"/>
            <a:ext cx="729917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машин для пресування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FE4A354-BCD8-4006-9C18-9A9E29239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168" y="439234"/>
            <a:ext cx="2970515" cy="257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98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74133B2-13E9-4912-9674-1BA6BBD0434D}"/>
              </a:ext>
            </a:extLst>
          </p:cNvPr>
          <p:cNvSpPr/>
          <p:nvPr/>
        </p:nvSpPr>
        <p:spPr>
          <a:xfrm>
            <a:off x="72195" y="4058020"/>
            <a:ext cx="8953630" cy="2585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діаметр гранули, м;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довжина гра-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нули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м;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об’ємна маса гранул, кг/м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кількість пресувальних вальців;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кількість отворів у матриці; </a:t>
            </a:r>
          </a:p>
          <a:p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частота обертання матриці, об/с;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буксування вальця (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0,80 - 0,95); 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використання площі “живого” перерізу матриці (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= 0,6 - 0,9).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0097" y="388777"/>
            <a:ext cx="9014198" cy="295465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 метою захисту електродвигуна від перегрівання схемою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керува-ння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передбачають захисні апарати та амперметр для візуального контролю завантаження. За його показниками оператор регулює подачу матеріалу на пресування.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Крім того, у конструкції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преса передбачена зрізна шпиль-ка. При різких перевантаженнях преса остання зрізується, внаслідок чого розмикається контакт кінцевого вимикача, який подає команду на зупинку агрегату.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C0B9BE0-D522-4EE0-9EDA-9E1CCB5BA130}"/>
              </a:ext>
            </a:extLst>
          </p:cNvPr>
          <p:cNvSpPr/>
          <p:nvPr/>
        </p:nvSpPr>
        <p:spPr>
          <a:xfrm>
            <a:off x="69705" y="3319356"/>
            <a:ext cx="8953630" cy="7386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Продуктивність преса з кільцевою матрицею, яка обертається, визначається за виразом: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E9D8EC1-C338-4487-BD2B-D6F895E7DB9A}"/>
              </a:ext>
            </a:extLst>
          </p:cNvPr>
          <p:cNvSpPr/>
          <p:nvPr/>
        </p:nvSpPr>
        <p:spPr>
          <a:xfrm>
            <a:off x="1187624" y="8348"/>
            <a:ext cx="729917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машин для пресування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Рисунок 29">
            <a:extLst>
              <a:ext uri="{FF2B5EF4-FFF2-40B4-BE49-F238E27FC236}">
                <a16:creationId xmlns:a16="http://schemas.microsoft.com/office/drawing/2014/main" id="{259DC243-B06D-414B-8EFA-164EB75C0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969" y="3679258"/>
            <a:ext cx="3319544" cy="104588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647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1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62902" y="2218011"/>
            <a:ext cx="8981108" cy="22159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Питома енергоємність процесу залежить від виду та складу пре-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сованих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кормів, розміру гранул та брикетів і за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експериментальни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-ми даними знаходиться в межах, кДж/кг: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при гранулюванні трав’яного борошна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130-200;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при гранулюванні комбікормів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45 - 60;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при брикетуванні кормових сумішей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115 - 160.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2902" y="400422"/>
            <a:ext cx="8981109" cy="184665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Потужність привода пресів можна визначити за методиками, на-веденими у спеціальній літературі. Наближено потужність визначають через питому енергоємність процесу:</a:t>
            </a:r>
          </a:p>
          <a:p>
            <a:pPr algn="ctr"/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 = </a:t>
            </a:r>
            <a:r>
              <a:rPr lang="en-US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Qq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uk-UA" sz="2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продуктивність машини, кг/с.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3652742-4A0F-4642-BD7C-E8C3EAEA233F}"/>
              </a:ext>
            </a:extLst>
          </p:cNvPr>
          <p:cNvSpPr/>
          <p:nvPr/>
        </p:nvSpPr>
        <p:spPr>
          <a:xfrm>
            <a:off x="1187624" y="8348"/>
            <a:ext cx="729917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машин для пресування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605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316" y="388777"/>
            <a:ext cx="9014198" cy="184665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Змішування компонентів корму є завершальною операцією при-готування кормових сумішей. Для цього використовують змішувачі порційної або неперервної дії.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подрібнювачах-змішувачах процес змішування суміщений з подрібненням одного або кількох компонентів.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89316" y="2235436"/>
            <a:ext cx="8965367" cy="22159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призначенням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установки поділяють на змішувачі сухих сипких (комбікормів), розсипних вологих та рідких кормів.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конструкцією робочих органів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на шнекові, лопатеві,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бараба-нні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вібраційні, комбіновані.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змішування рідких кормів застосовують циркуляційні, пневматичні та механічні пристрої.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F0B4EFF-42EA-485B-A139-003C45597CF6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A935903-CC1E-4393-B19F-1EFCA4FD9D57}"/>
              </a:ext>
            </a:extLst>
          </p:cNvPr>
          <p:cNvSpPr/>
          <p:nvPr/>
        </p:nvSpPr>
        <p:spPr>
          <a:xfrm>
            <a:off x="113731" y="4420528"/>
            <a:ext cx="8965367" cy="184665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організацією робочого процесу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змішувачі поділяють на дві групи: з обертовою та нерухомою камерами.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До першої групи відносять барабанні горизонтальні, вертикальні та похилі змішувачі різного конструктивного виконання.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До другої групи належать мішальні змішувачі. </a:t>
            </a:r>
          </a:p>
        </p:txBody>
      </p:sp>
    </p:spTree>
    <p:extLst>
      <p:ext uri="{BB962C8B-B14F-4D97-AF65-F5344CB8AC3E}">
        <p14:creationId xmlns:p14="http://schemas.microsoft.com/office/powerpoint/2010/main" val="63444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707" y="375284"/>
            <a:ext cx="9014198" cy="11079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сипких кормів застосовують шнекові, лопатеві та стрічкові мі-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шалки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для розсипних вологих (стеблових) - шнекові і лопатеві; для рідких - турбінні пропелерні і лопатеві.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89316" y="1483280"/>
            <a:ext cx="8984979" cy="18466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Процес змішування кормових матеріалів через специфічні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особ-ливості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компонентів є складним і маловивченим.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Пропоновані режими змішування кормів в основному базуються на експериментальних даних, одержаних на конкретних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змішуваль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-них установках у певних умовах.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C0B9BE0-D522-4EE0-9EDA-9E1CCB5BA130}"/>
              </a:ext>
            </a:extLst>
          </p:cNvPr>
          <p:cNvSpPr/>
          <p:nvPr/>
        </p:nvSpPr>
        <p:spPr>
          <a:xfrm>
            <a:off x="99680" y="3323442"/>
            <a:ext cx="8953630" cy="11079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Переміщення компонентів кормів всередині змішувальної міст-кості у більшості типів змішувачів пов’язане з використанням сил тертя між робочим органом і змішуваним матеріалом.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4414A41-A82C-4999-814D-1827B59B7EC8}"/>
              </a:ext>
            </a:extLst>
          </p:cNvPr>
          <p:cNvSpPr/>
          <p:nvPr/>
        </p:nvSpPr>
        <p:spPr>
          <a:xfrm>
            <a:off x="104990" y="4437935"/>
            <a:ext cx="8953630" cy="1107996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Продуктивність таких установок прямо пропорційна швидкості руху робочого органу до того моменту, коли сили тертя робочого органу не зрівняються з силами тертя між компонентами корму.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61B8EDC-FF49-4AEF-A09B-CF63360387B0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870FE89-9215-43B5-8513-10FEBD532E41}"/>
              </a:ext>
            </a:extLst>
          </p:cNvPr>
          <p:cNvSpPr/>
          <p:nvPr/>
        </p:nvSpPr>
        <p:spPr>
          <a:xfrm>
            <a:off x="95185" y="5539434"/>
            <a:ext cx="8953630" cy="11079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Після цього продуктивність починає зменшуватися, 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енергоєм-ність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процесу зростає. Тому залежно від в’язкості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перемішуваної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маси рекомендована певна швидкість робочого органу.</a:t>
            </a:r>
          </a:p>
        </p:txBody>
      </p:sp>
    </p:spTree>
    <p:extLst>
      <p:ext uri="{BB962C8B-B14F-4D97-AF65-F5344CB8AC3E}">
        <p14:creationId xmlns:p14="http://schemas.microsoft.com/office/powerpoint/2010/main" val="375651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065" y="423837"/>
            <a:ext cx="9014198" cy="11079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Так, колова швидкість на кінці лопатевої мішалки становить, м/с: 3-2, 2,5 - 1,5 та 1,5 - 1,0 при в’язкості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перемішуваної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маси відповідно 0,001-40; 40-80 та 80-150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Па•с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101A5E6-4270-45AC-B7A1-4A67AC10879B}"/>
              </a:ext>
            </a:extLst>
          </p:cNvPr>
          <p:cNvSpPr/>
          <p:nvPr/>
        </p:nvSpPr>
        <p:spPr>
          <a:xfrm>
            <a:off x="64284" y="1531833"/>
            <a:ext cx="5223905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Швидкість руху робочого органу та-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кож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суттєво впливає і на якість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кормосу-мішей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основним показником яких є нерівномірність змішування.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C0B9BE0-D522-4EE0-9EDA-9E1CCB5BA130}"/>
              </a:ext>
            </a:extLst>
          </p:cNvPr>
          <p:cNvSpPr/>
          <p:nvPr/>
        </p:nvSpPr>
        <p:spPr>
          <a:xfrm>
            <a:off x="80462" y="3009161"/>
            <a:ext cx="8953630" cy="18466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Аналіз графіків показує, що для досяг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нення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необхідної якості змішування при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зміні складу компонентів кормів та про-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дуктивності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машини необхідне регулювання швидкості обертання робочих органів.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01B6A9A-81B4-4727-A07D-A766FE476AE4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Рисунок 31">
            <a:extLst>
              <a:ext uri="{FF2B5EF4-FFF2-40B4-BE49-F238E27FC236}">
                <a16:creationId xmlns:a16="http://schemas.microsoft.com/office/drawing/2014/main" id="{D599739D-2EE5-4962-A9E6-34BBB88E42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360" y="1171431"/>
            <a:ext cx="3730732" cy="2957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A360391-0438-4A61-87FD-CCF0047E7ACD}"/>
              </a:ext>
            </a:extLst>
          </p:cNvPr>
          <p:cNvSpPr/>
          <p:nvPr/>
        </p:nvSpPr>
        <p:spPr>
          <a:xfrm>
            <a:off x="62510" y="4855820"/>
            <a:ext cx="8953630" cy="73866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Продуктивність змішувачів порційної дії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кг/с,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визначається за виразом: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82D18A40-48DC-48CA-BB8A-07BF7FF41B66}"/>
              </a:ext>
            </a:extLst>
          </p:cNvPr>
          <p:cNvSpPr/>
          <p:nvPr/>
        </p:nvSpPr>
        <p:spPr>
          <a:xfrm>
            <a:off x="35065" y="5535934"/>
            <a:ext cx="8953630" cy="11079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об’єм камери змішування, 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коефіцієнт заповнення, що приймається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≤ 0,75; </a:t>
            </a:r>
          </a:p>
          <a:p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тривалість циклу змішування, с.</a:t>
            </a:r>
          </a:p>
        </p:txBody>
      </p:sp>
      <p:pic>
        <p:nvPicPr>
          <p:cNvPr id="10243" name="Рисунок 30">
            <a:extLst>
              <a:ext uri="{FF2B5EF4-FFF2-40B4-BE49-F238E27FC236}">
                <a16:creationId xmlns:a16="http://schemas.microsoft.com/office/drawing/2014/main" id="{9C981D12-7A11-43EE-8AF6-EFBE8B4A2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473" y="4875112"/>
            <a:ext cx="2194592" cy="101086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516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2" grpId="0" animBg="1"/>
      <p:bldP spid="16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C1CCAD4-74FD-4AAF-AA53-A44278D6D824}"/>
              </a:ext>
            </a:extLst>
          </p:cNvPr>
          <p:cNvSpPr/>
          <p:nvPr/>
        </p:nvSpPr>
        <p:spPr>
          <a:xfrm>
            <a:off x="49340" y="1100456"/>
            <a:ext cx="9014198" cy="110799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...,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i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маса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складо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компонентів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кормосуміші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кг;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γ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* γ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насипні маси відповідних компонентів, кг/м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0462" y="375284"/>
            <a:ext cx="9014198" cy="738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Насипну масу сумішей, що готуються,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кг/м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розраховують за формулою: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C0B9BE0-D522-4EE0-9EDA-9E1CCB5BA130}"/>
              </a:ext>
            </a:extLst>
          </p:cNvPr>
          <p:cNvSpPr/>
          <p:nvPr/>
        </p:nvSpPr>
        <p:spPr>
          <a:xfrm>
            <a:off x="67604" y="2208452"/>
            <a:ext cx="8953630" cy="116955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Тривалість циклу порційних змішувачів поділяється на три скла-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дових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: час завантаження компонентів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змішування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4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виванта-ження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готової суміші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:   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8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8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sz="28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uk-UA" sz="28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8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8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uk-UA" sz="2400" baseline="-250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в</a:t>
            </a:r>
            <a:r>
              <a:rPr lang="uk-UA" sz="240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2B4C845-CF40-40B5-B176-BCAC70965A62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Рисунок 32">
            <a:extLst>
              <a:ext uri="{FF2B5EF4-FFF2-40B4-BE49-F238E27FC236}">
                <a16:creationId xmlns:a16="http://schemas.microsoft.com/office/drawing/2014/main" id="{C460FB5D-A03E-4B65-B64B-FED6285BBB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439" y="707457"/>
            <a:ext cx="4965100" cy="775881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5A8996D-A0FD-4167-9779-A6430F15DB38}"/>
              </a:ext>
            </a:extLst>
          </p:cNvPr>
          <p:cNvSpPr/>
          <p:nvPr/>
        </p:nvSpPr>
        <p:spPr>
          <a:xfrm>
            <a:off x="53497" y="3378003"/>
            <a:ext cx="8953630" cy="11079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Час завантаження і вивантаження визначається продуктивністю завантажувальних і вивантажувальних конвеєрів (для рідких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компо-нентів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пропускною здатністю трубопроводів та насосів).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8FAD961-2A7D-43D8-ACE1-E9C37565D189}"/>
              </a:ext>
            </a:extLst>
          </p:cNvPr>
          <p:cNvSpPr/>
          <p:nvPr/>
        </p:nvSpPr>
        <p:spPr>
          <a:xfrm>
            <a:off x="79624" y="4472507"/>
            <a:ext cx="8953630" cy="22159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Час змішування залежить від виду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кормосуміші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рекомендується: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для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кормосуміші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компоненти якої легко розподіляються (сухі сипкі) - 2-4 хв;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при середній складності змішування - 5 - 7 хв;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для сумішей, у складі яких є липкі, грубостеблі компоненти тощо, і які важко піддаються перерозподілу - 8 - 12 хв і вище.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05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nimBg="1"/>
      <p:bldP spid="5" grpId="0" uiExpand="1" build="p" animBg="1"/>
      <p:bldP spid="10" grpId="0" uiExpand="1" build="p" animBg="1"/>
      <p:bldP spid="12" grpId="0" uiExpand="1" build="p" animBg="1"/>
      <p:bldP spid="14" grpId="0" uiExpand="1" build="p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CD243FD-9D3E-4227-9C86-A1CC959AD88D}"/>
              </a:ext>
            </a:extLst>
          </p:cNvPr>
          <p:cNvSpPr/>
          <p:nvPr/>
        </p:nvSpPr>
        <p:spPr>
          <a:xfrm>
            <a:off x="78092" y="755031"/>
            <a:ext cx="9014198" cy="25853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площа поперечного перерізу змішувача,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коефіцієнт заповнення робочого об’єму,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= 0,2 - 0,4; 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швидкість осьового переміщення потоку корму, м/с.</a:t>
            </a:r>
          </a:p>
          <a:p>
            <a:pPr algn="ctr"/>
            <a:r>
              <a:rPr lang="uk-UA" sz="2400" i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uk-UA" sz="2400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uk-UA" sz="24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довжина зони змішування, м;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час змішування, с.</a:t>
            </a:r>
          </a:p>
          <a:p>
            <a:pPr indent="2651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різних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кормосумішей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типів установок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= 0,005 - 0,025 м/с.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8092" y="388777"/>
            <a:ext cx="901419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Продуктивність змішувачів неперервної дії становить: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C0B9BE0-D522-4EE0-9EDA-9E1CCB5BA130}"/>
              </a:ext>
            </a:extLst>
          </p:cNvPr>
          <p:cNvSpPr/>
          <p:nvPr/>
        </p:nvSpPr>
        <p:spPr>
          <a:xfrm>
            <a:off x="95184" y="3340354"/>
            <a:ext cx="8953630" cy="17727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Швидкість обертання робочих органів змішувачів не перевищує кількох десятків обертів за хвилину. </a:t>
            </a:r>
          </a:p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їх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використовують тихохідні електродвигуни та різні передачі: клинопасові, ланцюгові, циліндричні та черв’ячні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редукто-ри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мотор-редуктори.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1C6A461-ACA1-48E4-8F62-669C9D8D0A74}"/>
              </a:ext>
            </a:extLst>
          </p:cNvPr>
          <p:cNvSpPr/>
          <p:nvPr/>
        </p:nvSpPr>
        <p:spPr>
          <a:xfrm>
            <a:off x="138660" y="5113147"/>
            <a:ext cx="8953630" cy="1661993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61950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Через низьку швидкість робочих органів зведений до валу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елект-родвигуна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момент інерції системи “електродвигун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робоча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маши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-на” визначається в основному моментом інерції ротора двигуна. </a:t>
            </a:r>
          </a:p>
          <a:p>
            <a:pPr indent="361950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Ця обставина позитивно впливає на зменшення часу перехідних процесів у системі та нагрівання двигуна при пуску.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7337152-E0F3-4496-8F91-85313519FB6F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0" name="Рисунок 33">
            <a:extLst>
              <a:ext uri="{FF2B5EF4-FFF2-40B4-BE49-F238E27FC236}">
                <a16:creationId xmlns:a16="http://schemas.microsoft.com/office/drawing/2014/main" id="{769AAA2C-ED85-4F47-8047-30803DA5E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755031"/>
            <a:ext cx="2676614" cy="51299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6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 animBg="1"/>
      <p:bldP spid="5" grpId="0" uiExpand="1" build="p" animBg="1"/>
      <p:bldP spid="10" grpId="0" uiExpand="1" build="p" animBg="1"/>
      <p:bldP spid="7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814" y="401051"/>
            <a:ext cx="5207517" cy="304974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Момент статичних опорів при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запус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-ку змішувачів без навантаження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зумов-люється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силами тертя в підшипниках та передачах.</a:t>
            </a:r>
          </a:p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Оскільки коефіцієнт тертя спокою більший за коефіцієнт тертя руху, то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-мент зрушення мішалок дещо вищий за момент при русі і механічна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характе-ристика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має вигляд (крива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), на рис.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5591" y="3448761"/>
            <a:ext cx="8873268" cy="18466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У більшості випадків змішувачі,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особ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ливо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порційні, запускаються під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наванта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женням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 Наприклад, згідно з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технологіч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ною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картою, мішалки змішувача С-12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треба пускати після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заванта-ження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корпуса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на 1/3 його місткості.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4310" y="5282335"/>
            <a:ext cx="9047596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itchFamily="34" charset="0"/>
                <a:cs typeface="Calibri" pitchFamily="34" charset="0"/>
              </a:rPr>
              <a:t>     У цьому разі характер зміни моменту на валу інший (крива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2).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5A2526B-603A-45A6-A41F-2BF7073B2334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B78F8FB-FF6F-4D35-880E-C902055F64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8331" y="401051"/>
            <a:ext cx="3834856" cy="4540118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D1E4F79-5C07-4105-8BE1-1404F2746436}"/>
              </a:ext>
            </a:extLst>
          </p:cNvPr>
          <p:cNvSpPr/>
          <p:nvPr/>
        </p:nvSpPr>
        <p:spPr>
          <a:xfrm>
            <a:off x="96404" y="5651667"/>
            <a:ext cx="9047596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Технологією приготування вологих сумішей із запарюванням у змішувачах типу СКО-Ф передбачається запуск мішалки після зали-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вання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 корпус визначеної кількості води.</a:t>
            </a:r>
          </a:p>
        </p:txBody>
      </p:sp>
    </p:spTree>
    <p:extLst>
      <p:ext uri="{BB962C8B-B14F-4D97-AF65-F5344CB8AC3E}">
        <p14:creationId xmlns:p14="http://schemas.microsoft.com/office/powerpoint/2010/main" val="28057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2715" y="494586"/>
            <a:ext cx="8970007" cy="664797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Електропривод подрібнювачів кормів має ряд суттєвих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особли-востей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які слід враховувати при його проектуванні та експлуатації.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ECED4FB-5704-4034-BF9B-44C27C18579C}"/>
              </a:ext>
            </a:extLst>
          </p:cNvPr>
          <p:cNvSpPr/>
          <p:nvPr/>
        </p:nvSpPr>
        <p:spPr>
          <a:xfrm>
            <a:off x="72714" y="2262074"/>
            <a:ext cx="8970007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2. Випадковий характер навантаження, широкі межі коливання споживаної потужності, викликані неоднорідністю оброблюваного продукту та ручним завантаженням. </a:t>
            </a:r>
          </a:p>
          <a:p>
            <a:pPr indent="357188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Це утруднює роботу апаратів захисту.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2715" y="1197968"/>
            <a:ext cx="8970007" cy="11079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61950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1. Значні споживані потужності. Встановлена потужність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електро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-двигунів на дробарках сягає 132-160 кВт, пресів- грануляторів - 37-75 кВт, агрегату АВМ-5 - 726 кВт.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E8CB061-8B5B-4F47-8651-300E3BCCB5D6}"/>
              </a:ext>
            </a:extLst>
          </p:cNvPr>
          <p:cNvSpPr/>
          <p:nvPr/>
        </p:nvSpPr>
        <p:spPr>
          <a:xfrm>
            <a:off x="1475656" y="34202"/>
            <a:ext cx="5935920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A3601CD2-CE08-4527-911E-5D2C8A6312E1}"/>
              </a:ext>
            </a:extLst>
          </p:cNvPr>
          <p:cNvSpPr/>
          <p:nvPr/>
        </p:nvSpPr>
        <p:spPr>
          <a:xfrm>
            <a:off x="72714" y="3712058"/>
            <a:ext cx="8970007" cy="2954655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3. Необхідність безперервного або періодичного контролю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стру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-му навантаження двигуна. </a:t>
            </a:r>
          </a:p>
          <a:p>
            <a:pPr indent="357188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Це дає можливість зменшити перевантаження і недовантаження, завдяки чому знижується питома витрата електроенергії. </a:t>
            </a:r>
          </a:p>
          <a:p>
            <a:pPr indent="357188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 метою контролю струму в електроприводах подрібнювачів передбачають індикатори навантаження - спеціальні перевантажу-вальні амперметри з нерівномірною шкалою, проградуйованою в процентах від номінального струму.</a:t>
            </a:r>
          </a:p>
        </p:txBody>
      </p:sp>
    </p:spTree>
    <p:extLst>
      <p:ext uri="{BB962C8B-B14F-4D97-AF65-F5344CB8AC3E}">
        <p14:creationId xmlns:p14="http://schemas.microsoft.com/office/powerpoint/2010/main" val="239882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16" grpId="0" uiExpand="1" build="p" animBg="1"/>
      <p:bldP spid="7" grpId="0" animBg="1"/>
      <p:bldP spid="12" grpId="0" uiExpand="1" build="p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814" y="401051"/>
            <a:ext cx="8985682" cy="184665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 У такому випадку механічна характеристика (крива 3) мішалки має вентиляторний характер.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Таким чином, вигляд механічної характеристики змішувачів при їх нормальному запуску залежить від організації технологічного про-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цесу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машини.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2962" y="2232503"/>
            <a:ext cx="8985682" cy="25853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Проте при розрахунку електроприводів змішувачів кормів слід передбачати і зупинку робочих органів машини з повністю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заповне-ною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місткістю, наприклад при спрацюванні апарата захисту.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цьому момент зрушення мішалок набагато перевищує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-мент статичних опорів при номінальній частоті обертання (крива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4).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Конкретні залежності визначаються аналітично або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експеримен-тально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на конкретних машинах при певних видах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кормосумішей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8114" y="4802619"/>
            <a:ext cx="8985682" cy="18466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Режим роботи електроприводів змішувачів неперервної дії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трива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-лий зі змінним навантаженням.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Величина навантаження залежить від величини подачі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компонен-тів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у змішувач та їх якісних характеристик (вологості, крупності, однорідності тощо).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C01179B-FFEF-41D6-A233-2094DFFE3532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05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uiExpand="1" build="p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814" y="401051"/>
            <a:ext cx="8985682" cy="110799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 При нерегульованій подачі коливання навантаження можуть бу-ти значними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Для вирівнювання навантаження використовують ре-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гулятори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що змінюють подачу продукту у функції струму двигуна.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814" y="1509047"/>
            <a:ext cx="8985682" cy="406265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Характер навантажувальних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діа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грам порційних змішувачів зале-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жить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від організації технологічного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процесу машини та її кінематичної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схеми. Навантажувальна діаграма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запарника-змішувача ЗС-6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склада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 п’яти характерних періодів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І — пуск і робота мішалки без на-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вантаження; II - завантаження компонентів корму в корпус; III –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змі-шування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запарювання кормів; IV - вивантаження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кормосуміші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V - робота мішалки вхолосту.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88C72AC-DEBA-467F-BFC3-BC2CB796A340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16510A8-A38A-4CC7-8FC8-45D560272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1933" y="1513810"/>
            <a:ext cx="4454563" cy="299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54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814" y="401051"/>
            <a:ext cx="8985682" cy="5909310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 Дещо відмінна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навантажуваль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 діаграма змішувача С-12. Згідно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 технологічною картою спочатку в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корпус машини завантажується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корм на 1/3 його місткості, потім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вмикається привід мішалок і про-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довжується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завантаження (період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І). Період перемішування II - без за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парювання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триває 10-15 хв, із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запа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рюванням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- 1-3 год, після чого вмикається вивантажувальний шнек і починається період III - вивантаження корму.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Через деякий час після спорожнення змішувача (період IV) привід мішалок вимикають.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Тривалість періодів завантаження і вивантаження визначається продуктивністю відповідних конвеєрів та величиною порції оброблюваного корму.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88C72AC-DEBA-467F-BFC3-BC2CB796A340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16902DA-8E44-47FB-A9C5-36EF93CCE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401050"/>
            <a:ext cx="4485612" cy="338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836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FD5A35C-BAFB-456D-A337-16AB7CA48C8E}"/>
              </a:ext>
            </a:extLst>
          </p:cNvPr>
          <p:cNvSpPr/>
          <p:nvPr/>
        </p:nvSpPr>
        <p:spPr>
          <a:xfrm>
            <a:off x="50814" y="4846495"/>
            <a:ext cx="8985682" cy="18466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зусилля на лопаті, що надає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частинкам корму обертового руху, Н;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зусилля на лопаті, під дією якого частинки корму переміщуються в осьовому напрямку, Н; 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відповідно колова та осьова швидкості переміщення маси корму, м/с;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кількість лопатей, одночасно занурюваних у корм.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814" y="401051"/>
            <a:ext cx="8985682" cy="738664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Методики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розрахунку потужності, споживаної змішувачами, різноманітні, залежно від типу робочого органу.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88C72AC-DEBA-467F-BFC3-BC2CB796A340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D2CB3-28C3-4443-963D-975DB3B222C3}"/>
              </a:ext>
            </a:extLst>
          </p:cNvPr>
          <p:cNvSpPr/>
          <p:nvPr/>
        </p:nvSpPr>
        <p:spPr>
          <a:xfrm>
            <a:off x="50814" y="1125482"/>
            <a:ext cx="8985682" cy="30162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 Потужність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необхідну для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привода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стрічкового (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гвинтово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-го) змішувача, визначають за виразом:</a:t>
            </a:r>
          </a:p>
          <a:p>
            <a:pPr algn="ctr"/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QL(</a:t>
            </a:r>
            <a:r>
              <a:rPr lang="en-US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)10</a:t>
            </a:r>
            <a:r>
              <a:rPr lang="uk-UA" sz="2800" baseline="30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продуктивність змішувача, кг/с;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активна довжина мішалки, м;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кут нахилу валу мішалки до горизонту, град;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зведений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кое-фіцієнт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опору руху кормів по кожуху змішувача (для зерна 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комбі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-кормів - 1,2; сирого солоду - 1,5; солі - 2,5; коренеплодів,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подрібне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-них на скибки, шматків м’яса - 8 - 10).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27BFDED-1018-4D15-99F2-50A2BB178E43}"/>
              </a:ext>
            </a:extLst>
          </p:cNvPr>
          <p:cNvSpPr/>
          <p:nvPr/>
        </p:nvSpPr>
        <p:spPr>
          <a:xfrm>
            <a:off x="45114" y="4107831"/>
            <a:ext cx="8985682" cy="7386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 Потужність </a:t>
            </a:r>
            <a:r>
              <a:rPr lang="uk-UA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кВт,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споживана лопатевою мішалкою,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визначаєть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-ся за формулою:</a:t>
            </a:r>
          </a:p>
        </p:txBody>
      </p:sp>
      <p:pic>
        <p:nvPicPr>
          <p:cNvPr id="13314" name="Рисунок 38">
            <a:extLst>
              <a:ext uri="{FF2B5EF4-FFF2-40B4-BE49-F238E27FC236}">
                <a16:creationId xmlns:a16="http://schemas.microsoft.com/office/drawing/2014/main" id="{394285D8-FF57-4675-B4EE-2CD329041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483" y="4429806"/>
            <a:ext cx="4468014" cy="73866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539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5" grpId="0" animBg="1"/>
      <p:bldP spid="7" grpId="0" animBg="1"/>
      <p:bldP spid="8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5F1E634-7302-495E-9AFD-C3684983068B}"/>
              </a:ext>
            </a:extLst>
          </p:cNvPr>
          <p:cNvSpPr/>
          <p:nvPr/>
        </p:nvSpPr>
        <p:spPr>
          <a:xfrm>
            <a:off x="35516" y="2587125"/>
            <a:ext cx="8985682" cy="258532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- об’ємна маса корму, кг/м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uk-UA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середня глибина, що дорівнює 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половині найбільшої глибини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занурен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ня лопаті, м;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uk-UA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проекція площі лопаті, зануреної в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теріал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на напрямок обертання, м</a:t>
            </a:r>
            <a:r>
              <a:rPr lang="uk-UA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кут внутрішнього тертя, град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814" y="401051"/>
            <a:ext cx="8985682" cy="184665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 Зусилля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знаходять шляхом розкладу нормальної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складо-вої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сил опору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на колову та осьову: </a:t>
            </a:r>
          </a:p>
          <a:p>
            <a:pPr algn="ctr"/>
            <a:r>
              <a:rPr lang="en-US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(cos 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sin 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ctr"/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i="1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(sin 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cos </a:t>
            </a:r>
            <a:r>
              <a:rPr lang="uk-UA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uk-UA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кут нахилу лопаті до осі обертання валу мішалки, град.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88C72AC-DEBA-467F-BFC3-BC2CB796A340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D2CB3-28C3-4443-963D-975DB3B222C3}"/>
              </a:ext>
            </a:extLst>
          </p:cNvPr>
          <p:cNvSpPr/>
          <p:nvPr/>
        </p:nvSpPr>
        <p:spPr>
          <a:xfrm>
            <a:off x="56514" y="2247710"/>
            <a:ext cx="8985682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Величина нормальної складової сил опору </a:t>
            </a:r>
            <a:r>
              <a:rPr lang="en-US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en-US" sz="2400" i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визначається так: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27BFDED-1018-4D15-99F2-50A2BB178E43}"/>
              </a:ext>
            </a:extLst>
          </p:cNvPr>
          <p:cNvSpPr/>
          <p:nvPr/>
        </p:nvSpPr>
        <p:spPr>
          <a:xfrm>
            <a:off x="54127" y="5161820"/>
            <a:ext cx="5514554" cy="7386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Значення колової швидкості можна знайти за виразом: 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= ω</a:t>
            </a:r>
            <a:r>
              <a:rPr lang="en-US" sz="24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uk-UA" sz="24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uk-UA" sz="24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</p:txBody>
      </p:sp>
      <p:pic>
        <p:nvPicPr>
          <p:cNvPr id="14338" name="Рисунок 40">
            <a:extLst>
              <a:ext uri="{FF2B5EF4-FFF2-40B4-BE49-F238E27FC236}">
                <a16:creationId xmlns:a16="http://schemas.microsoft.com/office/drawing/2014/main" id="{5D930468-8B95-453C-9306-23E4AE688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226" y="2625196"/>
            <a:ext cx="4045570" cy="809114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Рисунок 41">
            <a:extLst>
              <a:ext uri="{FF2B5EF4-FFF2-40B4-BE49-F238E27FC236}">
                <a16:creationId xmlns:a16="http://schemas.microsoft.com/office/drawing/2014/main" id="{89757526-D823-4E6B-BE8E-A13988EAA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681" y="3492030"/>
            <a:ext cx="3489739" cy="3343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7D80025-37CD-4495-8139-6FBA2A0F1295}"/>
              </a:ext>
            </a:extLst>
          </p:cNvPr>
          <p:cNvSpPr/>
          <p:nvPr/>
        </p:nvSpPr>
        <p:spPr>
          <a:xfrm>
            <a:off x="62362" y="5877033"/>
            <a:ext cx="5514554" cy="7386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ω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кутова швидкість мішалки, рад/с; </a:t>
            </a:r>
            <a:r>
              <a:rPr 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uk-UA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ср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середній радіус мішалки, м.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2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7" grpId="0" animBg="1"/>
      <p:bldP spid="8" grpId="0" animBg="1"/>
      <p:bldP spid="18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5F1E634-7302-495E-9AFD-C3684983068B}"/>
              </a:ext>
            </a:extLst>
          </p:cNvPr>
          <p:cNvSpPr/>
          <p:nvPr/>
        </p:nvSpPr>
        <p:spPr>
          <a:xfrm>
            <a:off x="104191" y="3097211"/>
            <a:ext cx="8985682" cy="7386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порційних змішувачів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= 1,0-1,2 кВт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тод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/т, для змішувачів неперервної дії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= 0,5-0,8 кВт -год/т.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127" y="388777"/>
            <a:ext cx="8985682" cy="80021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  Осьова швидкість дорівнює:       </a:t>
            </a:r>
          </a:p>
          <a:p>
            <a:pPr algn="ctr"/>
            <a:r>
              <a:rPr lang="en-US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800" baseline="-25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US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sin</a:t>
            </a:r>
            <a:r>
              <a:rPr lang="uk-UA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8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88C72AC-DEBA-467F-BFC3-BC2CB796A340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D2CB3-28C3-4443-963D-975DB3B222C3}"/>
              </a:ext>
            </a:extLst>
          </p:cNvPr>
          <p:cNvSpPr/>
          <p:nvPr/>
        </p:nvSpPr>
        <p:spPr>
          <a:xfrm>
            <a:off x="104191" y="1188996"/>
            <a:ext cx="8985682" cy="190821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Потужність привода змішувачів порційної та неперервної дії можна також наближено визначити за формулою:</a:t>
            </a:r>
          </a:p>
          <a:p>
            <a:pPr algn="ctr"/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 = </a:t>
            </a:r>
            <a:r>
              <a:rPr lang="en-US" sz="2800" i="1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Qq</a:t>
            </a:r>
            <a:r>
              <a:rPr lang="en-US" sz="2800" i="1" baseline="-25000" dirty="0" err="1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i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uk-UA" sz="2800" i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де </a:t>
            </a:r>
            <a:r>
              <a:rPr 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-US" sz="24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питома енергоємність процесу,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кВт•год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/т,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продуктивність змішувача, т/год.</a:t>
            </a:r>
          </a:p>
        </p:txBody>
      </p:sp>
    </p:spTree>
    <p:extLst>
      <p:ext uri="{BB962C8B-B14F-4D97-AF65-F5344CB8AC3E}">
        <p14:creationId xmlns:p14="http://schemas.microsoft.com/office/powerpoint/2010/main" val="14861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724" y="1564525"/>
            <a:ext cx="4961764" cy="529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6" t="7347" r="22346" b="17296"/>
          <a:stretch/>
        </p:blipFill>
        <p:spPr bwMode="auto">
          <a:xfrm>
            <a:off x="0" y="0"/>
            <a:ext cx="3997788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04" y="188640"/>
            <a:ext cx="5436096" cy="1498178"/>
          </a:xfrm>
        </p:spPr>
        <p:txBody>
          <a:bodyPr>
            <a:noAutofit/>
          </a:bodyPr>
          <a:lstStyle/>
          <a:p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Шнековий </a:t>
            </a:r>
            <a:r>
              <a:rPr lang="uk-UA" sz="2800" i="1" dirty="0" err="1">
                <a:latin typeface="Times New Roman" pitchFamily="18" charset="0"/>
                <a:cs typeface="Times New Roman" pitchFamily="18" charset="0"/>
              </a:rPr>
              <a:t>вібропланетарний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 змішувач розроблений у ВНАУ та захищений патентом на винахід 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342329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5F1E634-7302-495E-9AFD-C3684983068B}"/>
              </a:ext>
            </a:extLst>
          </p:cNvPr>
          <p:cNvSpPr/>
          <p:nvPr/>
        </p:nvSpPr>
        <p:spPr>
          <a:xfrm>
            <a:off x="79159" y="5190091"/>
            <a:ext cx="8985682" cy="157241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Система керування виконує такі функції:</a:t>
            </a:r>
          </a:p>
          <a:p>
            <a:pPr marL="342900" lvl="0" indent="-342900">
              <a:lnSpc>
                <a:spcPct val="85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пряме вмикання електродвигунів у мережу;</a:t>
            </a:r>
          </a:p>
          <a:p>
            <a:pPr marL="342900" indent="-342900">
              <a:lnSpc>
                <a:spcPct val="85000"/>
              </a:lnSpc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вмикання двигуна завантажувального конвеєра М2 після запуску двигуна мішалки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та автоматичне його вимикання при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запов-ненні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місткості кормами;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4127" y="388777"/>
            <a:ext cx="8985682" cy="2954655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     У більшості випадків змішувачі кормів входять до складу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потоко-вих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ліній приготування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кормосумішей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. При цьому схеми їх автоматизації розробляють з дотриманням вимог до схем керування потоковими лініями.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У випадку автономної роботи змішувача схемами керування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пе-редбачають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нереверсивне або реверсивне керування двигунами, необхідні механічні та електричні блокування й захист від коротких замикань і перевантажень.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88C72AC-DEBA-467F-BFC3-BC2CB796A340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Автоматизація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D2CB3-28C3-4443-963D-975DB3B222C3}"/>
              </a:ext>
            </a:extLst>
          </p:cNvPr>
          <p:cNvSpPr/>
          <p:nvPr/>
        </p:nvSpPr>
        <p:spPr>
          <a:xfrm>
            <a:off x="54127" y="3343432"/>
            <a:ext cx="8985682" cy="184665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Автоматизація змішувача СКО-Ф-3.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До складу комплекту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обладна-ння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СКО-Ф-3 входять змішувач, завантажувальний 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вивантажуваль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-ний конвеєри.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Робочі органи змішувача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мішалка, засувка та вивантажувальний шнек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приводяться в дію від окремих електродвигунів.</a:t>
            </a:r>
          </a:p>
        </p:txBody>
      </p:sp>
    </p:spTree>
    <p:extLst>
      <p:ext uri="{BB962C8B-B14F-4D97-AF65-F5344CB8AC3E}">
        <p14:creationId xmlns:p14="http://schemas.microsoft.com/office/powerpoint/2010/main" val="428842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127" y="388777"/>
            <a:ext cx="8985682" cy="4431983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автоматичне вимикання двигуна М4 при досягненні засувкою кінцевих положень;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блокування, що запобігає відкриванню засувки при вимкненому вивантажувальному конвеєрі;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автоматичний запуск двигуна вивантажувального шнека М5 після повного відкривання засувки;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автоматичне вимикання двигуна мішалки після закінчення заданої витримки часу з сигналізацією;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блокування, що запобігає вмиканню двигуна мішалки при відкритій кришці оглядового люка;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захист від коротких замикань і перевантажень;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захист двигунів мішалки і конвеєрів від перегрівання.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88C72AC-DEBA-467F-BFC3-BC2CB796A340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Автоматизація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D2CB3-28C3-4443-963D-975DB3B222C3}"/>
              </a:ext>
            </a:extLst>
          </p:cNvPr>
          <p:cNvSpPr/>
          <p:nvPr/>
        </p:nvSpPr>
        <p:spPr>
          <a:xfrm>
            <a:off x="89643" y="4824309"/>
            <a:ext cx="8985682" cy="184665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Схема керування працює так. При замкнених автоматичних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вими-качах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1 -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4 вмикають пакетний вимикач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QS,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після чого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загоря-ється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сигнальна лампа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HL.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Якщо кришка оглядового люка закрита (замкнений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SQ1)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і не перегріті двигуни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Ml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 МЗ, замикається вихідний контакт пристрою температурного захисту ВК. </a:t>
            </a:r>
          </a:p>
        </p:txBody>
      </p:sp>
    </p:spTree>
    <p:extLst>
      <p:ext uri="{BB962C8B-B14F-4D97-AF65-F5344CB8AC3E}">
        <p14:creationId xmlns:p14="http://schemas.microsoft.com/office/powerpoint/2010/main" val="427430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127" y="388777"/>
            <a:ext cx="8985682" cy="110799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lvl="0"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запуску двигуна мішалки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натискують на кнопку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2. Після спрацювання пускача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KM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кнопкою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SB4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запускають двигун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заванта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-жувального конвеєра М2.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88C72AC-DEBA-467F-BFC3-BC2CB796A340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Автоматизація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D2CB3-28C3-4443-963D-975DB3B222C3}"/>
              </a:ext>
            </a:extLst>
          </p:cNvPr>
          <p:cNvSpPr/>
          <p:nvPr/>
        </p:nvSpPr>
        <p:spPr>
          <a:xfrm>
            <a:off x="54127" y="1496773"/>
            <a:ext cx="8985682" cy="184665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досягненні заданого рівня корму в корпусі змішувача розми-кається контакт кінцевого вимикача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SQ4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і завантажувальний конвеєр зупиняється.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Після закінчення визначеного часу змішування двигун мішалки зупиняється натисканням кнопки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1A7CAD7-FD5C-49B9-8D27-70DCAF97736B}"/>
              </a:ext>
            </a:extLst>
          </p:cNvPr>
          <p:cNvSpPr/>
          <p:nvPr/>
        </p:nvSpPr>
        <p:spPr>
          <a:xfrm>
            <a:off x="54127" y="3343432"/>
            <a:ext cx="8985682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автоматичного вимикання двигуна М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мішалки після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закінче-ння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заданої витримки часу передбачені реле часу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КТ1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КТ2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регу-льованими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витримками 1-10 год і 0,1-1 год відповідно, що вмикаються перемикачем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SA2.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358162E-41D9-4A1C-9E82-7C5FA282E497}"/>
              </a:ext>
            </a:extLst>
          </p:cNvPr>
          <p:cNvSpPr/>
          <p:nvPr/>
        </p:nvSpPr>
        <p:spPr>
          <a:xfrm>
            <a:off x="54127" y="4820760"/>
            <a:ext cx="8985682" cy="184665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вивантаження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кормосуміші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корпуса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кнопкою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SB6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вмикають двигун вивантажувального конвеєра МЗ, при цьому замикається контакт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KM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3 у колі котушки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KM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4.1.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Кнопкою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SB8</a:t>
            </a:r>
            <a:r>
              <a:rPr lang="fr-FR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вмикають двигун М4, який відкриває засувку змішувача. </a:t>
            </a:r>
          </a:p>
        </p:txBody>
      </p:sp>
      <p:pic>
        <p:nvPicPr>
          <p:cNvPr id="15362" name="Рисунок 44">
            <a:extLst>
              <a:ext uri="{FF2B5EF4-FFF2-40B4-BE49-F238E27FC236}">
                <a16:creationId xmlns:a16="http://schemas.microsoft.com/office/drawing/2014/main" id="{B05E81AE-9DC0-455A-95BE-026A24B01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5" y="422467"/>
            <a:ext cx="8962504" cy="6413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634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997" y="466876"/>
            <a:ext cx="8966776" cy="4062651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lvl="0"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4. Великі моменти інерції робочих органів приводних машин і, як наслідок, великі коефіцієнти інерції системи. </a:t>
            </a:r>
          </a:p>
          <a:p>
            <a:pPr lvl="0"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Цим спричиняється значний час пуску електропривода і виникає загроза перегрівання двигуна. </a:t>
            </a:r>
          </a:p>
          <a:p>
            <a:pPr lvl="0"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зменшення часу пуску двигунів споживчу трансформаторну підстанцію встановлюють поблизу кормоцеху або кормо-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приготувального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агрегату та збільшують переріз проводів лінії живлення. </a:t>
            </a:r>
          </a:p>
          <a:p>
            <a:pPr lvl="0"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 метою зниження втрат енергії в двигуні під час пуску передбачають схему пуску з перемиканням обмоток статора із “зірки” на “трикутник”.</a:t>
            </a:r>
            <a:endParaRPr lang="uk-UA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284" y="4515154"/>
            <a:ext cx="8996201" cy="738664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7188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5. Порівняно малий момент зрушення робочих органів кормо-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приготувальних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машин (М</a:t>
            </a:r>
            <a:r>
              <a:rPr lang="uk-UA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&lt;0,2М</a:t>
            </a:r>
            <a:r>
              <a:rPr lang="uk-UA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сном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08415E86-8932-46BC-8C96-91E1D9A5233B}"/>
              </a:ext>
            </a:extLst>
          </p:cNvPr>
          <p:cNvSpPr/>
          <p:nvPr/>
        </p:nvSpPr>
        <p:spPr>
          <a:xfrm>
            <a:off x="88534" y="5253818"/>
            <a:ext cx="8988527" cy="1477328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6. Неможливість пуску з заповненою робочою камерою.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Тому алгоритмом керування повинно бути передбачено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розван-таження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робочої камери перед зупинкою машини, а також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встанов-лення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засувки на шляху перероблюваного продукту.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33F7A59-1B3E-4738-98AF-B44629A66A60}"/>
              </a:ext>
            </a:extLst>
          </p:cNvPr>
          <p:cNvSpPr/>
          <p:nvPr/>
        </p:nvSpPr>
        <p:spPr>
          <a:xfrm>
            <a:off x="1475656" y="34202"/>
            <a:ext cx="5935920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Електропривод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29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8" grpId="0" uiExpand="1" build="p" animBg="1"/>
      <p:bldP spid="19" grpId="0" uiExpand="1" build="p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4127" y="388777"/>
            <a:ext cx="8985682" cy="110799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lvl="0"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Коли засувка відкривається повністю, кінцевий вимикач 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SQ2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пере-микає контакти, внаслідок чого вимикається двигун привода засувки М4 і вмикається двигун вивантажувального шнека М5.</a:t>
            </a:r>
            <a:endParaRPr lang="uk-UA" sz="24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88C72AC-DEBA-467F-BFC3-BC2CB796A340}"/>
              </a:ext>
            </a:extLst>
          </p:cNvPr>
          <p:cNvSpPr/>
          <p:nvPr/>
        </p:nvSpPr>
        <p:spPr>
          <a:xfrm>
            <a:off x="539552" y="22523"/>
            <a:ext cx="7776864" cy="366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uk-UA" sz="28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Автоматизація змішувачів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2D2CB3-28C3-4443-963D-975DB3B222C3}"/>
              </a:ext>
            </a:extLst>
          </p:cNvPr>
          <p:cNvSpPr/>
          <p:nvPr/>
        </p:nvSpPr>
        <p:spPr>
          <a:xfrm>
            <a:off x="79159" y="1496773"/>
            <a:ext cx="8985682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Після вивантаження корму кнопкою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5 вимикають двигун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виван-тажувального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конвеєра, а кнопкою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SB9</a:t>
            </a:r>
            <a:r>
              <a:rPr lang="fr-FR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вмикають двигун привода засувки М4 на обертання у бік її закривання.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1A7CAD7-FD5C-49B9-8D27-70DCAF97736B}"/>
              </a:ext>
            </a:extLst>
          </p:cNvPr>
          <p:cNvSpPr/>
          <p:nvPr/>
        </p:nvSpPr>
        <p:spPr>
          <a:xfrm>
            <a:off x="54127" y="2604768"/>
            <a:ext cx="8985682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При цьому автоматично вимикається вивантажувальний шнек, а після закривання засувки контактом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SQ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3 вимикається двигун її привода.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358162E-41D9-4A1C-9E82-7C5FA282E497}"/>
              </a:ext>
            </a:extLst>
          </p:cNvPr>
          <p:cNvSpPr/>
          <p:nvPr/>
        </p:nvSpPr>
        <p:spPr>
          <a:xfrm>
            <a:off x="79159" y="3712764"/>
            <a:ext cx="8985682" cy="221599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Силові кола від коротких замикань захищаються автоматичними вимикачами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1 -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QF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4, кола керування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запобіжниками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FU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1 -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FU2.</a:t>
            </a:r>
            <a:endParaRPr lang="uk-UA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354013"/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Від перегрівання двигуни конвеєрів і мішалки захищені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пристро-єм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вмонтованого температурного захисту ВК. </a:t>
            </a:r>
          </a:p>
          <a:p>
            <a:pPr indent="354013"/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Для вмикання переносного світильника передбачено розетку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XS,</a:t>
            </a:r>
            <a:r>
              <a:rPr lang="fr-FR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що живиться від знижувального трансформатора </a:t>
            </a:r>
            <a:r>
              <a:rPr lang="fr-FR" sz="2400" i="1" dirty="0">
                <a:latin typeface="Calibri" panose="020F0502020204030204" pitchFamily="34" charset="0"/>
                <a:cs typeface="Calibri" panose="020F0502020204030204" pitchFamily="34" charset="0"/>
              </a:rPr>
              <a:t>TV.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Рисунок 44">
            <a:extLst>
              <a:ext uri="{FF2B5EF4-FFF2-40B4-BE49-F238E27FC236}">
                <a16:creationId xmlns:a16="http://schemas.microsoft.com/office/drawing/2014/main" id="{F00409D6-3798-41B0-AC4A-6C17DF3673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5" y="422467"/>
            <a:ext cx="8962504" cy="6413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84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4459" y="1725362"/>
            <a:ext cx="8996200" cy="664797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7188">
              <a:lnSpc>
                <a:spcPct val="90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При низьких швидкостях обертання продуктивність мала, а круп-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ність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подрібнення занадто велика.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997" y="466876"/>
            <a:ext cx="8966776" cy="1258486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Швидкість різання, що прямо-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пропорційно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залежить від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швид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-кості обертання робочого органу, є основним фактором, що впливає на продуктивність машини, якість одержуваного продукту та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енерго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-ємність процесу.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8016293-A45F-4485-8A10-855D047CB329}"/>
              </a:ext>
            </a:extLst>
          </p:cNvPr>
          <p:cNvSpPr/>
          <p:nvPr/>
        </p:nvSpPr>
        <p:spPr>
          <a:xfrm>
            <a:off x="70568" y="2365481"/>
            <a:ext cx="8996200" cy="1258486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Занадто великі швидкості обертання робочого органу не дають пропорційного підвищення продуктивності, зате погіршується якість продукту: у соковитих кормах з’являється мезга, а у дерті збільшу-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ється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вміст неякісної пилової фракції та зростають енерговитрати.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E58E97C9-6D7A-4B75-8735-499A5B6D7DBA}"/>
              </a:ext>
            </a:extLst>
          </p:cNvPr>
          <p:cNvSpPr/>
          <p:nvPr/>
        </p:nvSpPr>
        <p:spPr>
          <a:xfrm>
            <a:off x="84459" y="3597994"/>
            <a:ext cx="5411028" cy="3142079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Результати досліджень, проведених на молоткових дробарках, показують, що при збільшенні швидкості молотків про-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дуктивність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дробарки (1)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пропорційно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зростає з одночасним зменшенням крупності помелу (3) та енергоємності (2). Але при швидкостях більш ніж 55 м/с темпи зростання продуктивності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сповіль-нюються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, зате збільшується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енерго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-ємність процесу.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FA8F571-EDB4-4B51-8177-B3CEBB3C1BB5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15DC573-7168-48E7-8606-21304747F8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8601" y="3589888"/>
            <a:ext cx="3585172" cy="3142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64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5" grpId="0" animBg="1"/>
      <p:bldP spid="15" grpId="0" uiExpand="1" build="p" animBg="1"/>
      <p:bldP spid="17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6997" y="2305160"/>
            <a:ext cx="5709139" cy="944554"/>
          </a:xfrm>
          <a:prstGeom prst="rect">
            <a:avLst/>
          </a:prstGeom>
          <a:solidFill>
            <a:srgbClr val="FFC000"/>
          </a:solidFill>
        </p:spPr>
        <p:txBody>
          <a:bodyPr wrap="square" lIns="0" tIns="0" rIns="0" bIns="0">
            <a:spAutoFit/>
          </a:bodyPr>
          <a:lstStyle/>
          <a:p>
            <a:pPr indent="357188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Подібні результати одержані і при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дос-лідженні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машин з ножовими та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штифтови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-ми подрібнювальними органами.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6997" y="437379"/>
            <a:ext cx="5709139" cy="1886350"/>
          </a:xfrm>
          <a:prstGeom prst="rect">
            <a:avLst/>
          </a:prstGeom>
          <a:solidFill>
            <a:srgbClr val="92D050"/>
          </a:solidFill>
        </p:spPr>
        <p:txBody>
          <a:bodyPr wrap="square" lIns="0" tIns="0" rIns="0" bIns="0">
            <a:spAutoFit/>
          </a:bodyPr>
          <a:lstStyle/>
          <a:p>
            <a:pPr indent="357188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itchFamily="34" charset="0"/>
              </a:rPr>
              <a:t> Збільшення витрат енергії не дає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підви-щення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якості подрібнення, бо деяке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зниже-ння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модуля помелу викликане не стільки за рахунок збільшення якісної фракції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розмі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-ром 0,2-1 мм, скільки за рахунок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пиловид-ної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фракції</a:t>
            </a:r>
            <a:r>
              <a:rPr lang="uk-UA" sz="24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uk-UA" sz="2400" dirty="0"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5328C098-2F71-4D89-991A-13CF146EB9F2}"/>
              </a:ext>
            </a:extLst>
          </p:cNvPr>
          <p:cNvSpPr/>
          <p:nvPr/>
        </p:nvSpPr>
        <p:spPr>
          <a:xfrm>
            <a:off x="97980" y="3249714"/>
            <a:ext cx="5650516" cy="1886350"/>
          </a:xfrm>
          <a:prstGeom prst="rect">
            <a:avLst/>
          </a:prstGeom>
          <a:solidFill>
            <a:schemeClr val="accent2"/>
          </a:solidFill>
        </p:spPr>
        <p:txBody>
          <a:bodyPr wrap="square" lIns="0" tIns="0" rIns="0" bIns="0">
            <a:spAutoFit/>
          </a:bodyPr>
          <a:lstStyle/>
          <a:p>
            <a:pPr indent="354013"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Експериментально доведено, що опти-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мальною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швидкістю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різан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-ня ножовими ба</a:t>
            </a:r>
          </a:p>
          <a:p>
            <a:pPr>
              <a:lnSpc>
                <a:spcPct val="85000"/>
              </a:lnSpc>
            </a:pP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рабанами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 у подрібнювачах соковитих </a:t>
            </a:r>
            <a:r>
              <a:rPr lang="uk-UA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кор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</a:p>
          <a:p>
            <a:pPr>
              <a:lnSpc>
                <a:spcPct val="85000"/>
              </a:lnSpc>
            </a:pP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мів є швидкість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20-25 м/с,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молотковими </a:t>
            </a:r>
            <a:r>
              <a:rPr lang="ru-RU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ро</a:t>
            </a: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5000"/>
              </a:lnSpc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торами у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подрібнювачах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сухих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кормів (фуражне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зерно,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стеблові)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- 70-80 м/с.</a:t>
            </a:r>
            <a:endParaRPr lang="uk-UA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65D50CD-B474-4C3F-8A0A-ECDA46435006}"/>
              </a:ext>
            </a:extLst>
          </p:cNvPr>
          <p:cNvSpPr/>
          <p:nvPr/>
        </p:nvSpPr>
        <p:spPr>
          <a:xfrm>
            <a:off x="731176" y="6492"/>
            <a:ext cx="7729808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uk-UA" sz="2800" b="1" i="1" u="sng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Приводні характеристики подрібнювачів кормів</a:t>
            </a:r>
            <a:endParaRPr lang="uk-UA" sz="2800" b="1" i="1" u="sng" spc="-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DEC0A85A-2205-44BA-9568-11B7B07048DA}"/>
              </a:ext>
            </a:extLst>
          </p:cNvPr>
          <p:cNvGrpSpPr/>
          <p:nvPr/>
        </p:nvGrpSpPr>
        <p:grpSpPr>
          <a:xfrm>
            <a:off x="5762334" y="480600"/>
            <a:ext cx="3305277" cy="4892616"/>
            <a:chOff x="5762334" y="480601"/>
            <a:chExt cx="3305277" cy="4667312"/>
          </a:xfrm>
        </p:grpSpPr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2F70DA9B-11D0-4BCD-9B12-551F70FB2B58}"/>
                </a:ext>
              </a:extLst>
            </p:cNvPr>
            <p:cNvSpPr/>
            <p:nvPr/>
          </p:nvSpPr>
          <p:spPr>
            <a:xfrm>
              <a:off x="5762334" y="3762918"/>
              <a:ext cx="3305277" cy="1384995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uk-UA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1 - вихід фракцій розміром більш ніж 1 мм; 2 - вихід фракцій розміром 0.2 - 1 мм; 3 - вихід пиловидної фракції розміром 0 - 0.2 мм</a:t>
              </a:r>
            </a:p>
          </p:txBody>
        </p: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69D5CB17-FEAB-4398-9026-54D5A5393A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96136" y="480601"/>
              <a:ext cx="3257637" cy="3325539"/>
            </a:xfrm>
            <a:prstGeom prst="rect">
              <a:avLst/>
            </a:prstGeom>
          </p:spPr>
        </p:pic>
      </p:grp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D6DD9C3-EADF-47F3-BDE2-1A7B52DEEE47}"/>
              </a:ext>
            </a:extLst>
          </p:cNvPr>
          <p:cNvSpPr/>
          <p:nvPr/>
        </p:nvSpPr>
        <p:spPr>
          <a:xfrm>
            <a:off x="147800" y="5232699"/>
            <a:ext cx="8996200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0" tIns="0" rIns="0" bIns="0">
            <a:spAutoFit/>
          </a:bodyPr>
          <a:lstStyle/>
          <a:p>
            <a:pPr indent="354013"/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Таким чином,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електропривод </a:t>
            </a: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повинен </a:t>
            </a:r>
            <a:r>
              <a:rPr lang="uk-UA" sz="2400" dirty="0">
                <a:latin typeface="Calibri" panose="020F0502020204030204" pitchFamily="34" charset="0"/>
                <a:cs typeface="Calibri" panose="020F0502020204030204" pitchFamily="34" charset="0"/>
              </a:rPr>
              <a:t>забезпечувати стабільність швидкості обертання робочих органів навіть в умовах ручного завантаження, коли навантаження на валу двигуна змінюється у значних межах. </a:t>
            </a:r>
          </a:p>
        </p:txBody>
      </p:sp>
    </p:spTree>
    <p:extLst>
      <p:ext uri="{BB962C8B-B14F-4D97-AF65-F5344CB8AC3E}">
        <p14:creationId xmlns:p14="http://schemas.microsoft.com/office/powerpoint/2010/main" val="271044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5" grpId="0" animBg="1"/>
      <p:bldP spid="18" grpId="0" uiExpand="1" build="p" animBg="1"/>
      <p:bldP spid="19" grpId="0" uiExpand="1" build="p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5063</TotalTime>
  <Words>9345</Words>
  <Application>Microsoft Office PowerPoint</Application>
  <PresentationFormat>Экран (4:3)</PresentationFormat>
  <Paragraphs>806</Paragraphs>
  <Slides>70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70</vt:i4>
      </vt:variant>
    </vt:vector>
  </HeadingPairs>
  <TitlesOfParts>
    <vt:vector size="77" baseType="lpstr">
      <vt:lpstr>Arial</vt:lpstr>
      <vt:lpstr>Calibri</vt:lpstr>
      <vt:lpstr>Georgia</vt:lpstr>
      <vt:lpstr>Times New Roman</vt:lpstr>
      <vt:lpstr>Trebuchet MS</vt:lpstr>
      <vt:lpstr>Wingdings</vt:lpstr>
      <vt:lpstr>Воздушный поток</vt:lpstr>
      <vt:lpstr>План лекції:</vt:lpstr>
      <vt:lpstr>Література: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Шнековий вібропланетарний змішувач розроблений у ВНАУ та захищений патентом на винахід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11  АВТОМАТИЗОВАНИЙ ЕЛЕКТРОПРИВОД У ТВАРИННИЦТВІ ТА ПТАХІВНИТВІ</dc:title>
  <dc:creator>Master</dc:creator>
  <cp:lastModifiedBy>HP</cp:lastModifiedBy>
  <cp:revision>416</cp:revision>
  <dcterms:created xsi:type="dcterms:W3CDTF">2014-04-02T09:29:03Z</dcterms:created>
  <dcterms:modified xsi:type="dcterms:W3CDTF">2022-02-02T14:34:43Z</dcterms:modified>
</cp:coreProperties>
</file>