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77" r:id="rId2"/>
    <p:sldId id="278" r:id="rId3"/>
    <p:sldId id="374" r:id="rId4"/>
    <p:sldId id="380" r:id="rId5"/>
    <p:sldId id="381" r:id="rId6"/>
    <p:sldId id="375" r:id="rId7"/>
    <p:sldId id="289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293" r:id="rId19"/>
    <p:sldId id="376" r:id="rId20"/>
    <p:sldId id="335" r:id="rId21"/>
    <p:sldId id="336" r:id="rId22"/>
    <p:sldId id="377" r:id="rId23"/>
    <p:sldId id="392" r:id="rId24"/>
    <p:sldId id="393" r:id="rId25"/>
    <p:sldId id="394" r:id="rId26"/>
    <p:sldId id="395" r:id="rId27"/>
    <p:sldId id="378" r:id="rId28"/>
    <p:sldId id="396" r:id="rId29"/>
    <p:sldId id="398" r:id="rId30"/>
    <p:sldId id="400" r:id="rId31"/>
    <p:sldId id="399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320" r:id="rId43"/>
    <p:sldId id="270" r:id="rId44"/>
    <p:sldId id="411" r:id="rId45"/>
    <p:sldId id="412" r:id="rId46"/>
    <p:sldId id="413" r:id="rId47"/>
    <p:sldId id="414" r:id="rId48"/>
    <p:sldId id="415" r:id="rId49"/>
    <p:sldId id="416" r:id="rId50"/>
    <p:sldId id="417" r:id="rId51"/>
    <p:sldId id="418" r:id="rId52"/>
    <p:sldId id="419" r:id="rId53"/>
    <p:sldId id="420" r:id="rId54"/>
    <p:sldId id="421" r:id="rId55"/>
    <p:sldId id="422" r:id="rId56"/>
    <p:sldId id="423" r:id="rId57"/>
    <p:sldId id="424" r:id="rId58"/>
    <p:sldId id="425" r:id="rId59"/>
    <p:sldId id="426" r:id="rId60"/>
    <p:sldId id="427" r:id="rId61"/>
    <p:sldId id="428" r:id="rId62"/>
    <p:sldId id="429" r:id="rId63"/>
    <p:sldId id="430" r:id="rId64"/>
    <p:sldId id="431" r:id="rId65"/>
    <p:sldId id="432" r:id="rId66"/>
    <p:sldId id="433" r:id="rId67"/>
    <p:sldId id="434" r:id="rId68"/>
    <p:sldId id="435" r:id="rId69"/>
    <p:sldId id="291" r:id="rId70"/>
    <p:sldId id="379" r:id="rId71"/>
    <p:sldId id="318" r:id="rId7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43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7E7ED-949F-41C3-82B8-1CF85BC8DB7E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323D-EFF1-4700-87DF-82BA70BD1A6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090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693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378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285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9766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28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841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802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5404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65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312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849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959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A323D-EFF1-4700-87DF-82BA70BD1A61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8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F713F7-320C-48FA-89CE-B2C451F30EF2}" type="datetimeFigureOut">
              <a:rPr lang="uk-UA" smtClean="0"/>
              <a:t>22.01.2022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49DEAF-9AE1-46B8-BA1B-12C88590E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1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055429"/>
            <a:ext cx="8229600" cy="534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План лекції:</a:t>
            </a:r>
            <a:endParaRPr lang="uk-UA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782" y="1590218"/>
            <a:ext cx="9036495" cy="508556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вентиляційні установки;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Класифікація вентиляторів;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Розрахунок вентиляційних установок;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Регулювання параметрів вентилятора;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Вибір вентилятора та електропривода до нього;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98463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Комплекти обладнання для автоматичного керування вентиляційними установками;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2913" indent="-398463">
              <a:buNone/>
            </a:pPr>
            <a:r>
              <a:rPr lang="uk-UA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Особливості автоматизованого електропривода вентиляційних установок в інших технологічних процесах.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29E0FE-65ED-420D-AF33-D0A514195687}"/>
              </a:ext>
            </a:extLst>
          </p:cNvPr>
          <p:cNvSpPr txBox="1"/>
          <p:nvPr/>
        </p:nvSpPr>
        <p:spPr>
          <a:xfrm>
            <a:off x="53752" y="182216"/>
            <a:ext cx="9036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ЛЕКЦІЯ 4</a:t>
            </a:r>
            <a:br>
              <a:rPr lang="uk-UA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ЕЛЕКТРОПРИВОД 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ВЕНТИЛЯЦІЙНИХ</a:t>
            </a:r>
            <a:r>
              <a:rPr lang="uk-UA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УСТАНОВОК</a:t>
            </a:r>
            <a:endParaRPr lang="uk-UA" sz="2800" b="1" i="1" dirty="0"/>
          </a:p>
        </p:txBody>
      </p:sp>
    </p:spTree>
    <p:extLst>
      <p:ext uri="{BB962C8B-B14F-4D97-AF65-F5344CB8AC3E}">
        <p14:creationId xmlns:p14="http://schemas.microsoft.com/office/powerpoint/2010/main" val="413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66876"/>
            <a:ext cx="8966776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Радіальні вентилятори можуть бути правого і лівого обертання.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571" y="836208"/>
            <a:ext cx="8996201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робоче колесо обертається, за годинниковою стрілкою, вентилятор називають правим, а проти годинникової стрілки - лівим.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Правильним обертанням робочого колеса є напрямок за ходом розвороту спірального корпусу.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вентилятор обертається неправильно, то його подача різко зменшується, а напрямок потоку повітря залишається незмінним.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Отже, радіальні вентилятори - нереверсивні.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434" y="3436470"/>
            <a:ext cx="3149414" cy="29915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Вентилятори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-рів від 2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6,3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включно виготовляються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-ротними корпусами, що дозволяє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встановлюва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-ти їх у різні положення, а номерів більше 6,3 - з поворотними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непово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-ротними корпусами.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Рисунок 4">
            <a:extLst>
              <a:ext uri="{FF2B5EF4-FFF2-40B4-BE49-F238E27FC236}">
                <a16:creationId xmlns:a16="http://schemas.microsoft.com/office/drawing/2014/main" id="{067A6D60-34DE-42BF-BFA8-845995D89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36470"/>
            <a:ext cx="5846786" cy="334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573" y="6145383"/>
            <a:ext cx="8996200" cy="66479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Безпосереднє насаджування робочого колеса на вал двигуна до-пускається лише для малих вентиляторів (до номера 6,3 включно).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66776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Способи з’єднання радіальних вентиляторів з електродвигунами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431E283-7D17-486B-85BB-92816FBCC1F9}"/>
              </a:ext>
            </a:extLst>
          </p:cNvPr>
          <p:cNvGrpSpPr/>
          <p:nvPr/>
        </p:nvGrpSpPr>
        <p:grpSpPr>
          <a:xfrm>
            <a:off x="86996" y="835835"/>
            <a:ext cx="8966775" cy="5222685"/>
            <a:chOff x="86996" y="835835"/>
            <a:chExt cx="8966775" cy="522268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86996" y="5319856"/>
              <a:ext cx="8966775" cy="73866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- безпосередньо; б. в. д - через проміжний вал; г, е, є - через пасову передачу</a:t>
              </a:r>
            </a:p>
          </p:txBody>
        </p:sp>
        <p:pic>
          <p:nvPicPr>
            <p:cNvPr id="9218" name="Рисунок 5">
              <a:extLst>
                <a:ext uri="{FF2B5EF4-FFF2-40B4-BE49-F238E27FC236}">
                  <a16:creationId xmlns:a16="http://schemas.microsoft.com/office/drawing/2014/main" id="{385E1CBD-62D7-4CDE-BDED-E46D03DDE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6" y="835835"/>
              <a:ext cx="8155502" cy="4484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464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573" y="4731669"/>
            <a:ext cx="8996200" cy="132959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Вентилятори з лопатками, загнутими назад, мають криву тиску, що швидко падає при збільшенні подачі. 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при зміні гідравлічного опору повітропроводів подача вентилятора змінюється в незначних межах.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66776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Залежно від форми лопаток (рис. 3.5) радіальні вентилятори бувають з лопатками: загнутими назад ((β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&lt; 90º), що закінчуються радіально (β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90º) та загнутими вперед (β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&gt; 90º).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6481B46-2B35-4004-9587-62E379BF17ED}"/>
              </a:ext>
            </a:extLst>
          </p:cNvPr>
          <p:cNvGrpSpPr/>
          <p:nvPr/>
        </p:nvGrpSpPr>
        <p:grpSpPr>
          <a:xfrm>
            <a:off x="105278" y="1574872"/>
            <a:ext cx="8948495" cy="3092785"/>
            <a:chOff x="105278" y="1574872"/>
            <a:chExt cx="8948495" cy="3092785"/>
          </a:xfrm>
        </p:grpSpPr>
        <p:pic>
          <p:nvPicPr>
            <p:cNvPr id="10242" name="Рисунок 6">
              <a:extLst>
                <a:ext uri="{FF2B5EF4-FFF2-40B4-BE49-F238E27FC236}">
                  <a16:creationId xmlns:a16="http://schemas.microsoft.com/office/drawing/2014/main" id="{F34FC6C8-4669-460E-B33A-3154EB7EB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78" y="1574872"/>
              <a:ext cx="6040954" cy="3092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E16A62-D8FF-4121-947A-AB2587AA25D4}"/>
                </a:ext>
              </a:extLst>
            </p:cNvPr>
            <p:cNvSpPr txBox="1"/>
            <p:nvPr/>
          </p:nvSpPr>
          <p:spPr>
            <a:xfrm>
              <a:off x="6126355" y="2420888"/>
              <a:ext cx="2927418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а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- лопатки, загнуті назад (β</a:t>
              </a:r>
              <a:r>
                <a:rPr lang="uk-UA" sz="2000" i="1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2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&lt; 90°); </a:t>
              </a:r>
            </a:p>
            <a:p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б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- лопатки, що закінчуються радіально (β</a:t>
              </a:r>
              <a:r>
                <a:rPr lang="uk-UA" sz="2000" i="1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2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= 90°); </a:t>
              </a:r>
            </a:p>
            <a:p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в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- лопатки, загнуті вперед β</a:t>
              </a:r>
              <a:r>
                <a:rPr lang="uk-UA" sz="2000" i="1" baseline="-25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2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&gt; 90°)</a:t>
              </a:r>
              <a:endParaRPr lang="uk-UA" sz="2000" i="1" dirty="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0CDB5F9-B510-447D-ABD3-D7624444C2C4}"/>
              </a:ext>
            </a:extLst>
          </p:cNvPr>
          <p:cNvSpPr/>
          <p:nvPr/>
        </p:nvSpPr>
        <p:spPr>
          <a:xfrm>
            <a:off x="59208" y="6058725"/>
            <a:ext cx="8996200" cy="6647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Споживана потужність цих вентиляторів при зміні подачі в робочій зоні змінюється також незначно.</a:t>
            </a:r>
          </a:p>
        </p:txBody>
      </p:sp>
    </p:spTree>
    <p:extLst>
      <p:ext uri="{BB962C8B-B14F-4D97-AF65-F5344CB8AC3E}">
        <p14:creationId xmlns:p14="http://schemas.microsoft.com/office/powerpoint/2010/main" val="27104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997" y="2683611"/>
            <a:ext cx="5205083" cy="3323987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Вентилятори з лопатками, загнути-ми вперед, мають нестійку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характерис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-тику тиску, потужність зростає при збільшенні подачі, що може призвести до перевантаження двигуна.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Вентилятори з лопатками, що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закін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-чуються радіально, мають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характерис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-тики, проміжні між вентиляторами з лопатками, загнутими назад і вперед.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66776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Вентилятори з лопатками, загнутими назад, мають порівняно менший динамічний напір і, як наслідок, менший шум.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Вони найбільш економічні.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Коефіцієнт корисної дії вентиляторів з лопатками, загнутими на-зад, становить 0,77-0,85, їх використовують у системах припливної вентиляції тваринницьких приміщень.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952C707-6E0A-4C44-A80D-F6EA3868B8BC}"/>
              </a:ext>
            </a:extLst>
          </p:cNvPr>
          <p:cNvGrpSpPr/>
          <p:nvPr/>
        </p:nvGrpSpPr>
        <p:grpSpPr>
          <a:xfrm>
            <a:off x="5292080" y="2298699"/>
            <a:ext cx="3762115" cy="4405182"/>
            <a:chOff x="5747641" y="2298699"/>
            <a:chExt cx="3306554" cy="4405182"/>
          </a:xfrm>
        </p:grpSpPr>
        <p:pic>
          <p:nvPicPr>
            <p:cNvPr id="11266" name="Рисунок 7">
              <a:extLst>
                <a:ext uri="{FF2B5EF4-FFF2-40B4-BE49-F238E27FC236}">
                  <a16:creationId xmlns:a16="http://schemas.microsoft.com/office/drawing/2014/main" id="{A7112800-2E6F-4D42-A396-D8642091D9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063" y="2298699"/>
              <a:ext cx="3306132" cy="3155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672F1F-FDA5-465B-90CD-FE36CCCA0EEF}"/>
                </a:ext>
              </a:extLst>
            </p:cNvPr>
            <p:cNvSpPr txBox="1"/>
            <p:nvPr/>
          </p:nvSpPr>
          <p:spPr>
            <a:xfrm>
              <a:off x="5747641" y="5380442"/>
              <a:ext cx="330613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1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- радіальний з лопатками, загнутими вперед;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2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– </a:t>
              </a:r>
              <a:r>
                <a:rPr lang="uk-UA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радіаль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-ний з лопатками, загнутими назад;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3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- осьовий</a:t>
              </a:r>
              <a:endParaRPr lang="uk-UA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036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997" y="2732591"/>
            <a:ext cx="5781147" cy="110799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Така конструкція робочого колеса практично виключає засмічення вентилятора механічними домішками.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5781147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Радіальні вентилятори призначені для переміщення повітря з механічними домішками (тирса, стружка, полова тощо), вони мають робоче колесо з шістьома довгими, загнутими вперед лопатками</a:t>
            </a:r>
          </a:p>
        </p:txBody>
      </p:sp>
      <p:pic>
        <p:nvPicPr>
          <p:cNvPr id="12290" name="Рисунок 8">
            <a:extLst>
              <a:ext uri="{FF2B5EF4-FFF2-40B4-BE49-F238E27FC236}">
                <a16:creationId xmlns:a16="http://schemas.microsoft.com/office/drawing/2014/main" id="{3D248543-062D-452F-84B1-174A2A692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876"/>
            <a:ext cx="3186572" cy="403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3B5E5-B248-40D8-B1B0-61435BC43CA0}"/>
              </a:ext>
            </a:extLst>
          </p:cNvPr>
          <p:cNvSpPr/>
          <p:nvPr/>
        </p:nvSpPr>
        <p:spPr>
          <a:xfrm>
            <a:off x="72908" y="4550329"/>
            <a:ext cx="8967719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Вентилятори мають характеристику тиску, що падає, і криву потужності, що зростає. Розвивають тиск до 2000 - 2500 Па, тобто середній тиск (низький тиск - до 981 ПА, високий - до 11 772 Па).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Їх використовують також для переміщення чистого повітря.</a:t>
            </a:r>
          </a:p>
        </p:txBody>
      </p:sp>
    </p:spTree>
    <p:extLst>
      <p:ext uri="{BB962C8B-B14F-4D97-AF65-F5344CB8AC3E}">
        <p14:creationId xmlns:p14="http://schemas.microsoft.com/office/powerpoint/2010/main" val="38859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6998" y="2321004"/>
            <a:ext cx="3332874" cy="2585323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Реверсивні вентиля-тори мають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симетрич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-ний профіль лопаток.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забезпечує однакові енергетичні показники при різних напрямках обертання.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5363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Осьовий вентилятор складається з циліндричного корпусу, в якому розміщене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лопаточне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робоче колесо пропелерного типу.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Характерною особливістю осьових вентиляторів є реверсування повітряного потоку при зміні напрямку обертання приводного двигуна.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3B5E5-B248-40D8-B1B0-61435BC43CA0}"/>
              </a:ext>
            </a:extLst>
          </p:cNvPr>
          <p:cNvSpPr/>
          <p:nvPr/>
        </p:nvSpPr>
        <p:spPr>
          <a:xfrm>
            <a:off x="79952" y="4896836"/>
            <a:ext cx="8967719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Осьові вентилятори створюють неве­ликий статичний тиск (30-300 Па). Вони широко використовуються у витяжних вентиляційних системах тваринницьких і птахівницьких приміщень.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D7C84A7-4C8D-4C68-9D4E-0C37666FF3D2}"/>
              </a:ext>
            </a:extLst>
          </p:cNvPr>
          <p:cNvGrpSpPr/>
          <p:nvPr/>
        </p:nvGrpSpPr>
        <p:grpSpPr>
          <a:xfrm>
            <a:off x="3219080" y="1976824"/>
            <a:ext cx="5836779" cy="2904351"/>
            <a:chOff x="3202687" y="1955070"/>
            <a:chExt cx="5836779" cy="2904351"/>
          </a:xfrm>
        </p:grpSpPr>
        <p:pic>
          <p:nvPicPr>
            <p:cNvPr id="13314" name="Рисунок 9">
              <a:extLst>
                <a:ext uri="{FF2B5EF4-FFF2-40B4-BE49-F238E27FC236}">
                  <a16:creationId xmlns:a16="http://schemas.microsoft.com/office/drawing/2014/main" id="{61E28AEE-1016-4237-8E39-32C173181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1955070"/>
              <a:ext cx="5835618" cy="224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326217-FAEC-4A90-AC59-1FE6ABC0F713}"/>
                </a:ext>
              </a:extLst>
            </p:cNvPr>
            <p:cNvSpPr txBox="1"/>
            <p:nvPr/>
          </p:nvSpPr>
          <p:spPr>
            <a:xfrm>
              <a:off x="3202687" y="4151535"/>
              <a:ext cx="583677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Осьовий </a:t>
              </a: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вентилятор (а) 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осьове зварне (б) і штамповане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(в) </a:t>
              </a:r>
              <a:r>
                <a:rPr lang="ru-RU" sz="2000" i="1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лопаточні</a:t>
              </a:r>
              <a:r>
                <a:rPr lang="ru-RU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колеса</a:t>
              </a:r>
              <a:endParaRPr lang="uk-UA" sz="2000" i="1" dirty="0"/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673060-623D-4E7F-A6BD-3A13C3CBAFD5}"/>
              </a:ext>
            </a:extLst>
          </p:cNvPr>
          <p:cNvSpPr/>
          <p:nvPr/>
        </p:nvSpPr>
        <p:spPr>
          <a:xfrm>
            <a:off x="79952" y="6002265"/>
            <a:ext cx="8967719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При збільшенні подачі за рахунок зміни гідравлічних опорів споживана потужність осьовим вентилятором зменшується.</a:t>
            </a:r>
          </a:p>
        </p:txBody>
      </p:sp>
    </p:spTree>
    <p:extLst>
      <p:ext uri="{BB962C8B-B14F-4D97-AF65-F5344CB8AC3E}">
        <p14:creationId xmlns:p14="http://schemas.microsoft.com/office/powerpoint/2010/main" val="92327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5" grpId="0" animBg="1"/>
      <p:bldP spid="12" grpId="0" uiExpand="1" build="p" animBg="1"/>
      <p:bldP spid="1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53630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Радіальні та осьові вентилятори оцінюються аеродинамічними характеристиками. Це сукупність кривих, які визначають залежність повного і статичного тиску, що створюються вентилятором, спожи-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ним потужності та повного і статичного коефіцієнтів корисної дії від продуктивності. Ці характеристики наводяться в довідковій літературі для кожного номера вентилятора.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F606590-F955-45CB-AC69-E0C1A0E7A3EE}"/>
              </a:ext>
            </a:extLst>
          </p:cNvPr>
          <p:cNvGrpSpPr/>
          <p:nvPr/>
        </p:nvGrpSpPr>
        <p:grpSpPr>
          <a:xfrm>
            <a:off x="2353054" y="2682866"/>
            <a:ext cx="6694617" cy="4146408"/>
            <a:chOff x="2353054" y="2682866"/>
            <a:chExt cx="6694617" cy="4146408"/>
          </a:xfrm>
        </p:grpSpPr>
        <p:pic>
          <p:nvPicPr>
            <p:cNvPr id="14338" name="Рисунок 11">
              <a:extLst>
                <a:ext uri="{FF2B5EF4-FFF2-40B4-BE49-F238E27FC236}">
                  <a16:creationId xmlns:a16="http://schemas.microsoft.com/office/drawing/2014/main" id="{D6E93BB9-AA5F-40CA-AEE8-DA59EF5D9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7362" y="2682866"/>
              <a:ext cx="6660309" cy="3770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7B75B0-07AA-4FC0-87AA-F8D412E95011}"/>
                </a:ext>
              </a:extLst>
            </p:cNvPr>
            <p:cNvSpPr txBox="1"/>
            <p:nvPr/>
          </p:nvSpPr>
          <p:spPr>
            <a:xfrm>
              <a:off x="2353054" y="6429164"/>
              <a:ext cx="668757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а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-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радіального з лопатками, загнутими назад;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б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</a:t>
              </a:r>
              <a:r>
                <a:rPr lang="en-US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-</a:t>
              </a:r>
              <a:r>
                <a:rPr lang="uk-UA" sz="2000" i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rPr>
                <a:t> осьового</a:t>
              </a:r>
              <a:endParaRPr lang="uk-UA" sz="2000" i="1" dirty="0"/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3B5E5-B248-40D8-B1B0-61435BC43CA0}"/>
              </a:ext>
            </a:extLst>
          </p:cNvPr>
          <p:cNvSpPr/>
          <p:nvPr/>
        </p:nvSpPr>
        <p:spPr>
          <a:xfrm>
            <a:off x="96329" y="2996952"/>
            <a:ext cx="2475824" cy="29546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Режим роботи вентилятора, що відповідає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макси-мальному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значен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-ню повного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коефі-цієнта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корисної дії, називають </a:t>
            </a:r>
            <a:r>
              <a:rPr lang="uk-UA" sz="2400" i="1" u="sng" dirty="0">
                <a:latin typeface="Calibri" panose="020F0502020204030204" pitchFamily="34" charset="0"/>
                <a:cs typeface="Calibri" panose="020F0502020204030204" pitchFamily="34" charset="0"/>
              </a:rPr>
              <a:t>номінальним.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997" y="466876"/>
            <a:ext cx="8953630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Частіше вентилятор працює з дещо більшою або меншою продуктивністю відносно номінального значення. 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Робочою ділянкою для характеристики вентилятора, що працює з приєднаним повітропроводом, вважають ту частину,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якій повний коефіцієнт корисної дії становить не менш як 0,9 максимального значення ККД (на рис. ця ділянка виділена хвилястими лініями).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3E3B5E5-B248-40D8-B1B0-61435BC43CA0}"/>
              </a:ext>
            </a:extLst>
          </p:cNvPr>
          <p:cNvSpPr/>
          <p:nvPr/>
        </p:nvSpPr>
        <p:spPr>
          <a:xfrm>
            <a:off x="86996" y="2669919"/>
            <a:ext cx="895362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Для порівняння вентиляторів різних типів користуються параметром швидкохідності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який визначається із залежності: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15362" name="Рисунок 10">
            <a:extLst>
              <a:ext uri="{FF2B5EF4-FFF2-40B4-BE49-F238E27FC236}">
                <a16:creationId xmlns:a16="http://schemas.microsoft.com/office/drawing/2014/main" id="{4969831C-EB7A-4DB7-A0B9-21530C75E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36" y="3402531"/>
            <a:ext cx="2827427" cy="60253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3503B6-51A4-47C4-9B18-B4E9B99E9D86}"/>
              </a:ext>
            </a:extLst>
          </p:cNvPr>
          <p:cNvSpPr/>
          <p:nvPr/>
        </p:nvSpPr>
        <p:spPr>
          <a:xfrm>
            <a:off x="86995" y="3402531"/>
            <a:ext cx="6036731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частота обертання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лопаточного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колеса, об/хв;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продуктивність вентилятора,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/с; </a:t>
            </a:r>
          </a:p>
          <a:p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повний тиск вентилятора, Па.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38D8A86-C00C-4A36-AD78-0E13DCA5612D}"/>
              </a:ext>
            </a:extLst>
          </p:cNvPr>
          <p:cNvSpPr/>
          <p:nvPr/>
        </p:nvSpPr>
        <p:spPr>
          <a:xfrm>
            <a:off x="79092" y="4526444"/>
            <a:ext cx="8953629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У радіальних вентиляторів критерій швидкохідності більший при порівняно невеликому діаметрі входу і великій кількості лопаток, а в осьових вентиляторів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меншому діаметрі втулки і меншому числі лопаток.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DDEBA70-20A4-4B39-B506-EF030C878C13}"/>
              </a:ext>
            </a:extLst>
          </p:cNvPr>
          <p:cNvSpPr/>
          <p:nvPr/>
        </p:nvSpPr>
        <p:spPr>
          <a:xfrm>
            <a:off x="79092" y="5984772"/>
            <a:ext cx="895362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Радіальні вентилятори з лопатками, загнутими назад, мають критерій швидкохідності в межах 50 - 80, а осьові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120 - 400.</a:t>
            </a:r>
            <a:endParaRPr lang="uk-UA" sz="2400" u="sng" dirty="0">
              <a:latin typeface="Calibri" panose="020F050202020403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5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uiExpand="1" build="p" animBg="1"/>
      <p:bldP spid="13" grpId="0" uiExpand="1" build="p" animBg="1"/>
      <p:bldP spid="14" grpId="0" uiExpand="1" build="p" animBg="1"/>
      <p:bldP spid="16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710"/>
            <a:ext cx="9144000" cy="864096"/>
          </a:xfrm>
        </p:spPr>
        <p:txBody>
          <a:bodyPr>
            <a:noAutofit/>
          </a:bodyPr>
          <a:lstStyle/>
          <a:p>
            <a:pPr algn="ctr">
              <a:lnSpc>
                <a:spcPct val="850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Перед системами створення мікроклімату у </a:t>
            </a:r>
            <a:r>
              <a:rPr lang="uk-UA" sz="2800" i="1" spc="-30" dirty="0">
                <a:latin typeface="Times New Roman" pitchFamily="18" charset="0"/>
                <a:cs typeface="Times New Roman" pitchFamily="18" charset="0"/>
              </a:rPr>
              <a:t>тваринницьких приміщеннях ставлять такі задачі:</a:t>
            </a:r>
            <a:br>
              <a:rPr lang="uk-UA" sz="2800" i="1" spc="-30" dirty="0">
                <a:latin typeface="Times New Roman" pitchFamily="18" charset="0"/>
                <a:cs typeface="Times New Roman" pitchFamily="18" charset="0"/>
              </a:rPr>
            </a:br>
            <a:endParaRPr lang="uk-UA" sz="2800" i="1" spc="-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7744" y="1556792"/>
            <a:ext cx="6768752" cy="518457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 забезпечення свіжим повітрям (видалення надлишкового вуглекислого газу);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 регулювання температури повітря (відведення надлишкової теплоти від тварин);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 видалення з повітря надлишкової вологи та підсушка підстилки;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- видалення з приміщень шкідливих газів (аміак, сірководень).</a:t>
            </a:r>
          </a:p>
        </p:txBody>
      </p:sp>
      <p:pic>
        <p:nvPicPr>
          <p:cNvPr id="4" name="Рисунок 3" descr="43335603_w200_h200_izobrazhenie_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64769"/>
            <a:ext cx="2016224" cy="2688299"/>
          </a:xfrm>
          <a:prstGeom prst="rect">
            <a:avLst/>
          </a:prstGeom>
        </p:spPr>
      </p:pic>
      <p:pic>
        <p:nvPicPr>
          <p:cNvPr id="5" name="Рисунок 4" descr="119289.jpeg"/>
          <p:cNvPicPr>
            <a:picLocks noChangeAspect="1"/>
          </p:cNvPicPr>
          <p:nvPr/>
        </p:nvPicPr>
        <p:blipFill>
          <a:blip r:embed="rId3" cstate="print"/>
          <a:srcRect l="20472" r="22047"/>
          <a:stretch>
            <a:fillRect/>
          </a:stretch>
        </p:blipFill>
        <p:spPr>
          <a:xfrm>
            <a:off x="60333" y="4053068"/>
            <a:ext cx="2060252" cy="268829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571149-2F40-4F6F-88FE-9A843EA68410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3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0" y="639796"/>
            <a:ext cx="8835560" cy="219752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Необхідну витрату повітря у тваринницьких приміщеннях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виз-начають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виходячи з необхідності вирішення таких вказаних задач: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видалення надлишкового вмісту вуглекислого газу;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видалення надлишкової вологи;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видалення надлишкової теплоти.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  Найбільшу отриману погодинну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витрату повітря приймають за розрахункову.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230" y="2837321"/>
            <a:ext cx="8835560" cy="6278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Погодинний повітрообмін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для видалення надлишкового вмісту вуглекислого газу можна визначити за залежністю: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83768" y="3465184"/>
          <a:ext cx="2826866" cy="53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Формула" r:id="rId3" imgW="1155199" imgH="215806" progId="Equation.3">
                  <p:embed/>
                </p:oleObj>
              </mc:Choice>
              <mc:Fallback>
                <p:oleObj name="Формула" r:id="rId3" imgW="1155199" imgH="215806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465184"/>
                        <a:ext cx="2826866" cy="5398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50514" y="4005064"/>
            <a:ext cx="8835560" cy="288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коефіцієнт, який враховує виділення СО</a:t>
            </a:r>
            <a:r>
              <a:rPr lang="uk-UA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мікроорганізмами підстилки,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1,2;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кількість СО</a:t>
            </a:r>
            <a:r>
              <a:rPr lang="uk-UA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яка виділяється усіма тваринами (береться з довідників), л/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вміст СО</a:t>
            </a:r>
            <a:r>
              <a:rPr lang="uk-UA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у зовнішньому повітрі, (для сільської місцевості     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0,3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у містах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C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0,4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допустимий вміст СО</a:t>
            </a:r>
            <a:r>
              <a:rPr lang="uk-UA" sz="2400" baseline="-25000" dirty="0">
                <a:latin typeface="Calibri" pitchFamily="34" charset="0"/>
                <a:cs typeface="Calibri" pitchFamily="34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у повітрі в середині приміщення (береться з довідників),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3A5442-CE09-4A45-B2CB-DA24520D1B01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9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Література: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692696"/>
            <a:ext cx="8928992" cy="6048672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Електропривод:</a:t>
            </a:r>
            <a:r>
              <a:rPr lang="uk-UA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/ О.ІО.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П.І. Савченко, В.В. Савченко,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Лавріненко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В.В.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Козирський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Ю.М.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Хандола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І.П.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Ільїчов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О.Ю.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Синявського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- К.: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Аграр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Медіа Груп,2013.-586 с. С. 404-514.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сільськогосподарських машин, агрегатів та потокових ліній: Підручник / Є.Л. 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, Б.В. Зайцев, О.С. Марченко та ін.; Ред. Є.Л.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Жулай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– К.: Вища освіта, 2001. – 288 c. С. 112-164.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Механізація та автоматизація у тваринництві і птахівництві: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навч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студ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 вузів/за ред. О. С. Марченка. – К. : Урожай, 1995. – 414, [2] c. С.187-224.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Електропривод і застосування електроенергії у сільському господарстві / І.І. Мартиненко; В.Ф. Гончар; Л.П. Тищенко; І.І.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Шарамок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; за ред. І.І. Мартиненка;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 : Урожай, 1993. – 304 c.: іл. С. 98-146.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 Електрообладнання тваринницьких підприємств і автоматизація виробничих процесів у тваринництві/ В.Ф. Гончар; Л.П. Тищенко. – 2-ге вид., перероб. і </a:t>
            </a:r>
            <a:r>
              <a:rPr lang="uk-UA" spc="-50" dirty="0" err="1"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uk-UA" spc="-50" dirty="0">
                <a:latin typeface="Times New Roman" pitchFamily="18" charset="0"/>
                <a:cs typeface="Times New Roman" pitchFamily="18" charset="0"/>
              </a:rPr>
              <a:t>.. – К.: Вища школа, 1988. – 287 c.: іл. С. 186-226.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434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0" y="639796"/>
            <a:ext cx="8835560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Погодинний повітрообмін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для видалення надлишкової вологи можна визначити за залежністю: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508103" y="1009128"/>
          <a:ext cx="3207005" cy="6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Формула" r:id="rId3" imgW="1104421" imgH="215806" progId="Equation.3">
                  <p:embed/>
                </p:oleObj>
              </mc:Choice>
              <mc:Fallback>
                <p:oleObj name="Формула" r:id="rId3" imgW="1104421" imgH="215806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3" y="1009128"/>
                        <a:ext cx="3207005" cy="61967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6230" y="1628800"/>
            <a:ext cx="8835560" cy="517064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коефіцієнт, що враховує випаровування вологи з підлоги,     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=1,1;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волога, що виділяється тваринами всередині приміщення (береться з довідників), г/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вологовміст зовнішнього повітря,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рівний: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вологовміст насиченого зовнішнього повітря при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розрахун-ковій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температурі,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розрахункова відносна вологість зовнішнього повітря;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допустимий вологовміст повітря всередині 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приміщення,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що рівний: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2Н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вологовміст насиченого повітря всередині приміщення при оптимальній температурі л/м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допустима відносна вологість повітря всередині приміщення, (береться із довідників).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7164288" y="2852936"/>
          <a:ext cx="1788374" cy="49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Формула" r:id="rId5" imgW="761669" imgH="215806" progId="Equation.3">
                  <p:embed/>
                </p:oleObj>
              </mc:Choice>
              <mc:Fallback>
                <p:oleObj name="Формула" r:id="rId5" imgW="761669" imgH="215806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852936"/>
                        <a:ext cx="1788374" cy="49925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6785973" y="4653136"/>
          <a:ext cx="216668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Формула" r:id="rId7" imgW="799753" imgH="215806" progId="Equation.3">
                  <p:embed/>
                </p:oleObj>
              </mc:Choice>
              <mc:Fallback>
                <p:oleObj name="Формула" r:id="rId7" imgW="799753" imgH="215806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5973" y="4653136"/>
                        <a:ext cx="2166689" cy="5760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A8137A2-4FFC-46C7-B799-A93962618920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9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0" y="639796"/>
            <a:ext cx="8835560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Погодинний повітрообмін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для видалення надлишкової теплоти, можна визначити за залежністю:</a:t>
            </a: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490933" y="1378460"/>
          <a:ext cx="6451485" cy="610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Формула" r:id="rId3" imgW="2387600" imgH="228600" progId="Equation.3">
                  <p:embed/>
                </p:oleObj>
              </mc:Choice>
              <mc:Fallback>
                <p:oleObj name="Формула" r:id="rId3" imgW="2387600" imgH="228600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0933" y="1378460"/>
                        <a:ext cx="6451485" cy="6103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6230" y="2060848"/>
            <a:ext cx="8835560" cy="465358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вільна теплота, що виділяється однією твариною, середньої для цього приміщення маси, кДж/г;</a:t>
            </a:r>
          </a:p>
          <a:p>
            <a:pPr>
              <a:lnSpc>
                <a:spcPct val="90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кількість тварин у приміщенні;</a:t>
            </a:r>
          </a:p>
          <a:p>
            <a:pPr>
              <a:lnSpc>
                <a:spcPct val="90000"/>
              </a:lnSpc>
            </a:pPr>
            <a:r>
              <a:rPr lang="uk-UA" sz="2400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П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,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t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З</a:t>
            </a:r>
            <a:r>
              <a:rPr lang="uk-UA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температура повітря у приміщенні та назовні його, 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С;</a:t>
            </a:r>
          </a:p>
          <a:p>
            <a:pPr>
              <a:lnSpc>
                <a:spcPct val="90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питома теплоємність повітря при температурі 0 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 і нормальному тиску, кДж/(м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град ),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1,283;</a:t>
            </a:r>
          </a:p>
          <a:p>
            <a:pPr>
              <a:lnSpc>
                <a:spcPct val="90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температурний коефіцієнт розширення повітря, 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α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=1/273 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С;</a:t>
            </a:r>
          </a:p>
          <a:p>
            <a:pPr>
              <a:lnSpc>
                <a:spcPct val="90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втрати теплоти через зовнішні огорожі, кДж/г, що рівні:</a:t>
            </a:r>
          </a:p>
          <a:p>
            <a:pPr>
              <a:lnSpc>
                <a:spcPct val="90000"/>
              </a:lnSpc>
            </a:pPr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об’єм будівлі 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теплова характеристика приміщення, кДж/м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град.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для утеплених тваринницьких і птахівничих приміщень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2,1...2,9, для не утеплених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2,9...5,1, для інших виробничих приміщень  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1,9...3,15, для адміністративних приміщень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1,3...1,9.</a:t>
            </a: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012160" y="4725144"/>
          <a:ext cx="2784309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Формула" r:id="rId5" imgW="1104900" imgH="228600" progId="Equation.3">
                  <p:embed/>
                </p:oleObj>
              </mc:Choice>
              <mc:Fallback>
                <p:oleObj name="Формула" r:id="rId5" imgW="1104900" imgH="228600" progId="Equation.3">
                  <p:embed/>
                  <p:pic>
                    <p:nvPicPr>
                      <p:cNvPr id="11" name="Объект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725144"/>
                        <a:ext cx="2784309" cy="57606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EEAD16-0008-427C-8107-59AAF5F2E4C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07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0" y="639796"/>
            <a:ext cx="8835560" cy="8002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Щоб визначити необхідний спосіб збудження руху повітря для обміну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визначають погодинну кратність обміну: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L/V.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230" y="1440015"/>
            <a:ext cx="8835560" cy="22159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У випадку, коли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не більше 3 год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-1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застосовують вентиляційні пристрої із природнім збудженням повітрообміну (провітрювання), коли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&gt; 3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зі штучним збудженням повітрообміну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вентилятора-ми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 </a:t>
            </a: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 У холодну пору року у пристроях без підігрівання повітря кратність повітрообміну не повинна перевищувати 5.</a:t>
            </a:r>
            <a:endParaRPr lang="uk-UA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290" y="3656006"/>
            <a:ext cx="8835560" cy="8002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Розрахункову подачу одного вентилятора,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400" i="1" baseline="-25000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/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год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визнача-ють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за формою: 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L/N</a:t>
            </a:r>
            <a:r>
              <a:rPr lang="uk-UA" sz="2800" i="1" baseline="-25000" dirty="0">
                <a:latin typeface="Times New Roman" pitchFamily="18" charset="0"/>
                <a:cs typeface="Times New Roman" pitchFamily="18" charset="0"/>
              </a:rPr>
              <a:t>B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6198" y="4495946"/>
            <a:ext cx="883556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коефіцієнт запасу подачі вентиляційного пристрою                (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= 1,1...1,5) із зростанням потужності зменшується);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кількість вентиляторів.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94" y="5733256"/>
            <a:ext cx="8835560" cy="800219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Розрахунковий тиск (напір) вентилятора </a:t>
            </a:r>
            <a:r>
              <a:rPr lang="uk-UA" sz="2400" i="1" dirty="0" err="1">
                <a:latin typeface="Calibri" pitchFamily="34" charset="0"/>
                <a:cs typeface="Calibri" pitchFamily="34" charset="0"/>
              </a:rPr>
              <a:t>h</a:t>
            </a:r>
            <a:r>
              <a:rPr lang="uk-UA" sz="2400" i="1" baseline="-25000" dirty="0" err="1">
                <a:latin typeface="Calibri" pitchFamily="34" charset="0"/>
                <a:cs typeface="Calibri" pitchFamily="34" charset="0"/>
              </a:rPr>
              <a:t>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, Па: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800" i="1" baseline="-25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,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2400" i="1" baseline="-250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- відповідно статична й динамічна складові тиску, Па.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D804A5-61D5-4D60-846E-0BC2284F6A5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94" y="515394"/>
            <a:ext cx="8950102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У більшості випадків радіальні вентилятори працюють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приєдна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-ним повітропроводом, в якому мають місце гідравлічні втрати тиску за рахунок тертя, та місцеві втрати тиску, зумовлені зміною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конфігу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-рації повітропроводу.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94" y="1992722"/>
            <a:ext cx="8945316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Втрати тиску на тертя  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визначають за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залежністю: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6393" y="3842455"/>
            <a:ext cx="8939525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Коефіцієнт втрат на тертя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залежить від числа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Рейнольдса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відносної шорсткості повітропроводу.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Число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Рейнольдса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визначають за формулою: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65" y="5659771"/>
            <a:ext cx="8835560" cy="73866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itchFamily="34" charset="0"/>
                <a:cs typeface="Calibri" pitchFamily="34" charset="0"/>
              </a:rPr>
              <a:t> Відносна шорсткість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це відношення її абсолютного значення до гідравлічного діаметра.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D804A5-61D5-4D60-846E-0BC2284F6A5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Рисунок 24">
            <a:extLst>
              <a:ext uri="{FF2B5EF4-FFF2-40B4-BE49-F238E27FC236}">
                <a16:creationId xmlns:a16="http://schemas.microsoft.com/office/drawing/2014/main" id="{35082D38-C579-4AA2-89E7-A2B681B05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841" y="1886077"/>
            <a:ext cx="2561812" cy="8002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8166BBC-AF87-4DA1-8E52-81DFFC0737BB}"/>
              </a:ext>
            </a:extLst>
          </p:cNvPr>
          <p:cNvSpPr/>
          <p:nvPr/>
        </p:nvSpPr>
        <p:spPr>
          <a:xfrm>
            <a:off x="80603" y="2734459"/>
            <a:ext cx="894531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коефіцієнт втрат на тертя;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довжина прямої ділянки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повітро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-проводу, м;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гідравлічний діаметр повітропроводу, м;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густина повітря,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кг/м</a:t>
            </a:r>
            <a:r>
              <a:rPr lang="ru-RU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швидкість руху повітря, м/с.</a:t>
            </a:r>
          </a:p>
        </p:txBody>
      </p:sp>
      <p:pic>
        <p:nvPicPr>
          <p:cNvPr id="16387" name="Рисунок 25">
            <a:extLst>
              <a:ext uri="{FF2B5EF4-FFF2-40B4-BE49-F238E27FC236}">
                <a16:creationId xmlns:a16="http://schemas.microsoft.com/office/drawing/2014/main" id="{901907A9-6911-4841-8873-0BB7F8A7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01158"/>
            <a:ext cx="2196405" cy="4959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7D8B483-6DF8-493F-B0F4-CD80FDB6AF1D}"/>
              </a:ext>
            </a:extLst>
          </p:cNvPr>
          <p:cNvSpPr/>
          <p:nvPr/>
        </p:nvSpPr>
        <p:spPr>
          <a:xfrm>
            <a:off x="60065" y="4921107"/>
            <a:ext cx="8939525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кінематична в’язкість повітря. При температурі повітря + 20 °С кінематична в’язкість повітря дорівнює 1,5•10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/с.</a:t>
            </a:r>
          </a:p>
        </p:txBody>
      </p:sp>
    </p:spTree>
    <p:extLst>
      <p:ext uri="{BB962C8B-B14F-4D97-AF65-F5344CB8AC3E}">
        <p14:creationId xmlns:p14="http://schemas.microsoft.com/office/powerpoint/2010/main" val="19366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94" y="515394"/>
            <a:ext cx="8950102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Абсолютна шорсткість повітропроводу з нової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прооліфеної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сталі становить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0,10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- 0,15 мм, оцинкованих стальних труб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0,10 - 0,15, оцинкованої листової сталі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0,15 - 0,18, азбоцементних труб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0,05 - 0,1, а труб із дерев’яних струганих дошок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0,15 - 0,3 мм.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922" y="1994221"/>
            <a:ext cx="894531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Знаючи абсолютну шорсткість,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гідравліч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ний діаметр повітропроводу і число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знахо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дять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втрат на тертя: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17" y="3109610"/>
            <a:ext cx="8939525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26670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Гідравлічний діаметр повітропроводу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визначають так: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відповідно площа,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і периметр, м, поперечного перерізу повітропроводу. Для повітропроводів круглого поперечного перерізу гідравлічний діаметр дорівнює діаметру повітропроводу.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94" y="4586938"/>
            <a:ext cx="8945316" cy="73866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itchFamily="34" charset="0"/>
                <a:cs typeface="Calibri" pitchFamily="34" charset="0"/>
              </a:rPr>
              <a:t> При малих значеннях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(ламінарний потік) вплив відносної шорсткості стає незначним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D804A5-61D5-4D60-846E-0BC2284F6A5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Рисунок 26">
            <a:extLst>
              <a:ext uri="{FF2B5EF4-FFF2-40B4-BE49-F238E27FC236}">
                <a16:creationId xmlns:a16="http://schemas.microsoft.com/office/drawing/2014/main" id="{FF9CA8DC-E790-4D2F-9387-0E4AA28C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89" y="1992722"/>
            <a:ext cx="3269529" cy="93222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72026" y="5328883"/>
            <a:ext cx="8945316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великих значеннях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(турбулентний потік) значення виразу 100/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дуже мале і ним нехтують. При цьому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коефіці­єнт втрат визначають за залежністю:</a:t>
            </a:r>
          </a:p>
        </p:txBody>
      </p:sp>
      <p:pic>
        <p:nvPicPr>
          <p:cNvPr id="17412" name="Рисунок 28">
            <a:extLst>
              <a:ext uri="{FF2B5EF4-FFF2-40B4-BE49-F238E27FC236}">
                <a16:creationId xmlns:a16="http://schemas.microsoft.com/office/drawing/2014/main" id="{B3EC79B3-B902-47F1-9AB9-2E857AA0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93" y="5696433"/>
            <a:ext cx="2524449" cy="9009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Рисунок 27">
            <a:extLst>
              <a:ext uri="{FF2B5EF4-FFF2-40B4-BE49-F238E27FC236}">
                <a16:creationId xmlns:a16="http://schemas.microsoft.com/office/drawing/2014/main" id="{E7AAB4E0-E5CD-481C-AA19-91CE89173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36451"/>
            <a:ext cx="2213095" cy="39107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8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94" y="515394"/>
            <a:ext cx="8950102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температурі 20 °С, барометричному тиску 760 мм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ст. і відносній вологості 50 % густина повітря ρ = 1,2кг/м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9342" y="1262950"/>
            <a:ext cx="8945316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Втрати тиску, зумовлені зміною конфігурації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повітропроводу, визначають за формулою: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289" y="2731384"/>
            <a:ext cx="8939525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26670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цими виразами визначають статичний тиск: 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 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Δ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Δ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D804A5-61D5-4D60-846E-0BC2284F6A5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86393" y="5140382"/>
            <a:ext cx="8945316" cy="1572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розрахунковою максимальною подачею і розрахунковим тис-ком вибирають вентилятор, використовуючи аеродинамічні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харак-теристики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вентиляторів певної швидкохідності. При цьому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розра-хункові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значення подачі і повного тиску повинні знаходитись у робо-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чій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зоні аеродинамічної характеристики вентилятора.</a:t>
            </a:r>
          </a:p>
        </p:txBody>
      </p:sp>
      <p:pic>
        <p:nvPicPr>
          <p:cNvPr id="18434" name="Рисунок 29">
            <a:extLst>
              <a:ext uri="{FF2B5EF4-FFF2-40B4-BE49-F238E27FC236}">
                <a16:creationId xmlns:a16="http://schemas.microsoft.com/office/drawing/2014/main" id="{58A40AEF-82AE-47EA-B308-E513E74D6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390" y="1254057"/>
            <a:ext cx="1921036" cy="7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DB5A962-928F-4F18-9837-6BC50D2FF65E}"/>
              </a:ext>
            </a:extLst>
          </p:cNvPr>
          <p:cNvSpPr/>
          <p:nvPr/>
        </p:nvSpPr>
        <p:spPr>
          <a:xfrm>
            <a:off x="99342" y="1992720"/>
            <a:ext cx="8945316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безрозмірний коефіцієнт місцевих опорів;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швидкість руху повітря в певних перерізах повітропроводу, м/с.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32183D-80FE-4000-A518-821031DC951C}"/>
              </a:ext>
            </a:extLst>
          </p:cNvPr>
          <p:cNvSpPr/>
          <p:nvPr/>
        </p:nvSpPr>
        <p:spPr>
          <a:xfrm>
            <a:off x="93332" y="3085586"/>
            <a:ext cx="8938377" cy="9426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Динамічний тиск:</a:t>
            </a:r>
          </a:p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питома густина повітря,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=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1,29 кг/м</a:t>
            </a:r>
            <a:r>
              <a:rPr lang="uk-UA" sz="2400" baseline="30000" dirty="0">
                <a:latin typeface="Calibri" pitchFamily="34" charset="0"/>
                <a:cs typeface="Calibri" pitchFamily="34" charset="0"/>
              </a:rPr>
              <a:t>3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швидкість руху повітря,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uk-UA" sz="24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= 10...15 м/с.</a:t>
            </a:r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09D4C9DA-3744-46A7-9552-D1449F570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490321"/>
              </p:ext>
            </p:extLst>
          </p:nvPr>
        </p:nvGraphicFramePr>
        <p:xfrm>
          <a:off x="6486525" y="3170238"/>
          <a:ext cx="25082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Equation" r:id="rId4" imgW="977760" imgH="253800" progId="Equation.DSMT4">
                  <p:embed/>
                </p:oleObj>
              </mc:Choice>
              <mc:Fallback>
                <p:oleObj name="Equation" r:id="rId4" imgW="977760" imgH="2538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525" y="3170238"/>
                        <a:ext cx="2508250" cy="6413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A053E8C-78CA-4A79-9373-1A8D355BA515}"/>
              </a:ext>
            </a:extLst>
          </p:cNvPr>
          <p:cNvSpPr/>
          <p:nvPr/>
        </p:nvSpPr>
        <p:spPr>
          <a:xfrm>
            <a:off x="72026" y="4028216"/>
            <a:ext cx="8959683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itchFamily="34" charset="0"/>
                <a:cs typeface="Calibri" pitchFamily="34" charset="0"/>
              </a:rPr>
              <a:t>У розосереджених вентиляційних пристроях (за відсутності повіт-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роводів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), нехтують втратами тиску повітря на вході й виході вентиля-тора й вважають, що розрахунковий тиск дорівнює динамічному.</a:t>
            </a:r>
          </a:p>
        </p:txBody>
      </p:sp>
    </p:spTree>
    <p:extLst>
      <p:ext uri="{BB962C8B-B14F-4D97-AF65-F5344CB8AC3E}">
        <p14:creationId xmlns:p14="http://schemas.microsoft.com/office/powerpoint/2010/main" val="285496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9" grpId="0" animBg="1"/>
      <p:bldP spid="15" grpId="0" animBg="1"/>
      <p:bldP spid="20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394" y="515394"/>
            <a:ext cx="8950102" cy="63062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Для одержання робочої точки на характеристиці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необхідно розрахувати характеристику повітропроводу за виразом: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393" y="2088409"/>
            <a:ext cx="894531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Параметр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визначають за формулою: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ED804A5-61D5-4D60-846E-0BC2284F6A5B}"/>
              </a:ext>
            </a:extLst>
          </p:cNvPr>
          <p:cNvSpPr/>
          <p:nvPr/>
        </p:nvSpPr>
        <p:spPr>
          <a:xfrm>
            <a:off x="1619672" y="47820"/>
            <a:ext cx="607102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Розрахунок вентиляційних установок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42E48F1-0153-4368-933F-01AD7DED99A3}"/>
              </a:ext>
            </a:extLst>
          </p:cNvPr>
          <p:cNvSpPr/>
          <p:nvPr/>
        </p:nvSpPr>
        <p:spPr>
          <a:xfrm>
            <a:off x="86393" y="5220475"/>
            <a:ext cx="6169004" cy="15724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точка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виходить за робочу зону або вентилятор не забезпечує необхідну подачу, потрібно зменшити гідравлічний опір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повітро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-проводу. Для зменшення опору на кінці повіт-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ропроводу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встановлюють дифузор.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432183D-80FE-4000-A518-821031DC951C}"/>
              </a:ext>
            </a:extLst>
          </p:cNvPr>
          <p:cNvSpPr/>
          <p:nvPr/>
        </p:nvSpPr>
        <p:spPr>
          <a:xfrm>
            <a:off x="89863" y="3933802"/>
            <a:ext cx="6169004" cy="12584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Робочий режим вентилятора для даного по-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вітропроводу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визначається рівністю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створюва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-ного повного тиску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повному гідравлічному опору (точка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А).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CDB71DA-5883-4534-85BA-DD680D44B54F}"/>
              </a:ext>
            </a:extLst>
          </p:cNvPr>
          <p:cNvSpPr/>
          <p:nvPr/>
        </p:nvSpPr>
        <p:spPr>
          <a:xfrm>
            <a:off x="86450" y="1134322"/>
            <a:ext cx="8950102" cy="942630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сумарні втрати тиску в повітропроводі, Па;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параметр, що характеризує гідравлічний опір повітропроводу;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показник степе-ня, для ламінарного потоку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1, для турбулентного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1,75-2.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B7FA35B-C1B1-4093-81BA-CDB42042F3C3}"/>
              </a:ext>
            </a:extLst>
          </p:cNvPr>
          <p:cNvSpPr/>
          <p:nvPr/>
        </p:nvSpPr>
        <p:spPr>
          <a:xfrm>
            <a:off x="98851" y="2456423"/>
            <a:ext cx="894531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довжина повітропроводу одного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діаме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м;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втрат на тертя;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гід-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равлічний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діаметр повітропроводу, м;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сума коефіцієнтів місцевих опорів;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густина повітря, кг/м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9459" name="Рисунок 33">
            <a:extLst>
              <a:ext uri="{FF2B5EF4-FFF2-40B4-BE49-F238E27FC236}">
                <a16:creationId xmlns:a16="http://schemas.microsoft.com/office/drawing/2014/main" id="{E65CBB78-4472-48DF-B458-6E390C522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10" y="2075732"/>
            <a:ext cx="3177257" cy="106753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Рисунок 34">
            <a:extLst>
              <a:ext uri="{FF2B5EF4-FFF2-40B4-BE49-F238E27FC236}">
                <a16:creationId xmlns:a16="http://schemas.microsoft.com/office/drawing/2014/main" id="{1806C82E-0EF2-4513-96C8-DCFD26EC0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11279"/>
            <a:ext cx="2887991" cy="32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Рисунок 32">
            <a:extLst>
              <a:ext uri="{FF2B5EF4-FFF2-40B4-BE49-F238E27FC236}">
                <a16:creationId xmlns:a16="http://schemas.microsoft.com/office/drawing/2014/main" id="{DAA4142C-F276-44ED-A5B3-334BBB57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21198"/>
            <a:ext cx="1507381" cy="41131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88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9" grpId="0" animBg="1"/>
      <p:bldP spid="20" grpId="0" animBg="1"/>
      <p:bldP spid="16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16" y="545498"/>
            <a:ext cx="892457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У виробничих умовах іноді виникає необхідність за допомогою певних пристроїв без зупинки вентиляційної установки змінювати подачу вентилятора.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цьому зміняться тиск, що розвиває вентилятор, споживана приводним двигуном потужність та коефіцієнт корисної дії.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80" y="2392157"/>
            <a:ext cx="8972204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Досить поширеним способом регулювання параметрів вентиля-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ційної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установки є дроселювання, тобто встановлення перед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венти-лятором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або за ним заслінки, що частково перекриває повітропровід.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3116" y="3869485"/>
            <a:ext cx="5743605" cy="944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цьому збільшується коефіцієнт міс-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цевих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втрат і, як наслідок, характеристика повітропроводу стає більш стрімкою.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6345" y="4814014"/>
            <a:ext cx="5750376" cy="12584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 Отже, регулювання вентиляційної уста-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новки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 допомогою заслінки 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неекономіч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-ним, тому що викликає зниження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коефіці-єнта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корисної дії.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883B7373-3425-4557-9E03-A676EB52721E}"/>
              </a:ext>
            </a:extLst>
          </p:cNvPr>
          <p:cNvGrpSpPr/>
          <p:nvPr/>
        </p:nvGrpSpPr>
        <p:grpSpPr>
          <a:xfrm>
            <a:off x="40205" y="3442877"/>
            <a:ext cx="9002964" cy="3325205"/>
            <a:chOff x="40205" y="3442877"/>
            <a:chExt cx="9002964" cy="3325205"/>
          </a:xfrm>
        </p:grpSpPr>
        <p:pic>
          <p:nvPicPr>
            <p:cNvPr id="4113" name="Picture 17">
              <a:extLst>
                <a:ext uri="{FF2B5EF4-FFF2-40B4-BE49-F238E27FC236}">
                  <a16:creationId xmlns:a16="http://schemas.microsoft.com/office/drawing/2014/main" id="{C562FF5F-6D91-485C-AA94-64C7B84BC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6721" y="3442877"/>
              <a:ext cx="3206448" cy="3325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CC15609-5A7A-46CB-817A-A1D51B57D56F}"/>
                </a:ext>
              </a:extLst>
            </p:cNvPr>
            <p:cNvSpPr/>
            <p:nvPr/>
          </p:nvSpPr>
          <p:spPr>
            <a:xfrm>
              <a:off x="40205" y="6111744"/>
              <a:ext cx="5750376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ru-RU" sz="2000" i="1" spc="50" dirty="0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ΔН.</a:t>
              </a:r>
              <a:r>
                <a:rPr lang="ru-RU" sz="2000" spc="10" dirty="0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 </a:t>
              </a:r>
              <a:r>
                <a:rPr lang="uk-UA" sz="2000" spc="10" dirty="0" err="1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Δ</a:t>
              </a:r>
              <a:r>
                <a:rPr lang="uk-UA" sz="2000" i="1" spc="10" dirty="0" err="1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Н</a:t>
              </a:r>
              <a:r>
                <a:rPr lang="uk-UA" sz="2000" spc="10" dirty="0" err="1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д</a:t>
              </a:r>
              <a:r>
                <a:rPr lang="uk-UA" sz="2000" spc="10" dirty="0">
                  <a:solidFill>
                    <a:srgbClr val="000000"/>
                  </a:solidFill>
                  <a:latin typeface="Calibri" panose="020F0502020204030204" pitchFamily="34" charset="0"/>
                  <a:ea typeface="Century Schoolbook" panose="02040604050505020304" pitchFamily="18" charset="0"/>
                  <a:cs typeface="Calibri" panose="020F0502020204030204" pitchFamily="34" charset="0"/>
                </a:rPr>
                <a:t> відповідно характеристики повітропроводу без дроселювання та з дроселюванням</a:t>
              </a:r>
              <a:endParaRPr lang="uk-UA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28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116" y="545498"/>
            <a:ext cx="8924578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В умовах сільськогосподарського виробництва найчастіше регулювання параметрів вентилятора здійснюють зміною частоти обертання.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цього використовують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і три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швидкісні двигуни (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-ливні системи вентиляції) та регулювання частоти обертання спеці-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альних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двигунів зміною напруги на статорі.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90" y="2761489"/>
            <a:ext cx="8972204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зміні частоти обертання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вентилятора продуктивність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повний тиск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потужність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коефіцієнт корисної дії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змінюються за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залежностями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19" y="4221088"/>
            <a:ext cx="8934180" cy="6306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     Ці залежності справедливі при незмінному діаметрі робочого колеса вентилятора і незмінній густині повітря.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218" y="4826990"/>
            <a:ext cx="8934179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зміні частоти обертання колеса вентилятора характеристика повітропроводу не змінюється і робоча точка вентилятора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переміс-титься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 параболі, що збігається з характеристикою повітропроводу. При цьому коефіцієнт корисної дії вентилятора залишається незмінним.</a:t>
            </a:r>
          </a:p>
        </p:txBody>
      </p:sp>
      <p:pic>
        <p:nvPicPr>
          <p:cNvPr id="20482" name="Рисунок 37">
            <a:extLst>
              <a:ext uri="{FF2B5EF4-FFF2-40B4-BE49-F238E27FC236}">
                <a16:creationId xmlns:a16="http://schemas.microsoft.com/office/drawing/2014/main" id="{66FEC38A-2D4F-46FB-AE23-B7BD5B65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5165479" cy="72008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93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533150"/>
            <a:ext cx="8971907" cy="738664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Потужність двигуна при зміні частоти обертання змінюється за кубічною залежністю.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89" y="1284160"/>
            <a:ext cx="8972204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двошвидкісних двигунів серії АИ є виконання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бочих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машин з вентиляторною механічною характеристикою.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Характерною ознакою цих двигунів є те, що потужність у них на вищій частоті обертання значно більша за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потужність на нижчій частоті обертання.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двигунів з числом полюсів 4/2,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8/4 діапазон регулювання становить 1:2.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двигунів з числом полюсів 8/6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діапазон регулювання дорівнює 1:1,33.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E5A0981-E3AA-4643-B5CA-BF95F7FD85EA}"/>
              </a:ext>
            </a:extLst>
          </p:cNvPr>
          <p:cNvGrpSpPr/>
          <p:nvPr/>
        </p:nvGrpSpPr>
        <p:grpSpPr>
          <a:xfrm>
            <a:off x="5522941" y="2348880"/>
            <a:ext cx="3575867" cy="4401393"/>
            <a:chOff x="5522941" y="2348880"/>
            <a:chExt cx="3575867" cy="440139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522941" y="5826943"/>
              <a:ext cx="3575867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Регулювання вентилятора зміною частоти обертання </a:t>
              </a:r>
              <a:r>
                <a:rPr lang="ru-RU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лопаточного </a:t>
              </a:r>
              <a:r>
                <a:rPr lang="uk-UA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колеса</a:t>
              </a:r>
            </a:p>
          </p:txBody>
        </p:sp>
        <p:pic>
          <p:nvPicPr>
            <p:cNvPr id="21506" name="Рисунок 40">
              <a:extLst>
                <a:ext uri="{FF2B5EF4-FFF2-40B4-BE49-F238E27FC236}">
                  <a16:creationId xmlns:a16="http://schemas.microsoft.com/office/drawing/2014/main" id="{6D7DC209-ABC3-4169-9498-01BD699F7B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2941" y="2348880"/>
              <a:ext cx="3575570" cy="3456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45192" y="4629826"/>
            <a:ext cx="5477749" cy="18466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Необхідні співвідношення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потужностей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дотри-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муються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у двошвидкісних двигунах, призначених для привода вентиляторів. Отже, згадані двигуни при зміні частоти обертання працюють практично з повним навантаженням на відміну від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дво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-швидкісних двигунів загального призначення.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289786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3742"/>
            <a:ext cx="766196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вентиляційні установки</a:t>
            </a:r>
            <a:endParaRPr lang="uk-UA" sz="2800" b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863" y="501045"/>
            <a:ext cx="8926294" cy="125848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Вентиляція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це регулювання повітрообміну у приміщенні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-тою створення нормованих параметрів мікроклімату (температури, вологості, газового складу повітря, запиленості та швидкості руху повітря).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860" y="3014839"/>
            <a:ext cx="8926292" cy="251421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Здебільшого застосовуються припливні і витяжні механічні системи вентиляції. </a:t>
            </a:r>
          </a:p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Припливні системи вентиляції з природною тягою діють за рахунок швидкісного напору, а витяжні системи - за рахунок різниці температур у середині і зовні приміщення. </a:t>
            </a:r>
          </a:p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теплий період року різниця температур може досягати нульового значення, при цьому дія природної вентиляції зовсім припиняється.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862" y="1756353"/>
            <a:ext cx="8926293" cy="12584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Вентиляційна установка складається із електропривода, вентиля-тора і вентиляційної мережі. </a:t>
            </a:r>
          </a:p>
          <a:p>
            <a:pPr indent="357188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Вентиляційні установки поділяють на установки з природною тягою повітря, з механічним збудженням тяги та комбіновані.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860" y="5529053"/>
            <a:ext cx="8926292" cy="1258486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Припливні системи з механічним збудженням тяги у деяких ви-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падках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використовують підігрів повітря за рахунок водяних, парових та електричних калориферів або використовують припливно-витяжні установки серії ПВУ.</a:t>
            </a:r>
          </a:p>
        </p:txBody>
      </p:sp>
    </p:spTree>
    <p:extLst>
      <p:ext uri="{BB962C8B-B14F-4D97-AF65-F5344CB8AC3E}">
        <p14:creationId xmlns:p14="http://schemas.microsoft.com/office/powerpoint/2010/main" val="148492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533150"/>
            <a:ext cx="8971907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 витяжної системи вентиляції тваринницьких, птахівницьких та інших виробничих приміщень використовують осьові вентилятори серії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ВО,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що дозволяють регулювання подачі повітря.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40" y="1639261"/>
            <a:ext cx="8972204" cy="25853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Регулювання подачі вентиляторів здійснюється за рахунок зміни частоти обертання спеціальних двигунів АИРП та 4АПА, якими комплектуються вентилятори.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Двигуни АИРП мають номінальні потужності 0,25 і 0,37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 4АПА відповідно 0,37; 0,55; 1,1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Синхронна частота обертання наведених двигунів становить 1000 об/хв, критичне ковзання приблизно 0,5.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9" y="4221508"/>
            <a:ext cx="8984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Витяжна вентиляційна система тваринницьких, птахівницьких та інших виробничих приміщень комплектується осьовими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вентилято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-рами ВО-Ф-5,6А; ВО-Ф-7ДА; ВО-Ф-8,5 відповідно з двигунами 4АПА80-06У2,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4АЛА80А6У2,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4АПА90Ь6У2.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594CF7-3F28-4167-929F-2BDF244B5F98}"/>
              </a:ext>
            </a:extLst>
          </p:cNvPr>
          <p:cNvSpPr/>
          <p:nvPr/>
        </p:nvSpPr>
        <p:spPr>
          <a:xfrm>
            <a:off x="74709" y="5698836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Частоту обертання електровентиляторів регулюють, змінюючи напругу на обмотках двигунів: ступенями за допомогою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автотранс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-форматора або плавно тиристорним перетворювачем напруги.</a:t>
            </a:r>
          </a:p>
        </p:txBody>
      </p:sp>
    </p:spTree>
    <p:extLst>
      <p:ext uri="{BB962C8B-B14F-4D97-AF65-F5344CB8AC3E}">
        <p14:creationId xmlns:p14="http://schemas.microsoft.com/office/powerpoint/2010/main" val="473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Будова осьових вентиляторів, що використовуються у системах вентиляції тваринницьких приміщень «Клімат-4» та «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Кліматика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-1»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t="6000" r="313" b="5701"/>
          <a:stretch/>
        </p:blipFill>
        <p:spPr>
          <a:xfrm>
            <a:off x="270983" y="908720"/>
            <a:ext cx="3724954" cy="4752528"/>
          </a:xfrm>
          <a:prstGeom prst="rect">
            <a:avLst/>
          </a:prstGeom>
        </p:spPr>
      </p:pic>
      <p:pic>
        <p:nvPicPr>
          <p:cNvPr id="7" name="Рисунок 6" descr="images.jpg"/>
          <p:cNvPicPr>
            <a:picLocks noChangeAspect="1"/>
          </p:cNvPicPr>
          <p:nvPr/>
        </p:nvPicPr>
        <p:blipFill rotWithShape="1">
          <a:blip r:embed="rId3" cstate="print"/>
          <a:srcRect t="3094" b="2442"/>
          <a:stretch/>
        </p:blipFill>
        <p:spPr>
          <a:xfrm>
            <a:off x="4281020" y="1197132"/>
            <a:ext cx="4695992" cy="453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7320" y="5733132"/>
            <a:ext cx="8835560" cy="944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Для привода осьових вентиляторів ВО використовують двигуни з підвищеним критичним ковзанням, що забезпечує широкий діапазон регулювання кутової швидкості у діапазоні 6:1.</a:t>
            </a:r>
          </a:p>
        </p:txBody>
      </p:sp>
    </p:spTree>
    <p:extLst>
      <p:ext uri="{BB962C8B-B14F-4D97-AF65-F5344CB8AC3E}">
        <p14:creationId xmlns:p14="http://schemas.microsoft.com/office/powerpoint/2010/main" val="39121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89" y="533150"/>
            <a:ext cx="9014199" cy="36933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вважати параметри ротора сталими, то коефіцієнт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жорсткос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-ті механічної характеристики β знижується при зменшенні магнітного потоку за квадратичною залежністю.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Магнітний потік Ф прямо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пропорційно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залежить від напруги на статорі двигуна.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Отже, зміна напруги на статорі призводить до значного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зменшен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коефіцієнта жорсткості та перевантажувальної здатності двигуна.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вентиляторній механічній характеристиці робочої машини перевантажувальна здатність залишається достатньою для стабільної роботи електровентилятора.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9" y="4221508"/>
            <a:ext cx="8984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Перехід на штучні механічні характеристики двигуна супроводжу-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збільшенням його ковзання, яке при низьких напругах стає більшим за критичне ковзання. При цьому система двигун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 залишається статично стійкою.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4594CF7-3F28-4167-929F-2BDF244B5F98}"/>
              </a:ext>
            </a:extLst>
          </p:cNvPr>
          <p:cNvSpPr/>
          <p:nvPr/>
        </p:nvSpPr>
        <p:spPr>
          <a:xfrm>
            <a:off x="74709" y="5698836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Робота двигуна при великих ковзаннях не призводить до появи струмів більше номінального значення, оскільки споживана вентилятором потужність при цьому різко знижується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4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258508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Регулювання параметрів вентилятора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533150"/>
            <a:ext cx="5390606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Залежність частоти обертання двигуна при різних значеннях напруги.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Така система регулювання подачі вентилятора забезпечує плавну зміну частоти обертання в діапазоні 1:6.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9" y="3698138"/>
            <a:ext cx="8984979" cy="2954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витяжних вентиляційних системах, що працюють без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повітро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-проводів, продуктивність системи регулюють вмиканням певної кількості вентиляторів.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такою схемою працюють дахові вентилятори, тобто радіальні або осьові вентилятори, розміщені на вертикальній осі в короткому патрубку в отворі покрівлі, а також осьові вентилятори серії ВО, що розміщуються в нижній частині поздовжніх стін тваринницьких, птахівницьких або інших виробничих приміщень.</a:t>
            </a:r>
          </a:p>
        </p:txBody>
      </p:sp>
      <p:pic>
        <p:nvPicPr>
          <p:cNvPr id="22530" name="Рисунок 50">
            <a:extLst>
              <a:ext uri="{FF2B5EF4-FFF2-40B4-BE49-F238E27FC236}">
                <a16:creationId xmlns:a16="http://schemas.microsoft.com/office/drawing/2014/main" id="{54C74288-3039-43F2-89D6-3DB46DF2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33149"/>
            <a:ext cx="3623593" cy="316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вибору типу і розміру вентилятора необхідно знати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розрахун-кові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значення обміну повітря та повного тиску.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 повинен мати подачу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тиск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робочій зоні не меншими максимального розрахункового обміну повітря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розрахун-кового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значення повного тиску.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9" y="2326990"/>
            <a:ext cx="8984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припливної вентиляції в сільському господарстві, як правило, використовують радіальні вентилятори з лопатками, загнутими назад, коефіцієнтом повного тиску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4 і швидкохідністю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= 75 (В-Ц4-75).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9" y="3795131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розрахунковими подачею повітря і тиском, користуючись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аеро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-динамічними характеристиками згаданих вентиляторів, вибирають номер вентилятора, який забезпечує потрібні параметри.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9" y="4921424"/>
            <a:ext cx="8984979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визначення робочої точки вентиляторної установки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розрахо-вують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характеристику повітропроводу, точка перетину цієї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характе-ристики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кривою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визначає робочу точку, яка повинна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знаходи-тись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робочій зоні вентилятора, тобто в зоні, де коефіцієнт корисної дії вентилятора не менше 0,9η</a:t>
            </a:r>
            <a:r>
              <a:rPr lang="uk-UA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тах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340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роботі вентилятора завжди виникає шум, який не повинен перевищувати значень, допустимих санітарними нормами для відповідних приміщень.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Вибір вентилятора передбачає перевірку його шумової характеристики.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9" y="2326990"/>
            <a:ext cx="8984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ряді випадків надмірно високий рівень шуму обмежує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можли-вості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використання вентилятора з необхідними аеродинамічними характеристиками та потребує спеціальних заходів по зниженню шуму, що ускладнює вентиляційну установку та збільшує її вартість.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9" y="3795131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роботі вентилятора виникають коливні процеси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аеродина-мічного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походження внаслідок виникнення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вихрів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 між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лопаткових каналах, пульсацій тиску і швидкості від неоднорідності потоку, а також автоколивань при малих швидкостях системи вентилятор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повітропровід, які є джерелом шуму вентилятора.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8" y="5641790"/>
            <a:ext cx="8984979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Крім того, при роботі вентиляторної установки має місце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механіч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-ний шум, який створюється підшипниками вентилятора та його незбалансованістю.</a:t>
            </a:r>
          </a:p>
        </p:txBody>
      </p:sp>
    </p:spTree>
    <p:extLst>
      <p:ext uri="{BB962C8B-B14F-4D97-AF65-F5344CB8AC3E}">
        <p14:creationId xmlns:p14="http://schemas.microsoft.com/office/powerpoint/2010/main" val="15108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шумовій характеристиці вентилятора переважають шуми аеродинамічного походження.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Шумові характеристики одержують експериментально і наводять для кожного вентилятора в графічній формі.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74708" y="1978741"/>
            <a:ext cx="8984979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Маючи графік шуму вентилятора залежно від частоти обертання та подачі і допустимі санітарними нормами значення шумових навантажень, приймають рішення про придатність вентиляційної установки для конкретного приміщення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8" y="3477151"/>
            <a:ext cx="8984979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проектуванні вентиляційної установки приймають до уваги фактори, що знижують її шум.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Дослідним шляхом встановлено, що радіальні вентилятори 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ло-патками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загнутими назад, мають рівень звукової потужності на 3-8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дБ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менше при режимі максимального ККД, ніж вентилятори такого самого габариту з лопатками, загнутими вперед.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8" y="5641790"/>
            <a:ext cx="8984979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 час налагодження вентиляційної установки перевіряють ба-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лансування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системи вентилятор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двигун. Незбалансована установка створює вібрації і є джерелом додаткових шумів.</a:t>
            </a:r>
          </a:p>
        </p:txBody>
      </p:sp>
    </p:spTree>
    <p:extLst>
      <p:ext uri="{BB962C8B-B14F-4D97-AF65-F5344CB8AC3E}">
        <p14:creationId xmlns:p14="http://schemas.microsoft.com/office/powerpoint/2010/main" val="38278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метою зменшення шуму вентилятор із всмоктувальним 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нагні-тальним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повітропроводами з’єднуються за допомогою гнучких вставок з брезенту.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A4DD7B7-8E90-4F9E-B650-3322D80AB347}"/>
              </a:ext>
            </a:extLst>
          </p:cNvPr>
          <p:cNvSpPr/>
          <p:nvPr/>
        </p:nvSpPr>
        <p:spPr>
          <a:xfrm>
            <a:off x="60099" y="1588327"/>
            <a:ext cx="8984979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перераховані заходи не дають можливості довести рівень шуму до норми, використовують спеціальні облицювальні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шумо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-поглинальні матеріали та підкладки під вентиляторну установку.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8" y="2696323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припливних вентиляційних установках сільськогосподарського призначення, як правило, використовують електропривід змінного струму без перетворювального пристрою, тобто двигун вмикається безпосередньо в мережу.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60098" y="4186574"/>
            <a:ext cx="8984979" cy="2585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необхідності плавного регулювання подачі припливного вен-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тилятора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необхідно передбачати перетворювальний пристрій,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прий-нявши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регульований електропривід постійного або змінного струму.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Електропривод витяжних систем вентиляції, як правило, має перетворювальний пристрій, автотрансформатор або тиристорний регулятор напруги, які відповідно забезпечують ступінчасте і плавне регулювання подачі осьових вентиляторів.</a:t>
            </a:r>
          </a:p>
        </p:txBody>
      </p:sp>
    </p:spTree>
    <p:extLst>
      <p:ext uri="{BB962C8B-B14F-4D97-AF65-F5344CB8AC3E}">
        <p14:creationId xmlns:p14="http://schemas.microsoft.com/office/powerpoint/2010/main" val="354011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9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Припливний вентилятор у більшості випадків розміщується у вен-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тиляційній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камері виробничого приміщення, де оточуюче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середови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-ще не містить шкідливих домішок.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електричні двигуни приймають загального використання (АИР...УЗ), що мають ступінь захисту ІР44, конструктивне виконання за способом монтажу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ІМ1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081.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8" y="2696323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Електровентилятори витяжної системи вентиляції встановлюють у виїмках стін виробничих приміщень для утримання худоби та птиці, що є особливо сирими, з хімічно активним середовищем.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7" y="3804319"/>
            <a:ext cx="8984979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виборі електричних модифікацій двигунів для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тиляторів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враховують привідні характеристики вентилятора.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 має початковий статичний момент 10-15 %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номі-нального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статичного моменту, отже, з точки зору пускового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момен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-ту, можна використовувати електродвигун загального використання.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D3DE45-1487-4E57-BCE3-6D495A87A2AE}"/>
              </a:ext>
            </a:extLst>
          </p:cNvPr>
          <p:cNvSpPr/>
          <p:nvPr/>
        </p:nvSpPr>
        <p:spPr>
          <a:xfrm>
            <a:off x="74707" y="5650978"/>
            <a:ext cx="8984979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 краще всього з’єднувати з двигуном безпосереднім насаджуванням його на вал двигуна (для осьових вентиляторів серії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ВО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радіальних вентиляторів з номерами до 6,3).</a:t>
            </a:r>
          </a:p>
        </p:txBody>
      </p:sp>
    </p:spTree>
    <p:extLst>
      <p:ext uri="{BB962C8B-B14F-4D97-AF65-F5344CB8AC3E}">
        <p14:creationId xmlns:p14="http://schemas.microsoft.com/office/powerpoint/2010/main" val="39938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D354424-9688-4B73-85A7-1B99A4A44615}"/>
              </a:ext>
            </a:extLst>
          </p:cNvPr>
          <p:cNvSpPr/>
          <p:nvPr/>
        </p:nvSpPr>
        <p:spPr>
          <a:xfrm>
            <a:off x="68284" y="3826625"/>
            <a:ext cx="8984979" cy="18466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відповідно подача і повний тиск вентилятора, 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що визначаються точкою перетину характеристики вен-</a:t>
            </a:r>
          </a:p>
          <a:p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тилятора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характеристики повітропроводу;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к.к.д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вентиля-тора, який враховує гідравлічні втрати потужності в робочому колесі і на перетікання повітря через зазори всередині вентилятора.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Еластичні муфти, як передавальні пристрої, використовувати не-бажано з причини можливої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неспіввісності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установки при монтажі.</a:t>
            </a:r>
          </a:p>
          <a:p>
            <a:pPr indent="361950"/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Неспіввісність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призводить до значних вібрацій, додаткових навантажень на підшипники двигуна і передчасний вихід їх з ладу.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 передавальний пристрій у приводі вентилятора найчастіше використовують клинопасову передачу.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8" y="2696323"/>
            <a:ext cx="8984979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Вентилятори працюють у тривалому режимі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із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навантажуваль-ною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діаграмою для усталеного режиму.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7" y="3446140"/>
            <a:ext cx="898497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Статична потужність вентилятора визначається залежністю: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D3DE45-1487-4E57-BCE3-6D495A87A2AE}"/>
              </a:ext>
            </a:extLst>
          </p:cNvPr>
          <p:cNvSpPr/>
          <p:nvPr/>
        </p:nvSpPr>
        <p:spPr>
          <a:xfrm>
            <a:off x="74707" y="5673284"/>
            <a:ext cx="898497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Номінальна потужність двигуна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нд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23554" name="Рисунок 54">
            <a:extLst>
              <a:ext uri="{FF2B5EF4-FFF2-40B4-BE49-F238E27FC236}">
                <a16:creationId xmlns:a16="http://schemas.microsoft.com/office/drawing/2014/main" id="{29D86C75-3614-49BD-A108-0D7A37D6D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505" y="3815472"/>
            <a:ext cx="1718758" cy="71635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FEE5D6-11C2-42BD-BFF9-5EF876C91081}"/>
              </a:ext>
            </a:extLst>
          </p:cNvPr>
          <p:cNvSpPr/>
          <p:nvPr/>
        </p:nvSpPr>
        <p:spPr>
          <a:xfrm>
            <a:off x="74707" y="6033590"/>
            <a:ext cx="898497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η</a:t>
            </a:r>
            <a:r>
              <a:rPr lang="uk-UA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коефіцієнт корисної дії передачі;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за-</a:t>
            </a:r>
          </a:p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пасу потужності, який враховує неточності при розрахунках.</a:t>
            </a:r>
          </a:p>
        </p:txBody>
      </p:sp>
      <p:pic>
        <p:nvPicPr>
          <p:cNvPr id="23555" name="Рисунок 55">
            <a:extLst>
              <a:ext uri="{FF2B5EF4-FFF2-40B4-BE49-F238E27FC236}">
                <a16:creationId xmlns:a16="http://schemas.microsoft.com/office/drawing/2014/main" id="{64C2C25D-9DAF-4214-803B-58D9B6C4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709" y="5655234"/>
            <a:ext cx="1390596" cy="7567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9" grpId="0" animBg="1"/>
      <p:bldP spid="11" grpId="0" animBg="1"/>
      <p:bldP spid="10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30" y="554367"/>
            <a:ext cx="8835560" cy="282538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У с/г виробництві вентиляційні установки застосовують для: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створення мікроклімату в тваринницьких і птахівничих приміщеннях;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підтримання технологічних параметрів в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овоче-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і фруктосховищах;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сушіння сіна і зерна методом активного вентилювання;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транспортування різноманітних с/г матеріалів;</a:t>
            </a:r>
          </a:p>
          <a:p>
            <a:pPr marL="342900" indent="-342900">
              <a:lnSpc>
                <a:spcPct val="85000"/>
              </a:lnSpc>
              <a:buFont typeface="Wingdings" pitchFamily="2" charset="2"/>
              <a:buChar char="Ø"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очищення та сепарації зерна в зерноочисних та сортувальних машинах.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230" y="4603208"/>
            <a:ext cx="8835560" cy="12557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В промисловості до 40% електроенергії затрачується на привод вентиляторів а у птахофабриках - 60…80 %, що вказує необхідність звертати особливу увагу на безпечну та економічну експлуатацію даних пристроїв.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6230" y="3379756"/>
            <a:ext cx="8835560" cy="125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Сучасне інтенсивне тваринництво з характерною для нього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кон-центрацією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поголів’я на фермах потребує інтенсивного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повітро-обміну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, забезпечення якого неможливе без застосування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електро-вентиляторів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6230" y="5858936"/>
            <a:ext cx="8835560" cy="944554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розрахунках вентиляції початковими даними є температура повітря і його відносна вологість як у середині приміщення, так і зовні.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E78A9-0058-48E8-B9A2-447FC1896393}"/>
              </a:ext>
            </a:extLst>
          </p:cNvPr>
          <p:cNvSpPr/>
          <p:nvPr/>
        </p:nvSpPr>
        <p:spPr>
          <a:xfrm>
            <a:off x="467544" y="53742"/>
            <a:ext cx="766196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вентиляційні установки</a:t>
            </a:r>
            <a:endParaRPr lang="uk-UA" sz="2800" b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67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89917"/>
            <a:ext cx="666169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Вибір вентилятора та електропривода до нього</a:t>
            </a:r>
            <a:endParaRPr lang="uk-UA" sz="24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490" y="480331"/>
            <a:ext cx="9014198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Величина коефіцієнта запасу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радіальних вентиляторів з лопатками, загнутими назад (В-Ц4-75), та для осьових вентиляторів має такі значення: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0936" y="2437379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виборі електричного двигуна за частотою обертання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необхід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-но враховувати, що радіальні вентилятори допускають збільшення частоти обертання відносно номінального значення на 10 %.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4707" y="3553902"/>
            <a:ext cx="8984979" cy="295465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Захисні апарати вентиляційної установки повинні забезпечувати захист від струмів три- та однофазного короткого замикання.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здійснюють за допомогою  електромагнітних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розчеплювачів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автоматичних вимикачів.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розрахунки показують, що струм одно-фазного короткого замикання не вимикається електромагнітним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розчеплювачем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то необхідно приймати автоматичний вимикач з комбінованим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розчеплювачем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1DA4FD5-5147-4289-86EA-1FD14448CB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15921"/>
              </p:ext>
            </p:extLst>
          </p:nvPr>
        </p:nvGraphicFramePr>
        <p:xfrm>
          <a:off x="2482491" y="1239205"/>
          <a:ext cx="6570772" cy="120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205">
                  <a:extLst>
                    <a:ext uri="{9D8B030D-6E8A-4147-A177-3AD203B41FA5}">
                      <a16:colId xmlns:a16="http://schemas.microsoft.com/office/drawing/2014/main" val="3090090424"/>
                    </a:ext>
                  </a:extLst>
                </a:gridCol>
                <a:gridCol w="939682">
                  <a:extLst>
                    <a:ext uri="{9D8B030D-6E8A-4147-A177-3AD203B41FA5}">
                      <a16:colId xmlns:a16="http://schemas.microsoft.com/office/drawing/2014/main" val="3475790918"/>
                    </a:ext>
                  </a:extLst>
                </a:gridCol>
                <a:gridCol w="850618">
                  <a:extLst>
                    <a:ext uri="{9D8B030D-6E8A-4147-A177-3AD203B41FA5}">
                      <a16:colId xmlns:a16="http://schemas.microsoft.com/office/drawing/2014/main" val="900073637"/>
                    </a:ext>
                  </a:extLst>
                </a:gridCol>
                <a:gridCol w="851618">
                  <a:extLst>
                    <a:ext uri="{9D8B030D-6E8A-4147-A177-3AD203B41FA5}">
                      <a16:colId xmlns:a16="http://schemas.microsoft.com/office/drawing/2014/main" val="1485583044"/>
                    </a:ext>
                  </a:extLst>
                </a:gridCol>
                <a:gridCol w="850618">
                  <a:extLst>
                    <a:ext uri="{9D8B030D-6E8A-4147-A177-3AD203B41FA5}">
                      <a16:colId xmlns:a16="http://schemas.microsoft.com/office/drawing/2014/main" val="4229688020"/>
                    </a:ext>
                  </a:extLst>
                </a:gridCol>
                <a:gridCol w="1419031">
                  <a:extLst>
                    <a:ext uri="{9D8B030D-6E8A-4147-A177-3AD203B41FA5}">
                      <a16:colId xmlns:a16="http://schemas.microsoft.com/office/drawing/2014/main" val="938742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-215900" algn="just">
                        <a:lnSpc>
                          <a:spcPct val="150000"/>
                        </a:lnSpc>
                        <a:spcAft>
                          <a:spcPts val="300"/>
                        </a:spcAft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en-US" sz="20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uk-UA" sz="2000" b="0" baseline="-25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кВт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0,5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0,6 - 1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1,1 - 2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2,1 - 3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 і більше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2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143000" algn="just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відцентрових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710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-1143000" algn="just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осьових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uk-UA" sz="20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143000" algn="ctr">
                        <a:lnSpc>
                          <a:spcPct val="150000"/>
                        </a:lnSpc>
                        <a:spcBef>
                          <a:spcPts val="900"/>
                        </a:spcBef>
                      </a:pPr>
                      <a:r>
                        <a:rPr lang="uk-UA" sz="2000" b="0" u="none" strike="noStrike" spc="1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uk-UA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entury Schoolbook" panose="020406040505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221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50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забезпечення потрібного повітрообміну та створення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необ-хідного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мікроклімату в тваринницьких і птахівницьких приміщеннях застосовують різноманітні комплекти вентиляційного обладнання, які за призначенням поділяють на три групи: припливні, витяжні та комбіновані.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0337" y="2466047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Найбільшого розповсюдження набули витяжні системи вентиля-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ції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які видаляють відпрацьоване повітря з приміщення разом із шкідливими домішками (аміак, сірководень, вуглекислий газ, надлишкова волога).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5A5C1F-83DD-46D7-ABA3-2D99E7EA278A}"/>
              </a:ext>
            </a:extLst>
          </p:cNvPr>
          <p:cNvSpPr/>
          <p:nvPr/>
        </p:nvSpPr>
        <p:spPr>
          <a:xfrm>
            <a:off x="73214" y="3943375"/>
            <a:ext cx="8984979" cy="7386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Приплив свіжого повітря здійснюється через спеціальні шахти, вікна, двері, що спрощує систему вентиляції.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3214" y="4682039"/>
            <a:ext cx="8984979" cy="19943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Типовим є комплект вентиляційного обладнання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“Клімат-4М”,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що залежно від номера осьового вентилятора поділяється на “Клімат-45М” з вентиляторами ВО-Ф-5,6А та “Клімат-47М” з вентиляторами ВО-Ф-7ДА.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Кількість вентиляторів у комплекті залежить від розрахункової подачі повітря і може коливатися від 6 до 24.</a:t>
            </a:r>
          </a:p>
        </p:txBody>
      </p:sp>
    </p:spTree>
    <p:extLst>
      <p:ext uri="{BB962C8B-B14F-4D97-AF65-F5344CB8AC3E}">
        <p14:creationId xmlns:p14="http://schemas.microsoft.com/office/powerpoint/2010/main" val="231027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1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892" y="0"/>
            <a:ext cx="9157891" cy="620688"/>
          </a:xfrm>
        </p:spPr>
        <p:txBody>
          <a:bodyPr>
            <a:noAutofit/>
          </a:bodyPr>
          <a:lstStyle/>
          <a:p>
            <a:r>
              <a:rPr lang="uk-UA" sz="3600" i="1" spc="-50" dirty="0">
                <a:latin typeface="Times New Roman" pitchFamily="18" charset="0"/>
                <a:cs typeface="Times New Roman" pitchFamily="18" charset="0"/>
              </a:rPr>
              <a:t>Комплект “Клімат –47” виконує такі функції:</a:t>
            </a:r>
          </a:p>
        </p:txBody>
      </p:sp>
      <p:pic>
        <p:nvPicPr>
          <p:cNvPr id="4" name="Місце для вмісту 3" descr="avto4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995" t="7957" r="50725" b="9283"/>
          <a:stretch>
            <a:fillRect/>
          </a:stretch>
        </p:blipFill>
        <p:spPr>
          <a:xfrm>
            <a:off x="179512" y="638963"/>
            <a:ext cx="2323232" cy="2986912"/>
          </a:xfrm>
        </p:spPr>
      </p:pic>
      <p:sp>
        <p:nvSpPr>
          <p:cNvPr id="3" name="Прямоугольник 2"/>
          <p:cNvSpPr/>
          <p:nvPr/>
        </p:nvSpPr>
        <p:spPr>
          <a:xfrm>
            <a:off x="2525688" y="1196752"/>
            <a:ext cx="640871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ручне керування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електро-вентиляторами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- шестиступінчате регулювання частоти обертання електровентиляторів залежно від температури повітря у приміщенні, вниз від номінальної;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720" y="2818656"/>
            <a:ext cx="8752680" cy="219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i="1" spc="-70" dirty="0">
                <a:latin typeface="Times New Roman" pitchFamily="18" charset="0"/>
                <a:cs typeface="Times New Roman" pitchFamily="18" charset="0"/>
              </a:rPr>
              <a:t>                                      -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автоматичний перехід на нижчу частоту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                                  обертання при зниженні температури у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при-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uk-UA" sz="2400" i="1" dirty="0" err="1">
                <a:latin typeface="Times New Roman" pitchFamily="18" charset="0"/>
                <a:cs typeface="Times New Roman" pitchFamily="18" charset="0"/>
              </a:rPr>
              <a:t>міщенні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і на вищу частоту обертання при підвищенні температури у приміщенні;</a:t>
            </a:r>
          </a:p>
          <a:p>
            <a:pPr>
              <a:lnSpc>
                <a:spcPct val="85000"/>
              </a:lnSpc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- захист електродвигунів від коротких замикань і перевантажень за допомогою автоматичних вимикачів, які змонтовані безпосередньо біля вентиляторів.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3826" y="5016181"/>
            <a:ext cx="8868468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 Для виконання цих функцій до комплекту “Клімат – 4” входить станція керування типу ШАП5701 із панеллю датчиків температури і 10...30 вентиляторів серії ВО із автоматичними вимикачами для захисту електродвигунів.</a:t>
            </a:r>
            <a:endParaRPr lang="uk-UA" sz="2400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90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0" y="23837"/>
            <a:ext cx="9124090" cy="1100907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Схема розміщення обладнання системи вентиляції «Клімат 47» у тваринницькому приміщенні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 t="6762" r="5475" b="2470"/>
          <a:stretch/>
        </p:blipFill>
        <p:spPr>
          <a:xfrm>
            <a:off x="764205" y="836712"/>
            <a:ext cx="7738333" cy="583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69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Пристрій ТСУ-2-КЛУЗ (“Кліматика-1”) містить тиристорний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регуля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-тор напруги з цифровою системою керування на інтегральних мікро-схемах, який забезпечує плавну зміну вихідної напруги за принци-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фазового регулювання залежно від значення температури повітря у приміщенні.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0337" y="2466047"/>
            <a:ext cx="8984979" cy="17727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Передбачено ручний та автоматичний режими керування.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Пристрій складається із 2 ящиків: блока регулятора, до якого входить силовий блок та блок керування, і блока перемикача.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Останній виконує функції обвідного пристрою, а також захисту пристрою від коротких замикань.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4706" y="4149080"/>
            <a:ext cx="8984979" cy="13295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положенні перемикача режиму роботи “Н” - некерований режим напруга подається на електродвигуни, обминаючи пристрій регулювання. У положенні “Р” - регульований режим двигуни одержують живлення з блока тиристорів.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4315" y="5478675"/>
            <a:ext cx="8984979" cy="13295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Блок регулятора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конструктивно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виконаний у вигляді ящика одно-стороннього обслуговування. Силові тиристори змонтовані на одно­му груповому охолоджувачі з застосуванням спеціальних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діелект-ричних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прокладок з високою теплопровідністю.</a:t>
            </a:r>
          </a:p>
        </p:txBody>
      </p:sp>
    </p:spTree>
    <p:extLst>
      <p:ext uri="{BB962C8B-B14F-4D97-AF65-F5344CB8AC3E}">
        <p14:creationId xmlns:p14="http://schemas.microsoft.com/office/powerpoint/2010/main" val="250515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силовому блоці встановлені шість силових тиристорів, захисні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С-кола, трансформатори системи керування, вузол захисту від перенапруги.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3218" y="1751562"/>
            <a:ext cx="8984979" cy="25142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панелі керування розміщені основні органи керування та сиг-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налізації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: резистор та блок перемикачів діапазонів “Установка тем-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ператури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”; блок перемикачів “Датчики” та “Ручне”, положення “1”, “2” якого відповідають кількості під’єднаних термоперетворювачів (датчиків) в автоматичному режимі роботи, а положення “Ручне” - ручному режиму роботи пристрою; резистор “Мінімальна напруга”, резистор та лампа “Аварійне відхилення температури”, резистор “Ручне керування”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3218" y="4265776"/>
            <a:ext cx="8984979" cy="6647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Датчиками температури є термоперетворювачі типу ТСМ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що ввімкнені паралельно і розподілені по довжині приміщення.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9316" y="4930573"/>
            <a:ext cx="8984979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Силовий блок складається з трьох пар тиристорів типу Т123-250-9-41. Для захисту тиристорів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перенапруг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силовому блоці є спеці-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альний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вузол захисту, що складається з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С-кіл та варисторів.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Тут же встановлений трансформатор живлення системи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керуван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та синхронізації імпульсів керування з фазами мережі живлення.</a:t>
            </a:r>
          </a:p>
        </p:txBody>
      </p:sp>
    </p:spTree>
    <p:extLst>
      <p:ext uri="{BB962C8B-B14F-4D97-AF65-F5344CB8AC3E}">
        <p14:creationId xmlns:p14="http://schemas.microsoft.com/office/powerpoint/2010/main" val="252229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4497293" cy="369331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функціональній схемі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прист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-рою прийняті такі позначення: БР - блок регулятора, БП - блок пере-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микача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ТП - термоперетворювачі, БС - блок силовий, БУ - блок керу-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ИП - джерело живлення,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CPC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регулювання та сигналізації, СИФУ - система імпульсно-фазового керування, УИ - підсилювач імпульсів.</a:t>
            </a:r>
          </a:p>
        </p:txBody>
      </p:sp>
      <p:pic>
        <p:nvPicPr>
          <p:cNvPr id="36866" name="Рисунок 45">
            <a:extLst>
              <a:ext uri="{FF2B5EF4-FFF2-40B4-BE49-F238E27FC236}">
                <a16:creationId xmlns:a16="http://schemas.microsoft.com/office/drawing/2014/main" id="{FCB3CAB7-185F-4083-91E0-439755F49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67179"/>
            <a:ext cx="4494247" cy="614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1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67710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Схема системи регулювання та сигналізації містить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вимірюваль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-ний міст, в одно з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плеч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якого ввімкнені термоперетворювачі.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9316" y="1295211"/>
            <a:ext cx="2060236" cy="44496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балансува-ння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моста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в разі під’єднання різної кількості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термопе-ретворювачів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, а також для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забез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-печення постійно-го значення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чутли-вості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моста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при різній кількості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термоперетворю-вачів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за рахунок підтримання </a:t>
            </a:r>
            <a:r>
              <a:rPr lang="uk-UA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пос-тійного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 значення напруги живлення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моста </a:t>
            </a:r>
            <a:r>
              <a:rPr lang="uk-UA" sz="2000" dirty="0">
                <a:latin typeface="Calibri" panose="020F0502020204030204" pitchFamily="34" charset="0"/>
                <a:cs typeface="Calibri" panose="020F0502020204030204" pitchFamily="34" charset="0"/>
              </a:rPr>
              <a:t>служить вузол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Д.</a:t>
            </a:r>
            <a:endParaRPr lang="uk-U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62884" y="5744890"/>
            <a:ext cx="8984979" cy="9140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Задатчиком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температури УТ є перемикач діапазону та резистор “Уста-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новлення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температури”.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Задатчик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дозволяє виконувати установлення температури від 0 °С до 40 °С.</a:t>
            </a:r>
          </a:p>
        </p:txBody>
      </p:sp>
      <p:pic>
        <p:nvPicPr>
          <p:cNvPr id="37890" name="Рисунок 56">
            <a:extLst>
              <a:ext uri="{FF2B5EF4-FFF2-40B4-BE49-F238E27FC236}">
                <a16:creationId xmlns:a16="http://schemas.microsoft.com/office/drawing/2014/main" id="{08B184EA-B801-46E8-9A33-F377A976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52" y="1382229"/>
            <a:ext cx="6939353" cy="43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9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забезпечення точності використовується резистор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установ-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температури від 0 до 10 °С.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Діапазон зміни температур задається блоком перемикачів (чотири перемикачі з позначками “0 °С”, “10 °С”, “20 °С”, “30 °С”).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Установлення температури визначається сумою величин положення резистора та позиції перемикача.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3217" y="2859557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вимірювального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моста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знімається сигнал розбалансу,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пропор-ційний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величині відхилення температури у приміщенні від установ-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леного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значення, який підсилюється підсилювачем У1.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61980" y="3967553"/>
            <a:ext cx="8984979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Підсилений сигнал з виходу У1 надходить на вхід підсумовуючого підсилювача У2, де складається з сигналом базової напруги, що надходить від джерела 15 В і відповідає рівню вихідної напруги при врівноваженому мості (сигнал “Норма”).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61979" y="5476854"/>
            <a:ext cx="898497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приблизно відповідає середній швидкості обертання вентиля-торів і забезпечує оптимальну роботу пристрою при позитивному та негативному відхиленнях температури від встановленого значення.</a:t>
            </a:r>
          </a:p>
        </p:txBody>
      </p:sp>
    </p:spTree>
    <p:extLst>
      <p:ext uri="{BB962C8B-B14F-4D97-AF65-F5344CB8AC3E}">
        <p14:creationId xmlns:p14="http://schemas.microsoft.com/office/powerpoint/2010/main" val="20218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Величина напруги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визначається зоотехнічними вимогами з умов мінімально допустимого повітрообміну і задається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резисто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-ром “Мінімальна напруга” на панелі керування. </a:t>
            </a:r>
          </a:p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Шкала цього резистора безрозмірна з поділками від 0 до 10.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7" y="2114649"/>
            <a:ext cx="8984979" cy="6306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Сигнал керування порівнюється з рівнем, що заданий резистором “Мінімальна напруга” на елементі Д1, що виконаний на двох діодах.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68655" y="2731892"/>
            <a:ext cx="8984979" cy="12584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85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Той із сигналів, що має більшу величину, надходить у систему імпульсно-фазового керування СИФУ через елемент Д2 (перемикач “Ручне”).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Задатчиком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ручного керування є резистор “Ручне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керуван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-ня” при положенні перемикачів “Ручне”.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48886" y="3990378"/>
            <a:ext cx="898497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Схема сигналізації “Жарко”, “Норма”, “Холодно”, а також “Аварій-не відхилення температури” виконана на порогових елементах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ПЭ1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ПЭ2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світлодіодах.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F2E51D-6C1F-491A-A7D4-DA66ADA0A837}"/>
              </a:ext>
            </a:extLst>
          </p:cNvPr>
          <p:cNvSpPr/>
          <p:nvPr/>
        </p:nvSpPr>
        <p:spPr>
          <a:xfrm>
            <a:off x="68654" y="5098374"/>
            <a:ext cx="8984979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негативному відхиленні температури від встановленого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зна-чення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більше заданого загоряється світлодіод “Холодно”, одержує живлення котушка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яке вмикає лампу “Аварійне відхилення температури” та дає команду на введення в дію додаткових джерел тепла (наприклад, електрокалорифера).</a:t>
            </a:r>
          </a:p>
        </p:txBody>
      </p:sp>
    </p:spTree>
    <p:extLst>
      <p:ext uri="{BB962C8B-B14F-4D97-AF65-F5344CB8AC3E}">
        <p14:creationId xmlns:p14="http://schemas.microsoft.com/office/powerpoint/2010/main" val="26651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526332"/>
            <a:ext cx="8940136" cy="1107996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Для підтримання заданих параметрів мікроклімату в приміщенні охолоджують або підігрівають зовнішнє повітря, яке подається в зону розміщення тварин чи птахів.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418" y="4070483"/>
            <a:ext cx="8959998" cy="7386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Швидкість руху повітря припливної системи вентиляції з природною тягою залежить від швидкості напору вітру.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18" y="1650832"/>
            <a:ext cx="6139307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Швидкість руху повітря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м/с, у витяжних каналах вентиляційної системи з природною тягою визначається залежністю: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291" y="4796673"/>
            <a:ext cx="8968125" cy="1994392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При рівності температур повітря в приміщенні і зовнішнього витяжна система з природною тягою не діє. 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може мати місце в теплий період року, коли вентиляція тваринницьких та птахівницьких приміщень найбільш необхідна.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Тому ці приміщення, як правило, обладнують вентиляційними системами з механічним збудником тяги - електровентилятором.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EE78A9-0058-48E8-B9A2-447FC1896393}"/>
              </a:ext>
            </a:extLst>
          </p:cNvPr>
          <p:cNvSpPr/>
          <p:nvPr/>
        </p:nvSpPr>
        <p:spPr>
          <a:xfrm>
            <a:off x="467544" y="54510"/>
            <a:ext cx="7661969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 про вентиляційні установки</a:t>
            </a:r>
            <a:endParaRPr lang="uk-UA" sz="2800" b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Рисунок 1">
            <a:extLst>
              <a:ext uri="{FF2B5EF4-FFF2-40B4-BE49-F238E27FC236}">
                <a16:creationId xmlns:a16="http://schemas.microsoft.com/office/drawing/2014/main" id="{B0760195-DDEB-4272-853F-8CE3B1705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269" y="1655443"/>
            <a:ext cx="2878864" cy="78390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D1D8C78-568B-43B2-B3CC-FF696DB844FA}"/>
              </a:ext>
            </a:extLst>
          </p:cNvPr>
          <p:cNvSpPr/>
          <p:nvPr/>
        </p:nvSpPr>
        <p:spPr>
          <a:xfrm>
            <a:off x="77065" y="2743573"/>
            <a:ext cx="8959999" cy="131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- висота витяжних каналів, м; </a:t>
            </a:r>
          </a:p>
          <a:p>
            <a:pPr indent="357188">
              <a:lnSpc>
                <a:spcPct val="85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температура повітря в приміщенні, °С; </a:t>
            </a:r>
          </a:p>
          <a:p>
            <a:pPr indent="357188">
              <a:lnSpc>
                <a:spcPct val="85000"/>
              </a:lnSpc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uk-UA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температура зовнішнього повітря, °С; </a:t>
            </a:r>
          </a:p>
          <a:p>
            <a:pPr indent="357188">
              <a:lnSpc>
                <a:spcPct val="85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коефіцієнт об’ємного розширення повітря.</a:t>
            </a:r>
          </a:p>
        </p:txBody>
      </p:sp>
    </p:spTree>
    <p:extLst>
      <p:ext uri="{BB962C8B-B14F-4D97-AF65-F5344CB8AC3E}">
        <p14:creationId xmlns:p14="http://schemas.microsoft.com/office/powerpoint/2010/main" val="24313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8" grpId="0" uiExpand="1" build="p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Режим комутації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: 36 В, 0,3 А.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підвищенні температури на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± 1 °С сигналізація “Аварійне відхилення температури” та додаткові джерела тепла вимикаються, загоряється світлодіод “Норма”.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61979" y="2120894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позитивному відхиленні температури вище норми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спрацьо-вує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сигналізація “Аварійне відхилення температури” та загоряється світлодіод “Жарко”.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Величина допустимого відхилення температури в межах від ± 2 °С до ± 6 °С може бути задана відповідним резистором.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61980" y="3967553"/>
            <a:ext cx="8984979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імпульсно-фазового керування СИФУ складається з вузлів синхронізації, імпульсно-фазового керування та захисту.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Вузол синхронізації, побудований на транзисторних ключах, узгоджує імпульси з фазними напругами мережі.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61979" y="5476854"/>
            <a:ext cx="898497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Вузол імпульсно-фазового керування містить аналого-імпульсний перетворювач, чотири-розрядні лічильники, генератор частотного заповнення імпульсів та підсилювачів - розподільників імпульсів. </a:t>
            </a:r>
          </a:p>
        </p:txBody>
      </p:sp>
    </p:spTree>
    <p:extLst>
      <p:ext uri="{BB962C8B-B14F-4D97-AF65-F5344CB8AC3E}">
        <p14:creationId xmlns:p14="http://schemas.microsoft.com/office/powerpoint/2010/main" val="166990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Аналого-імпульсний перетворювач - це генератор імпульсів, який виробляє послідовно короткочасні імпульси, період чергування яких відповідає величині сигналу керування.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Вихідні імпульси генератора надходять на входи лічильників.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3926" y="2135313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кожному переході синхронізуючої напруги через нуль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лічиль-ники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повертаються у вихідне положення, після чого знову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почина-ють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підраховувати імпульси, що надходять від генератора.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Тривалість імпульсу дорівнює 180 електрич­них градусів.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9510" y="3612641"/>
            <a:ext cx="8984979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Сформований сигнал у вигляді певної кількості імпульсів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надхо-дить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 керуючі електроди силових тиристорів, завдяки чому змінюється фаза їх відкриття і вихідна напруга (фазове керування).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52656" y="4737107"/>
            <a:ext cx="8984979" cy="18466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Вузол захисту виконує функції захисту при зворотній черговості фаз мережі, а також при обриві однієї з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фаз шля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хом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зняття імпульсів керування.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Спрацювання вузла захисту супроводжується світловою сигналізацією (гасне світлодіод “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Ввімкнено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2284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забезпечення можливості пуску двигунів вентиляторів у режимі малих швидкостей, коли вихідна напруга пристрою менша напруги, необхідної для запуску, передбачений вузол, який формує при вмиканні пристрою імпульс керування, що в свою чергу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викли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-кає короткочасне збільшення вихідної напруги до величини, достатньої для запуску електровентиляторів.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3383" y="2882886"/>
            <a:ext cx="8984979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роботи системи керування можна здійснити, вимірюю-чи рівень та форму сигналу в контрольних точках пристрою.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9510" y="3612641"/>
            <a:ext cx="8984979" cy="184665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Це дозволяє за допомогою осцилографа провести діагностику та необхідний ремонт.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Перевагою станції керування “Климатика-1” є також те, що блок керування розміщений на спеціальній платі, яка з’єднана з іншими блоками через штепсельний роз’єм і може бути легко замінена.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4707" y="5484030"/>
            <a:ext cx="8984979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Модернізована тиристорна станція керування типу ТСУ- ЗКЛУЗ призначена для роботи в системі “Климат-4М” і виконує ті самі функції.</a:t>
            </a:r>
          </a:p>
        </p:txBody>
      </p:sp>
    </p:spTree>
    <p:extLst>
      <p:ext uri="{BB962C8B-B14F-4D97-AF65-F5344CB8AC3E}">
        <p14:creationId xmlns:p14="http://schemas.microsoft.com/office/powerpoint/2010/main" val="24239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Основна її відмінність - застосування в системі керування мікро-ЕОМ, що відносить дану станцію до продукції особливої складності. Пристрій забезпечує чотири режими роботи: ручний,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програмуван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-ня, автоматичний та “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Обвод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3926" y="2135313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ручному режимі ступені частоти обертання задає оператор.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режимі програмування здійснюється ввід у постійний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запам’я-товуючий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пристрій (ПЗУ) даних настроювання, які визначають роботу в автоматичному режимі.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9510" y="3612641"/>
            <a:ext cx="8984979" cy="73866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 автоматичному режимі виконується регулювання частоти обер-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вентиляторів у функції температури повітря в приміщенні.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4707" y="4367775"/>
            <a:ext cx="8984979" cy="23267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режимі “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Обвод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 здійснюється вимикання силового блока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тирис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-торів та панелі керування, а під’єднання навантаження до мережі виконується через автоматичні вимикачі.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Пристрій у режимі програмного керування може здійснювати зміну заданої температури в приміщенні до 90 діб, що забезпечує температурний режим протягом циклу вирощування молодняку, коли відповідно до його росту температура утримання зменшується.</a:t>
            </a:r>
          </a:p>
        </p:txBody>
      </p:sp>
    </p:spTree>
    <p:extLst>
      <p:ext uri="{BB962C8B-B14F-4D97-AF65-F5344CB8AC3E}">
        <p14:creationId xmlns:p14="http://schemas.microsoft.com/office/powerpoint/2010/main" val="8292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Силовий блок, що складається з шести тиристорів, аналогічний пристрою ТСУ-2КЛ. Панель керування включає одно-кристальну мікро-ЕОМ і виконує функції формування імпульсів керування тиристорами та виконавчими реле.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3926" y="2135313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Порівняно з попередньою системою вентиляції серії “Климат-4”, де регулювання частоти обертання вентиляторів здійснюється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змі-ною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підведеної напруги, що подається від певних відпайок авто-трансформатора, система “Климат-4М” має такі переваги: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8441C8-13BD-4161-B5F1-45D066F511B1}"/>
              </a:ext>
            </a:extLst>
          </p:cNvPr>
          <p:cNvSpPr/>
          <p:nvPr/>
        </p:nvSpPr>
        <p:spPr>
          <a:xfrm>
            <a:off x="79510" y="3612641"/>
            <a:ext cx="8984979" cy="11079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вилучення зі схеми автотрансформатора АТ-10 потужністю 10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•А зменшує втрати електроенергії на 20 %, одночасно зменшуючи витрати міді і сталі та загальну металоємність комплекту;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9510" y="4737107"/>
            <a:ext cx="8984979" cy="99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зменшення кількості релейно-контактних елементів у схемі зменшує витрати дорогоцінних контактних металів та витрати на обслуговування;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EFE448-FF1B-4047-97EF-972EBA3746B5}"/>
              </a:ext>
            </a:extLst>
          </p:cNvPr>
          <p:cNvSpPr/>
          <p:nvPr/>
        </p:nvSpPr>
        <p:spPr>
          <a:xfrm>
            <a:off x="74707" y="5713786"/>
            <a:ext cx="8984979" cy="997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плавне регулювання напруги замість триступінчастого дає можливість більш точно підтримувати температуру в приміщенні та вибирати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економічніший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режим.</a:t>
            </a:r>
          </a:p>
        </p:txBody>
      </p:sp>
    </p:spTree>
    <p:extLst>
      <p:ext uri="{BB962C8B-B14F-4D97-AF65-F5344CB8AC3E}">
        <p14:creationId xmlns:p14="http://schemas.microsoft.com/office/powerpoint/2010/main" val="45392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0" grpId="0" animBg="1"/>
      <p:bldP spid="1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Однак, тиристорне регулювання напруги спричиняє живлення електродвигунів від несинусоїдальної напруги, що погіршує режим їх експлуатації та створює радіоперешкоди для приймачів, які живлять-ся від однієї мережі з “Климатикою-1”.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3926" y="2135313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Тому поряд з тиристорними станціями керування розроблена модернізована станція серії ШОА, де автотрансформатор залишений у схемі, число груп вентиляторів не регулюється, а зміна напруги живлення забезпечує не три, а шість частот обертання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-вентиляторів. Це наблизило регулювання до плавного.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2951" y="3981972"/>
            <a:ext cx="8984979" cy="16619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схемі станції використано два терморегулятори, один з яких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конт-ролює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температуру всередині приміщення за трьома позиціями “Вище норми”, “Норма”, “Нижче норми”, а другий - температуру зовнішнього середовища за межами приміщення, за тими самими трьома позиціями.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EFE448-FF1B-4047-97EF-972EBA3746B5}"/>
              </a:ext>
            </a:extLst>
          </p:cNvPr>
          <p:cNvSpPr/>
          <p:nvPr/>
        </p:nvSpPr>
        <p:spPr>
          <a:xfrm>
            <a:off x="74707" y="5713786"/>
            <a:ext cx="8984979" cy="9971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 співвідношенням позицій терморегуляторів всередині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приміщен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і зовні виробляється сигнал для подачі відповідної напруги на електровентилятори.</a:t>
            </a:r>
          </a:p>
        </p:txBody>
      </p:sp>
    </p:spTree>
    <p:extLst>
      <p:ext uri="{BB962C8B-B14F-4D97-AF65-F5344CB8AC3E}">
        <p14:creationId xmlns:p14="http://schemas.microsoft.com/office/powerpoint/2010/main" val="17201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Комбіновані припливно-витяжні вентиляційні установки ПВУ-4М та ПВУ-6М призначені для вентиляції та опалення тваринницьких приміщень. Комплекс ПВУ-6М використовується переважно у пташниках.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103927" y="2135313"/>
            <a:ext cx="6393470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складу комплексу входять по шість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ливно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-витяжних установок із суміщеною подаче-ю свіжого і видалення відпрацьованого повітря.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91197" y="3243309"/>
            <a:ext cx="6393470" cy="99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Переміщення повітря забезпечується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двоконтур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-ним робочим колесом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вентилятора з двома робочими лопатками.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EEFE448-FF1B-4047-97EF-972EBA3746B5}"/>
              </a:ext>
            </a:extLst>
          </p:cNvPr>
          <p:cNvSpPr/>
          <p:nvPr/>
        </p:nvSpPr>
        <p:spPr>
          <a:xfrm>
            <a:off x="103926" y="4242042"/>
            <a:ext cx="6380741" cy="23267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Внутрішні лопатки переміщують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відпрацьова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-не повітря по внутрішньому повітропроводу.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Зовнішні - свіже повітря по кільцевому каналу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між корпусом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та внутрішнім повітропроводом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Змішувальні заслінки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забезпечують рециркуляцію повітря.</a:t>
            </a:r>
          </a:p>
        </p:txBody>
      </p:sp>
      <p:pic>
        <p:nvPicPr>
          <p:cNvPr id="38914" name="Рисунок 58">
            <a:extLst>
              <a:ext uri="{FF2B5EF4-FFF2-40B4-BE49-F238E27FC236}">
                <a16:creationId xmlns:a16="http://schemas.microsoft.com/office/drawing/2014/main" id="{D0E6C149-C797-4D81-B8C5-06072BB0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28" y="1699332"/>
            <a:ext cx="2570534" cy="501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9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Для підігріву повітря в холодну пору року установки мають нагрів-ні елементи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Через стінки внутрішнього повітропроводу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відбува-ється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теплообмін між потоками відпрацьованого і свіжого повітря, завдяки чому 5-7 % теплоти внутрішнього повітря передається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прип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-ливному повітрю, що забезпечує деяку економію енергоресурсів.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2950" y="2505670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керування забезпечує закриття регулюючих за­слінок та регулювання потужності нагрівних елементів установкою за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зако-ном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зниженні температури в приміщенні нижче заданого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зна-чення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відкривання заслінок при підвищення температури вище заданого значення.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2950" y="4352329"/>
            <a:ext cx="8953630" cy="23267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Керування електродвигунами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МІ - М3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вентиляторів здійснюється кнопковими постами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В6.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Нагрівні елементи можуть бути ввімкненими тільки після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вмикан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-ня вентиляторів, для чого автоматичні вимикачі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 обладнані незалежними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розчеплювачами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Вибір режиму керування нагрівними елементами здійснюється перемикачем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81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Рисунок 59">
            <a:extLst>
              <a:ext uri="{FF2B5EF4-FFF2-40B4-BE49-F238E27FC236}">
                <a16:creationId xmlns:a16="http://schemas.microsoft.com/office/drawing/2014/main" id="{E4B1CD6E-EC02-482B-9209-EC721B150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0" y="788218"/>
            <a:ext cx="4615853" cy="40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69023" y="5457992"/>
            <a:ext cx="4176310" cy="66479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Схема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керування припливно-витяжною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установкою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ПВУ-4М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938" name="Рисунок 60">
            <a:extLst>
              <a:ext uri="{FF2B5EF4-FFF2-40B4-BE49-F238E27FC236}">
                <a16:creationId xmlns:a16="http://schemas.microsoft.com/office/drawing/2014/main" id="{8AE1C742-8119-40D2-841A-A0E35B20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0" y="340672"/>
            <a:ext cx="4829645" cy="641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95" y="26740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</a:t>
            </a:r>
          </a:p>
          <a:p>
            <a:pPr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 автоматичному режимі напруга живлення на нагрівні елементи подається через блок силових тиристорів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УЗ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1 -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УЗ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4, які ввімкнені в дві фази мережі зустрічно-паралельно. </a:t>
            </a:r>
          </a:p>
          <a:p>
            <a:pPr indent="180975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Регулюючі заслінки приводяться в дію виконавчим механізмом М4.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7" y="2120894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Керування регулюючими заслінками та потужністю нагрівних елементів відбувається за командами терморегулятора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вхід регулятора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подається сигнал від датчика температури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який розміщується в зоні життєдіяльності тварин чи птахів.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4707" y="3598222"/>
            <a:ext cx="8953630" cy="1994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Сигнал термоперетворювача порівнюється з системою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задатчика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температури і формується сигнал розходження.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 виході регулятор формує імпульси, які чергуються з паузами відповідно до величини сигналу розходження.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Імпульси через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 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К2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керують роботою виконавчого механізму М4.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3BFB9C-D4AA-4B84-A953-B98C1E8485C5}"/>
              </a:ext>
            </a:extLst>
          </p:cNvPr>
          <p:cNvSpPr/>
          <p:nvPr/>
        </p:nvSpPr>
        <p:spPr>
          <a:xfrm>
            <a:off x="74707" y="5556796"/>
            <a:ext cx="8953630" cy="9971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Виконавчий механізм відкриває або закриває регулюючі заслінки, змінюючи частку зворотної теплоти, що подається в приміщення.</a:t>
            </a:r>
          </a:p>
        </p:txBody>
      </p:sp>
    </p:spTree>
    <p:extLst>
      <p:ext uri="{BB962C8B-B14F-4D97-AF65-F5344CB8AC3E}">
        <p14:creationId xmlns:p14="http://schemas.microsoft.com/office/powerpoint/2010/main" val="248216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5576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46" y="498405"/>
            <a:ext cx="8941450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      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Вентилятором,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називають пристрій призначений для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перемі-шування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чи переміщення під певним тиском повітря або його сумі-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шей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дрібними частинками за допомогою робочого органу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венти-лятора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вигляді лопаток.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5045" y="1968982"/>
            <a:ext cx="894145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За принципом дії вентилятори бувають відцентрові та осьові з одностороннім та двостороннім всмоктуванням.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52662"/>
            <a:ext cx="7992888" cy="73866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Класифікація відцентрових та осьових вентиляторів з одностороннім та двостороннім всмоктуванням за тиском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70106585"/>
              </p:ext>
            </p:extLst>
          </p:nvPr>
        </p:nvGraphicFramePr>
        <p:xfrm>
          <a:off x="927233" y="3585003"/>
          <a:ext cx="7277073" cy="20634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0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6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 вентилятора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Величина тиску, Па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Низького тиску 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1000</a:t>
                      </a:r>
                      <a:endParaRPr lang="uk-UA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Середнього тиску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3000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Високого тиску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uk-UA" sz="3200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12000</a:t>
                      </a:r>
                      <a:endParaRPr lang="uk-UA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5044" y="5750520"/>
            <a:ext cx="894145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Для створення вищого тиску необхідно використовувати компресори.</a:t>
            </a:r>
          </a:p>
        </p:txBody>
      </p:sp>
    </p:spTree>
    <p:extLst>
      <p:ext uri="{BB962C8B-B14F-4D97-AF65-F5344CB8AC3E}">
        <p14:creationId xmlns:p14="http://schemas.microsoft.com/office/powerpoint/2010/main" val="166644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  <p:bldP spid="7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846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при досягненні регулюючими заслінками положення “Нор-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рециркуляції” (коли спрацює кінцевий вимикач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SQ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2) температура в приміщенні залишається нижчою від заданої, то реле </a:t>
            </a:r>
            <a:r>
              <a:rPr lang="ru-RU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КЗ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відповід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-но до команд регулятора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починає відкривати тиристори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4 і через них подавати напругу на нагрівні елементи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ЕК1 - ЕКЗ.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55095" y="2490225"/>
            <a:ext cx="898497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і після цього температура в приміщенні продовжує знижу-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ватись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досягне гранично допустимого значення, встановленого на регуляторі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А1,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увімкнеться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реле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К4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і через виконавчий механізм М4 встановить регулюючі заслінки в положення “100 рециркуляція”.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4707" y="3967553"/>
            <a:ext cx="8953630" cy="10710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цьому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все тепле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повітря буде повертатися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приміщення.</a:t>
            </a:r>
          </a:p>
          <a:p>
            <a:pPr indent="361950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 температура в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приміщенні буде підвищуватись, починає діяти зворотний алгоритм регулювання.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3BFB9C-D4AA-4B84-A953-B98C1E8485C5}"/>
              </a:ext>
            </a:extLst>
          </p:cNvPr>
          <p:cNvSpPr/>
          <p:nvPr/>
        </p:nvSpPr>
        <p:spPr>
          <a:xfrm>
            <a:off x="75426" y="5038615"/>
            <a:ext cx="8953630" cy="17727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Захист електродвигунів вентиляторів від аварійних режимів здійснюється фазочутливими пристроями захисту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1,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2,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Нагрівні елементи від струмів короткого замикання захищені автоматичними вимикачами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QF1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QF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3, а тиристори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плавкими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запобіжниками </a:t>
            </a:r>
            <a:r>
              <a:rPr lang="fr-FR" sz="2400" i="1" dirty="0">
                <a:latin typeface="Calibri" panose="020F0502020204030204" pitchFamily="34" charset="0"/>
                <a:cs typeface="Calibri" panose="020F0502020204030204" pitchFamily="34" charset="0"/>
              </a:rPr>
              <a:t>FUI, FU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2523"/>
            <a:ext cx="7776864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Комплекти обладнання для автоматичного керування вентиляційними установками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6647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Апарати керування та захисту установки ПВУ-4М змонтовані в шафі керування, при цьому одна шафа обслуговує три установки.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4314" y="1297351"/>
            <a:ext cx="8984979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Одна установка ПВУ-4М забезпечує подачу повітря в приміщення на припливі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5 тис.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/год, на відпливі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4,5 тис.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Встановлена потужність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-нагрівників дорівнює 15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кВт.</a:t>
            </a:r>
          </a:p>
          <a:p>
            <a:pPr indent="361950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Осьовий вентилятор приводиться від електродвигуна потужністю 1,1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механізм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заслінок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мотор-редуктора з двигуном потужністю 0,55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кВт.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9059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Вентиляційні установки з електроприводом широко застосовують-ся в багатьох технологічних процесах сільськогосподарського виробництва.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Використовують їх для сушіння та активного вентилювання зерна, мало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сипучих матеріалів, в овоче- та фруктосховищах, спорудах захищеного ґрунту.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59032" y="2859557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Основною відмінністю цих установок є специфічні вимоги до режиму роботи та керування, що зумовлює особливості в схемах керування та принципах автоматизації.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4707" y="3967553"/>
            <a:ext cx="8953630" cy="6647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Установка УВС-16А призначена для досушування сіна за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допомо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-гою вентилятора з електродвигуном потужністю 15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3BFB9C-D4AA-4B84-A953-B98C1E8485C5}"/>
              </a:ext>
            </a:extLst>
          </p:cNvPr>
          <p:cNvSpPr/>
          <p:nvPr/>
        </p:nvSpPr>
        <p:spPr>
          <a:xfrm>
            <a:off x="59032" y="4632350"/>
            <a:ext cx="8953630" cy="9971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Алгоритм функціонування системи керування передбачає режим, що забезпечує гарантоване досушування сіна з урахуванням зміни кліматичних умов.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22D099-523F-4983-8A0E-7CD320CFDA4E}"/>
              </a:ext>
            </a:extLst>
          </p:cNvPr>
          <p:cNvSpPr/>
          <p:nvPr/>
        </p:nvSpPr>
        <p:spPr>
          <a:xfrm>
            <a:off x="90381" y="5629546"/>
            <a:ext cx="8953630" cy="9971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Замість електронного блока керування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А1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ящик може комплекту-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ватись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блоком мікропроцесорного керування, виконаного на базі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однокристально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ї ЕОМ серії К1820.</a:t>
            </a:r>
          </a:p>
        </p:txBody>
      </p:sp>
    </p:spTree>
    <p:extLst>
      <p:ext uri="{BB962C8B-B14F-4D97-AF65-F5344CB8AC3E}">
        <p14:creationId xmlns:p14="http://schemas.microsoft.com/office/powerpoint/2010/main" val="135647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62902" y="3296600"/>
            <a:ext cx="8984979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В автоматично-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му режимі (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положе</a:t>
            </a:r>
            <a:endParaRPr lang="uk-U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“А”) пуск та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зу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пинка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електродви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гуна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М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привода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ве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  <a:p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нтилятора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відбувається залежно від вологості атмосферного повітря за сигналом </a:t>
            </a:r>
            <a:r>
              <a:rPr lang="uk-UA" sz="2200" i="1" dirty="0">
                <a:latin typeface="Calibri" panose="020F0502020204030204" pitchFamily="34" charset="0"/>
                <a:cs typeface="Calibri" panose="020F0502020204030204" pitchFamily="34" charset="0"/>
              </a:rPr>
              <a:t>А1.</a:t>
            </a:r>
            <a:endParaRPr lang="uk-UA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22D099-523F-4983-8A0E-7CD320CFDA4E}"/>
              </a:ext>
            </a:extLst>
          </p:cNvPr>
          <p:cNvSpPr/>
          <p:nvPr/>
        </p:nvSpPr>
        <p:spPr>
          <a:xfrm>
            <a:off x="90381" y="5629546"/>
            <a:ext cx="8953630" cy="91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Схема керування визначає відносну вологість повітря з корекцією за температурою, порівнює цю величину з заданою і видає сигнал на вмикання або вимикання вентилятора.</a:t>
            </a:r>
          </a:p>
        </p:txBody>
      </p:sp>
      <p:pic>
        <p:nvPicPr>
          <p:cNvPr id="40962" name="Рисунок 61">
            <a:extLst>
              <a:ext uri="{FF2B5EF4-FFF2-40B4-BE49-F238E27FC236}">
                <a16:creationId xmlns:a16="http://schemas.microsoft.com/office/drawing/2014/main" id="{492924D0-064D-4458-A0D4-66555262F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89" y="643566"/>
            <a:ext cx="6721753" cy="44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707" y="643566"/>
            <a:ext cx="2481069" cy="27084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У ручному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режи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-мі (тумблер 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S1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у по-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ложенні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“Р”)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керува-ння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пускачем </a:t>
            </a:r>
            <a:r>
              <a:rPr lang="fr-FR" sz="2200" i="1" dirty="0">
                <a:latin typeface="Calibri" panose="020F0502020204030204" pitchFamily="34" charset="0"/>
                <a:cs typeface="Calibri" panose="020F0502020204030204" pitchFamily="34" charset="0"/>
              </a:rPr>
              <a:t>KM,</a:t>
            </a:r>
            <a:r>
              <a:rPr lang="fr-FR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який подає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живлен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-ня на двигун, </a:t>
            </a:r>
            <a:r>
              <a:rPr lang="uk-UA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здійс-нюється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 кнопками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2 та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2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42960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Електронний блок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А1,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що працює з первинним датчиком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вологос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-ті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температури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повітря і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задатчиком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відносної вологості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uk-UA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перетворює вхідний сигнал від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2400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 релейний вихідний сигнал, який керує котушкою магнітного пускача </a:t>
            </a:r>
            <a:r>
              <a:rPr lang="uk-UA" sz="2400" i="1" dirty="0">
                <a:latin typeface="Calibri" panose="020F0502020204030204" pitchFamily="34" charset="0"/>
                <a:cs typeface="Calibri" panose="020F0502020204030204" pitchFamily="34" charset="0"/>
              </a:rPr>
              <a:t>КМ.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89316" y="2144316"/>
            <a:ext cx="8984979" cy="2215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Наприклад, початкова гранична вологість сіна 85 %. Якщо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реаль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-на вологість повітря нижче цього значення, то сіно безперервно вентилюється протягом 40 - 50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потім відбувається автоматична зміна уставки на наступну, наприклад 80 %, і знову відбувається безперервне вентилювання і далі до кінцевої заданої уставки 65 %.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Увесь процес досушування триває близько 200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год.</a:t>
            </a:r>
            <a:endParaRPr lang="uk-U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9316" y="4383729"/>
            <a:ext cx="8953630" cy="21051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раптом погодні умови стали незадовільними і реальна во-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логість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повітря перевищує значення уставки, безперервне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венти-лювання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припиняється.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Однак, щоб запобігти самонагріванню сіна, здійснюється приму-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сове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продування протягом певного часу (вентилятор вмикається на 0,5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через кожні 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год).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4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2215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Електропривод відділення бункерів для активного вентилювання зерна ОБВ-160А має загальну встановлену потужність 280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живленні від мережі 380 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До складу установки входять чотири бункери, в які вмонтовані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ве-нтилятори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з електродвигунами потужністю 11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кожний, та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елект-ронагрівники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з’єднані в 2 секції 30 та 24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кожному бункері.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7" y="2859557"/>
            <a:ext cx="8984979" cy="1846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Система переміщення зерна в процесі вентилювання передбачає 2 ковшових елеватори (норії), 4 гвинтових конвеєри (шнеки),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систе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-ми аспірації зі шлюзовим затвором 1,1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вентилятором (4,0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кВт).</a:t>
            </a:r>
          </a:p>
          <a:p>
            <a:pPr indent="361950"/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Послідовність запуску електродвигунів залежить від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техноло-гічної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схеми процесу, яка задається перемикачами режиму роботи.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79321" y="4706216"/>
            <a:ext cx="8953630" cy="19943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 на пункт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надходить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зерно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вологістю більше ніж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16 %,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його треба досушувати, що і здійснюється в бункерах активного вентилювання. Повітря, яке надходить у бункер, попередньо підігрівається електронагрівниками на 1 - 5 °С.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Цього достатньо, щоб зменшити відносну вологість до рівня гігроскопічної рівноваги, тобто 14 %.</a:t>
            </a:r>
          </a:p>
        </p:txBody>
      </p:sp>
    </p:spTree>
    <p:extLst>
      <p:ext uri="{BB962C8B-B14F-4D97-AF65-F5344CB8AC3E}">
        <p14:creationId xmlns:p14="http://schemas.microsoft.com/office/powerpoint/2010/main" val="37565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Зерно в бункери подається за допомогою норій, а заповнення бункера контролюється датчиками.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Датчиками вологості контролюється вологість повітря на виході з бункера.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вологість більше ніж 65 %, вмикається вентилятор і зерно продувається доти, поки на виході з бункера вологість повітря не стане менше ніж 65 %, що відповідає вологості зерна 14 %.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01A5E6-4270-45AC-B7A1-4A67AC10879B}"/>
              </a:ext>
            </a:extLst>
          </p:cNvPr>
          <p:cNvSpPr/>
          <p:nvPr/>
        </p:nvSpPr>
        <p:spPr>
          <a:xfrm>
            <a:off x="74707" y="3228889"/>
            <a:ext cx="8984979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Якщо погодні умови незадовільні і вологість повітря досягає 95-98 %, вмикаються електронагрівники, які підтримують необхідний рівень вологості за командами двох датчиків.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0462" y="4336885"/>
            <a:ext cx="8953630" cy="23267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Перший датчик вмикає першу секцію (30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кВт),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коли відносна во-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логість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повітря більше ніж 70 %, і вимикає при зменшенні вологості, другий вмикає другу секцію нагрівників (24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кВт)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при вологості біль-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ніж 85 %, тобто електронагрівники вмикаються на повну потуж-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ність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коли відносна вологість повітря перевищує 85 %.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Вологість зерна, яке вентилюється, контролюють через кожні 24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год.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36933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Вентиляційні установки, які застосовуються в овоче-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фруктосхо-вищах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, за принципом дії і приводними характеристиками не мають істотних відмінностей від аналогічних установок, призначених для інших об’єктів. 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Змінюється лише технологічна схема та деякі вимоги, що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зумов-люють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введення в схему автоматизації додаткових датчиків (воло-гості, газового складу середовища) та окремих додаткових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механіз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-мів з електроприводом: механізмів зволоження повітря,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електромаг-нітних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клапанів, механізмів відкривання кватирок, електроприводів заслінок тощо.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80462" y="4336885"/>
            <a:ext cx="8953630" cy="99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Так, система обладнання ОРТХ призначена для регулювання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температурно-вологісного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режиму в сховищах до 1000 т з активним вентилюванням продукції, яка розміщується в двох камерах.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19B58F5-C2BC-49CC-ABF2-405F531C3318}"/>
              </a:ext>
            </a:extLst>
          </p:cNvPr>
          <p:cNvSpPr/>
          <p:nvPr/>
        </p:nvSpPr>
        <p:spPr>
          <a:xfrm>
            <a:off x="95185" y="5334081"/>
            <a:ext cx="8953630" cy="13295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Вентиляція вмикається 4-6 разів на добу з рециркуляцію повітря по 15-30 хв за цикл в періоди, коли температура зовнішнього повітря нижче температури продукту, тобто ведеться охолодження продукту.</a:t>
            </a:r>
          </a:p>
        </p:txBody>
      </p:sp>
    </p:spTree>
    <p:extLst>
      <p:ext uri="{BB962C8B-B14F-4D97-AF65-F5344CB8AC3E}">
        <p14:creationId xmlns:p14="http://schemas.microsoft.com/office/powerpoint/2010/main" val="425105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7" y="22523"/>
            <a:ext cx="8953630" cy="627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uk-UA" sz="24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Особливості автоматизованого електропривода вентиляційних установок в інших технологічних процесах</a:t>
            </a:r>
            <a:endParaRPr lang="uk-UA" sz="2400" b="1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7" y="643566"/>
            <a:ext cx="9014198" cy="18466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У сховищах, де є штучне охолодження, вентиляція провадиться безперервно, а холодильники вмикаються тільки тоді, коли темпера-тура зовнішнього повітря перевищує температуру продукту.</a:t>
            </a:r>
          </a:p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Оптимальна температура продукту при зберіганні дорівнює від - 1 до + З °С залежно від виду продукту.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0B9BE0-D522-4EE0-9EDA-9E1CCB5BA130}"/>
              </a:ext>
            </a:extLst>
          </p:cNvPr>
          <p:cNvSpPr/>
          <p:nvPr/>
        </p:nvSpPr>
        <p:spPr>
          <a:xfrm>
            <a:off x="90249" y="2490225"/>
            <a:ext cx="8953630" cy="26591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>
              <a:lnSpc>
                <a:spcPct val="90000"/>
              </a:lnSpc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зимовий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період вентиляція вмикається за програмою 4-5 разів на добу, а зниження температури продукту здійснюється шляхом змішування внутрішнього та зовнішнього повітря.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Цю функцію виконує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змішуючий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клапан, який може займати три положення: подача зовнішнього повітря, змішування зовнішнього і внутрішнього повітря та рециркуляція. </a:t>
            </a:r>
          </a:p>
          <a:p>
            <a:pPr indent="361950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Температура повітря контролюється пропорційним терморегулятором.</a:t>
            </a:r>
          </a:p>
        </p:txBody>
      </p:sp>
    </p:spTree>
    <p:extLst>
      <p:ext uri="{BB962C8B-B14F-4D97-AF65-F5344CB8AC3E}">
        <p14:creationId xmlns:p14="http://schemas.microsoft.com/office/powerpoint/2010/main" val="2125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0"/>
            <a:ext cx="9144000" cy="689706"/>
          </a:xfrm>
        </p:spPr>
        <p:txBody>
          <a:bodyPr>
            <a:normAutofit fontScale="90000"/>
          </a:bodyPr>
          <a:lstStyle/>
          <a:p>
            <a:r>
              <a:rPr lang="uk-UA" sz="3200" i="1" spc="-50" dirty="0">
                <a:latin typeface="Times New Roman" pitchFamily="18" charset="0"/>
                <a:cs typeface="Times New Roman" pitchFamily="18" charset="0"/>
              </a:rPr>
              <a:t>Енергетичні характеристики осьових вентиляторів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01" y="4941168"/>
            <a:ext cx="9144000" cy="19168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Подача </a:t>
            </a:r>
            <a:r>
              <a:rPr lang="en-US" sz="3000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uk-UA" sz="3000" i="1" baseline="-25000" dirty="0"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≡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напір </a:t>
            </a:r>
            <a:r>
              <a:rPr lang="uk-UA" sz="3000" i="1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0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≡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3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момент </a:t>
            </a:r>
            <a:r>
              <a:rPr lang="uk-UA" sz="3000" i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3000" i="1" baseline="-25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≡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30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dirty="0" err="1">
                <a:latin typeface="Times New Roman" pitchFamily="18" charset="0"/>
                <a:cs typeface="Times New Roman" pitchFamily="18" charset="0"/>
              </a:rPr>
              <a:t>потуж-ність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i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3000" i="1" baseline="-25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3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i="1" dirty="0">
                <a:latin typeface="Times New Roman" pitchFamily="18" charset="0"/>
                <a:cs typeface="Times New Roman" pitchFamily="18" charset="0"/>
              </a:rPr>
              <a:t>≡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3000" i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Кутову швидкість двигуна вибирають так, щоб робоча точка знаходилася в зоні </a:t>
            </a:r>
            <a:r>
              <a:rPr lang="uk-UA" sz="3000" dirty="0" err="1">
                <a:latin typeface="Times New Roman" pitchFamily="18" charset="0"/>
                <a:cs typeface="Times New Roman" pitchFamily="18" charset="0"/>
              </a:rPr>
              <a:t>максималь-них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 значень ККД  -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65635"/>
            <a:ext cx="5400600" cy="437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zb.jpg"/>
          <p:cNvPicPr>
            <a:picLocks noChangeAspect="1"/>
          </p:cNvPicPr>
          <p:nvPr/>
        </p:nvPicPr>
        <p:blipFill rotWithShape="1">
          <a:blip r:embed="rId2" cstate="print"/>
          <a:srcRect l="1638" t="2204" r="1638" b="2204"/>
          <a:stretch/>
        </p:blipFill>
        <p:spPr>
          <a:xfrm>
            <a:off x="3635896" y="475084"/>
            <a:ext cx="4248150" cy="3200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940"/>
            <a:ext cx="8229600" cy="597748"/>
          </a:xfrm>
        </p:spPr>
        <p:txBody>
          <a:bodyPr>
            <a:normAutofit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Відцентрові вентилятори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3675485"/>
            <a:ext cx="7139136" cy="545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i="1" dirty="0">
                <a:latin typeface="Times New Roman" pitchFamily="18" charset="0"/>
                <a:cs typeface="Times New Roman" pitchFamily="18" charset="0"/>
              </a:rPr>
              <a:t>Осьові вентилятори</a:t>
            </a:r>
          </a:p>
        </p:txBody>
      </p:sp>
      <p:pic>
        <p:nvPicPr>
          <p:cNvPr id="4" name="Місце для вмісту 3" descr="58053809_w200_h200_90sb.jpg"/>
          <p:cNvPicPr>
            <a:picLocks noChangeAspect="1"/>
          </p:cNvPicPr>
          <p:nvPr/>
        </p:nvPicPr>
        <p:blipFill rotWithShape="1">
          <a:blip r:embed="rId3" cstate="print"/>
          <a:srcRect l="17158" t="1980" r="16921" b="2298"/>
          <a:stretch/>
        </p:blipFill>
        <p:spPr>
          <a:xfrm>
            <a:off x="317500" y="612000"/>
            <a:ext cx="2633840" cy="3060000"/>
          </a:xfrm>
          <a:prstGeom prst="rect">
            <a:avLst/>
          </a:prstGeom>
        </p:spPr>
      </p:pic>
      <p:pic>
        <p:nvPicPr>
          <p:cNvPr id="6" name="Рисунок 5" descr="809267.jpeg"/>
          <p:cNvPicPr>
            <a:picLocks noChangeAspect="1"/>
          </p:cNvPicPr>
          <p:nvPr/>
        </p:nvPicPr>
        <p:blipFill rotWithShape="1">
          <a:blip r:embed="rId4" cstate="print"/>
          <a:srcRect l="4618" t="6276" r="3575" b="7655"/>
          <a:stretch/>
        </p:blipFill>
        <p:spPr>
          <a:xfrm>
            <a:off x="4860032" y="4221089"/>
            <a:ext cx="2808312" cy="2632791"/>
          </a:xfrm>
          <a:prstGeom prst="rect">
            <a:avLst/>
          </a:prstGeom>
        </p:spPr>
      </p:pic>
      <p:pic>
        <p:nvPicPr>
          <p:cNvPr id="7" name="Рисунок 6" descr="ec2e799b8f372d6a90ef04e343dd7c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604" y="3690974"/>
            <a:ext cx="2195736" cy="310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30" y="116631"/>
            <a:ext cx="8975214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3200" b="1" i="1" u="sng" spc="-100" dirty="0">
                <a:solidFill>
                  <a:schemeClr val="tx2"/>
                </a:solidFill>
              </a:rPr>
              <a:t>ЕЛЕКТРОПРИВОД ВЕНТИЛЯЦІЙНИХ УСТАНОВОК</a:t>
            </a:r>
            <a:endParaRPr lang="uk-UA" sz="3200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6230" y="639796"/>
            <a:ext cx="8835560" cy="369332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uk-UA" sz="2400" dirty="0"/>
              <a:t>Механічна характеристика вентилятора має вигляд: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339752" y="1009128"/>
          <a:ext cx="5563123" cy="61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Формула" r:id="rId3" imgW="2540000" imgH="279400" progId="Equation.3">
                  <p:embed/>
                </p:oleObj>
              </mc:Choice>
              <mc:Fallback>
                <p:oleObj name="Формула" r:id="rId3" imgW="2540000" imgH="279400" progId="Equation.3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1009128"/>
                        <a:ext cx="5563123" cy="61967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26230" y="1628800"/>
            <a:ext cx="8835560" cy="1846659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де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момент опору вентилятора при кутовій швидкості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- момент опору сил тертя у підшипниках вентилятора, або момент зрушення з місця;</a:t>
            </a: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– номінальний момент опору вентилятора при номінальній кутовій швидкості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230" y="3475459"/>
            <a:ext cx="8835560" cy="944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Момент зрушення вентилятора малий (у 10-15 разів менший від пускового моменту двигуна). У зв’язку з цим перевірка вибраного двигуна за умовами пуску не потрібна.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6230" y="4444168"/>
            <a:ext cx="8835560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itchFamily="34" charset="0"/>
                <a:cs typeface="Calibri" pitchFamily="34" charset="0"/>
              </a:rPr>
              <a:t>     Регулювання подачі вентилятора при застосуванні шиберів дуже не економічне, тому практично не використовується.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6230" y="5195106"/>
            <a:ext cx="8835560" cy="15724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Якщо за технологічним процесом необхідне ступінчасте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регулю-вання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продуктивності припливного вентилятора (кількість тварин - 500, 1000 голів), то в цьому випадку застосовують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багатошвидкісні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двигуни. Деякі з них з'єднують з вентилятором </a:t>
            </a:r>
            <a:r>
              <a:rPr lang="uk-UA" sz="2400" dirty="0" err="1">
                <a:latin typeface="Calibri" pitchFamily="34" charset="0"/>
                <a:cs typeface="Calibri" pitchFamily="34" charset="0"/>
              </a:rPr>
              <a:t>клинопасовою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 передачею.</a:t>
            </a:r>
          </a:p>
        </p:txBody>
      </p:sp>
    </p:spTree>
    <p:extLst>
      <p:ext uri="{BB962C8B-B14F-4D97-AF65-F5344CB8AC3E}">
        <p14:creationId xmlns:p14="http://schemas.microsoft.com/office/powerpoint/2010/main" val="2805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uiExpand="1" build="p" animBg="1"/>
      <p:bldP spid="9" grpId="0" animBg="1"/>
      <p:bldP spid="10" grpId="0" animBg="1"/>
      <p:bldP spid="1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756" y="0"/>
            <a:ext cx="8928992" cy="620688"/>
          </a:xfrm>
        </p:spPr>
        <p:txBody>
          <a:bodyPr>
            <a:normAutofit fontScale="90000"/>
          </a:bodyPr>
          <a:lstStyle/>
          <a:p>
            <a:r>
              <a:rPr lang="uk-UA" sz="3200" i="1" dirty="0">
                <a:latin typeface="Times New Roman" pitchFamily="18" charset="0"/>
                <a:cs typeface="Times New Roman" pitchFamily="18" charset="0"/>
              </a:rPr>
              <a:t>Механічна характеристика відцентрового насоса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149824"/>
            <a:ext cx="9144000" cy="2015480"/>
          </a:xfrm>
        </p:spPr>
        <p:txBody>
          <a:bodyPr tIns="0" rIns="0" bIns="0">
            <a:normAutofit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500" i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500" i="1" baseline="-25000" dirty="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500" i="1" baseline="-25000" dirty="0"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500" i="1" baseline="-25000" dirty="0"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)(</a:t>
            </a:r>
            <a:r>
              <a:rPr lang="en-US" sz="3500" i="1" dirty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500" i="1" dirty="0" err="1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3500" i="1" baseline="-250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uk-UA" sz="35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500" i="1" baseline="30000" dirty="0">
                <a:latin typeface="Times New Roman" pitchFamily="18" charset="0"/>
                <a:cs typeface="Times New Roman" pitchFamily="18" charset="0"/>
              </a:rPr>
              <a:t>X</a:t>
            </a:r>
            <a:endParaRPr lang="uk-UA" sz="3500" i="1" baseline="30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5000"/>
              </a:lnSpc>
              <a:spcBef>
                <a:spcPts val="60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baseline="-250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момент опору при кутовій швидкості, ω;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2400" i="1" spc="-6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spc="-60" baseline="-25000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spc="-80" dirty="0">
                <a:latin typeface="Times New Roman" pitchFamily="18" charset="0"/>
                <a:cs typeface="Times New Roman" pitchFamily="18" charset="0"/>
              </a:rPr>
              <a:t>момент опору при номінальній кут. швидкості, ω</a:t>
            </a:r>
            <a:r>
              <a:rPr lang="uk-UA" sz="2400" i="1" spc="-80" baseline="-250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2400" i="1" spc="-6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spc="-60" baseline="-25000" dirty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spc="-100" dirty="0">
                <a:latin typeface="Times New Roman" pitchFamily="18" charset="0"/>
                <a:cs typeface="Times New Roman" pitchFamily="18" charset="0"/>
              </a:rPr>
              <a:t>момент (зрушення) опору сил тертя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i="1" spc="-6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spc="-60" baseline="-25000" dirty="0"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 = 0,05</a:t>
            </a:r>
            <a:r>
              <a:rPr lang="uk-UA" sz="2400" i="1" spc="-6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400" i="1" spc="-60" baseline="-25000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uk-UA" sz="2400" spc="-6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lnSpc>
                <a:spcPct val="85000"/>
              </a:lnSpc>
              <a:spcBef>
                <a:spcPts val="0"/>
              </a:spcBef>
              <a:buNone/>
            </a:pP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показник степеня, для відцентрового насоса Х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= 2.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473983" cy="352839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7504" y="6092800"/>
            <a:ext cx="8928992" cy="783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uk-UA" sz="2400" dirty="0">
                <a:latin typeface="Calibri" pitchFamily="34" charset="0"/>
                <a:cs typeface="Calibri" pitchFamily="34" charset="0"/>
              </a:rPr>
              <a:t>         Момент зрушення відцентрових насосів невеликий, тому перевірка вибраного двигуна за умовами пуску не потрібна.</a:t>
            </a:r>
          </a:p>
        </p:txBody>
      </p:sp>
    </p:spTree>
    <p:extLst>
      <p:ext uri="{BB962C8B-B14F-4D97-AF65-F5344CB8AC3E}">
        <p14:creationId xmlns:p14="http://schemas.microsoft.com/office/powerpoint/2010/main" val="23341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526332"/>
            <a:ext cx="5296925" cy="1477328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Основними елементами </a:t>
            </a:r>
            <a:r>
              <a:rPr lang="uk-UA" sz="2400" dirty="0" err="1">
                <a:latin typeface="Calibri" panose="020F0502020204030204" pitchFamily="34" charset="0"/>
                <a:cs typeface="Calibri" pitchFamily="34" charset="0"/>
              </a:rPr>
              <a:t>аеродина-мічної</a:t>
            </a: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схеми радіальних вентиляторів є: вхідний патрубок, робоче колесо і спіральний корпус.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227" y="1998793"/>
            <a:ext cx="5320411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Через вхідний патрубок, який має різну конфігурацію, підводиться повітря до робочого колеса.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098532" y="3323056"/>
            <a:ext cx="4958472" cy="2991588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Робоче колесо здійснює передачу енергії від електродвигуна повітрю, яке переміщується. 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Робоче колесо, як правило, має передній і задній диски, між якими закріплені лопатки. 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Основним розміром робочого колеса є діаметр, заміряний по кінцях лопаток.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683568" y="66935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76FFEFB-52AE-4775-8B03-ED412DABFC0B}"/>
              </a:ext>
            </a:extLst>
          </p:cNvPr>
          <p:cNvGrpSpPr/>
          <p:nvPr/>
        </p:nvGrpSpPr>
        <p:grpSpPr>
          <a:xfrm>
            <a:off x="5307882" y="140530"/>
            <a:ext cx="3764923" cy="3178741"/>
            <a:chOff x="5307882" y="140530"/>
            <a:chExt cx="3764923" cy="3178741"/>
          </a:xfrm>
        </p:grpSpPr>
        <p:pic>
          <p:nvPicPr>
            <p:cNvPr id="7170" name="Рисунок 2">
              <a:extLst>
                <a:ext uri="{FF2B5EF4-FFF2-40B4-BE49-F238E27FC236}">
                  <a16:creationId xmlns:a16="http://schemas.microsoft.com/office/drawing/2014/main" id="{9B3A1ED0-705B-4F12-8514-066DE65FFD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3922" y="140530"/>
              <a:ext cx="3662168" cy="2496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ABF28E-C43D-48C7-8ECF-DFBE31FC6CE7}"/>
                </a:ext>
              </a:extLst>
            </p:cNvPr>
            <p:cNvSpPr txBox="1"/>
            <p:nvPr/>
          </p:nvSpPr>
          <p:spPr>
            <a:xfrm>
              <a:off x="5307882" y="2611385"/>
              <a:ext cx="376492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1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робоче колесо;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2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вхідний патрубок;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3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спіральний корпус</a:t>
              </a:r>
              <a:endParaRPr lang="uk-UA" sz="2000" i="1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4F165286-DD37-4A92-AC5C-2A412C3C049C}"/>
              </a:ext>
            </a:extLst>
          </p:cNvPr>
          <p:cNvGrpSpPr/>
          <p:nvPr/>
        </p:nvGrpSpPr>
        <p:grpSpPr>
          <a:xfrm>
            <a:off x="86996" y="3106789"/>
            <a:ext cx="4052956" cy="3684276"/>
            <a:chOff x="86996" y="3106789"/>
            <a:chExt cx="4052956" cy="36842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86996" y="3106789"/>
              <a:ext cx="4052956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uk-UA" sz="2400" dirty="0">
                  <a:latin typeface="Calibri" panose="020F0502020204030204" pitchFamily="34" charset="0"/>
                  <a:cs typeface="Calibri" pitchFamily="34" charset="0"/>
                </a:rPr>
                <a:t> Конфігурації вхідних патрубків</a:t>
              </a:r>
            </a:p>
          </p:txBody>
        </p:sp>
        <p:pic>
          <p:nvPicPr>
            <p:cNvPr id="7171" name="Рисунок 3">
              <a:extLst>
                <a:ext uri="{FF2B5EF4-FFF2-40B4-BE49-F238E27FC236}">
                  <a16:creationId xmlns:a16="http://schemas.microsoft.com/office/drawing/2014/main" id="{68680698-92DE-4A7E-A935-759D2A43F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6" y="3504631"/>
              <a:ext cx="3764924" cy="255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C75EA0-7A24-4B67-971C-022E80AB0DA9}"/>
                </a:ext>
              </a:extLst>
            </p:cNvPr>
            <p:cNvSpPr txBox="1"/>
            <p:nvPr/>
          </p:nvSpPr>
          <p:spPr>
            <a:xfrm>
              <a:off x="86996" y="6083179"/>
              <a:ext cx="394901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а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циліндричний; </a:t>
              </a:r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б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конічний; </a:t>
              </a:r>
            </a:p>
            <a:p>
              <a:pPr algn="ctr"/>
              <a:r>
                <a:rPr lang="uk-UA" sz="2000" b="0" i="1" u="none" strike="noStrike" spc="5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в</a:t>
              </a:r>
              <a:r>
                <a:rPr lang="uk-UA" sz="2000" b="0" i="1" u="none" strike="noStrike" spc="1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 - </a:t>
              </a:r>
              <a:r>
                <a:rPr lang="uk-UA" sz="2000" b="0" i="1" u="none" strike="noStrike" spc="1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entury Schoolbook" panose="02040604050505020304" pitchFamily="18" charset="0"/>
                  <a:cs typeface="Century Schoolbook" panose="02040604050505020304" pitchFamily="18" charset="0"/>
                </a:rPr>
                <a:t>тороїдальний</a:t>
              </a:r>
              <a:endParaRPr lang="uk-UA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542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6997" y="466876"/>
            <a:ext cx="8966776" cy="221599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>
            <a:spAutoFit/>
          </a:bodyPr>
          <a:lstStyle/>
          <a:p>
            <a:pPr indent="357188"/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Допускаються модифікації вентиляторів з діаметрами, що відріз-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няються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від стандартних на величину ± 10 % (через 5 %) за рахунок переміщення лопаток до осі обертання або зменшення їх розмірів.</a:t>
            </a:r>
          </a:p>
          <a:p>
            <a:pPr indent="357188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При цьому решта розмірів проточної частини вентилятора зали-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шається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незмінними, це дає можливість одним і тим самим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номе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-ром вентилятора забезпечити різні подачу і тиск.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241" y="2652262"/>
            <a:ext cx="8975532" cy="1846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61950"/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Так, для радіального вентилятора ВЦ4-75 № 4 при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Д/Д</a:t>
            </a:r>
            <a:r>
              <a:rPr lang="uk-UA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=1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номі-нальна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подача при частоті обертання 1410 об/хв дорівнює 2,9 тис.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/год, а тиск - 409 Па. При співвідношенні діаметрів 0,9 та 1,1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зга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-дані параметри відповідно мають значення: 2,34 тис.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/год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і 309 Па та 2,93 тис. м</a:t>
            </a:r>
            <a:r>
              <a:rPr lang="uk-UA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/год 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та 630 Па.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715" y="4464572"/>
            <a:ext cx="8970007" cy="1329595"/>
          </a:xfrm>
          <a:prstGeom prst="rect">
            <a:avLst/>
          </a:prstGeom>
          <a:solidFill>
            <a:srgbClr val="FFC000"/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itchFamily="34" charset="0"/>
              </a:rPr>
              <a:t> Номеру вентилятора відповідає номінальний діаметр робочого колеса, виражений у дециметрах. </a:t>
            </a:r>
          </a:p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Державним стандартом рекомендуються такі номери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вентилято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-рів: 1; 1,25; 1,6; 2,5; 3,15; 4; 5; 6,3; 8; 10; 12,5; 16; 20; 25; 31,5; 40; 50.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30D56A7-0ACC-4678-A44E-581CD72BF15E}"/>
              </a:ext>
            </a:extLst>
          </p:cNvPr>
          <p:cNvSpPr/>
          <p:nvPr/>
        </p:nvSpPr>
        <p:spPr>
          <a:xfrm>
            <a:off x="1619672" y="47820"/>
            <a:ext cx="4504054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uk-UA" sz="2800" b="1" i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</a:rPr>
              <a:t>Класифікація вентиляторів</a:t>
            </a:r>
            <a:endParaRPr lang="uk-UA" sz="2800" i="1" u="sng" spc="-1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ECED4FB-5704-4034-BF9B-44C27C18579C}"/>
              </a:ext>
            </a:extLst>
          </p:cNvPr>
          <p:cNvSpPr/>
          <p:nvPr/>
        </p:nvSpPr>
        <p:spPr>
          <a:xfrm>
            <a:off x="72715" y="5794167"/>
            <a:ext cx="8970007" cy="9971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>
            <a:spAutoFit/>
          </a:bodyPr>
          <a:lstStyle/>
          <a:p>
            <a:pPr indent="357188">
              <a:lnSpc>
                <a:spcPct val="90000"/>
              </a:lnSpc>
            </a:pP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Спіральний корпус вентилятора призначений для відведення по-току повітря в певному напрямку, а також для часткового </a:t>
            </a:r>
            <a:r>
              <a:rPr lang="uk-U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перетворе-ння</a:t>
            </a:r>
            <a:r>
              <a:rPr lang="uk-UA" sz="2400" dirty="0">
                <a:latin typeface="Calibri" panose="020F0502020204030204" pitchFamily="34" charset="0"/>
                <a:cs typeface="Calibri" panose="020F0502020204030204" pitchFamily="34" charset="0"/>
              </a:rPr>
              <a:t> динамічного тиску повітряного потоку в статичний.</a:t>
            </a:r>
          </a:p>
        </p:txBody>
      </p:sp>
    </p:spTree>
    <p:extLst>
      <p:ext uri="{BB962C8B-B14F-4D97-AF65-F5344CB8AC3E}">
        <p14:creationId xmlns:p14="http://schemas.microsoft.com/office/powerpoint/2010/main" val="239882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7" grpId="0" animBg="1"/>
      <p:bldP spid="8" grpId="0" uiExpand="1" build="p" animBg="1"/>
      <p:bldP spid="16" grpId="0" uiExpand="1" build="p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3939</TotalTime>
  <Words>8688</Words>
  <Application>Microsoft Office PowerPoint</Application>
  <PresentationFormat>Экран (4:3)</PresentationFormat>
  <Paragraphs>528</Paragraphs>
  <Slides>71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Формула</vt:lpstr>
      <vt:lpstr>MathType 7.0 Equation</vt:lpstr>
      <vt:lpstr>План лекції:</vt:lpstr>
      <vt:lpstr>Література:</vt:lpstr>
      <vt:lpstr>Презентация PowerPoint</vt:lpstr>
      <vt:lpstr>Презентация PowerPoint</vt:lpstr>
      <vt:lpstr>Презентация PowerPoint</vt:lpstr>
      <vt:lpstr>Презентация PowerPoint</vt:lpstr>
      <vt:lpstr>Відцентрові вентилятори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Перед системами створення мікроклімату у тваринницьких приміщеннях ставлять такі задачі: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осьових вентиляторів, що використовуються у системах вентиляції тваринницьких приміщень «Клімат-4» та «Кліматика-1»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Комплект “Клімат –47” виконує такі функції:</vt:lpstr>
      <vt:lpstr>Схема розміщення обладнання системи вентиляції «Клімат 47» у тваринницькому приміщенні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Енергетичні характеристики осьових вентиляторів</vt:lpstr>
      <vt:lpstr>Презентация PowerPoint</vt:lpstr>
      <vt:lpstr>Механічна характеристика відцентрового насоса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11  АВТОМАТИЗОВАНИЙ ЕЛЕКТРОПРИВОД У ТВАРИННИЦТВІ ТА ПТАХІВНИТВІ</dc:title>
  <dc:creator>Master</dc:creator>
  <cp:lastModifiedBy>HP</cp:lastModifiedBy>
  <cp:revision>277</cp:revision>
  <dcterms:created xsi:type="dcterms:W3CDTF">2014-04-02T09:29:03Z</dcterms:created>
  <dcterms:modified xsi:type="dcterms:W3CDTF">2022-01-22T21:55:09Z</dcterms:modified>
</cp:coreProperties>
</file>