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sldIdLst>
    <p:sldId id="277" r:id="rId2"/>
    <p:sldId id="278" r:id="rId3"/>
    <p:sldId id="329" r:id="rId4"/>
    <p:sldId id="354" r:id="rId5"/>
    <p:sldId id="355" r:id="rId6"/>
    <p:sldId id="330" r:id="rId7"/>
    <p:sldId id="274" r:id="rId8"/>
    <p:sldId id="275" r:id="rId9"/>
    <p:sldId id="276" r:id="rId10"/>
    <p:sldId id="281" r:id="rId11"/>
    <p:sldId id="282" r:id="rId12"/>
    <p:sldId id="318" r:id="rId13"/>
    <p:sldId id="356" r:id="rId14"/>
    <p:sldId id="357" r:id="rId15"/>
    <p:sldId id="358" r:id="rId16"/>
    <p:sldId id="359" r:id="rId17"/>
    <p:sldId id="360" r:id="rId18"/>
    <p:sldId id="361" r:id="rId19"/>
    <p:sldId id="314" r:id="rId20"/>
    <p:sldId id="362" r:id="rId21"/>
    <p:sldId id="363" r:id="rId22"/>
    <p:sldId id="364" r:id="rId23"/>
    <p:sldId id="365" r:id="rId24"/>
    <p:sldId id="366" r:id="rId25"/>
    <p:sldId id="367" r:id="rId26"/>
    <p:sldId id="368" r:id="rId27"/>
    <p:sldId id="369" r:id="rId28"/>
    <p:sldId id="290" r:id="rId29"/>
    <p:sldId id="331" r:id="rId30"/>
    <p:sldId id="286" r:id="rId31"/>
    <p:sldId id="332" r:id="rId32"/>
    <p:sldId id="333" r:id="rId33"/>
    <p:sldId id="334" r:id="rId34"/>
    <p:sldId id="337" r:id="rId35"/>
    <p:sldId id="338" r:id="rId36"/>
    <p:sldId id="339" r:id="rId37"/>
    <p:sldId id="340" r:id="rId38"/>
    <p:sldId id="341" r:id="rId39"/>
    <p:sldId id="370" r:id="rId40"/>
    <p:sldId id="342" r:id="rId41"/>
    <p:sldId id="343" r:id="rId42"/>
    <p:sldId id="344" r:id="rId43"/>
    <p:sldId id="345" r:id="rId44"/>
    <p:sldId id="371" r:id="rId45"/>
    <p:sldId id="372" r:id="rId46"/>
    <p:sldId id="373" r:id="rId47"/>
    <p:sldId id="266" r:id="rId48"/>
    <p:sldId id="267" r:id="rId49"/>
    <p:sldId id="351" r:id="rId50"/>
    <p:sldId id="352" r:id="rId5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0" d="100"/>
          <a:sy n="110" d="100"/>
        </p:scale>
        <p:origin x="162" y="-119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27E7ED-949F-41C3-82B8-1CF85BC8DB7E}" type="datetimeFigureOut">
              <a:rPr lang="uk-UA" smtClean="0"/>
              <a:t>21.01.2022</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A323D-EFF1-4700-87DF-82BA70BD1A61}" type="slidenum">
              <a:rPr lang="uk-UA" smtClean="0"/>
              <a:t>‹#›</a:t>
            </a:fld>
            <a:endParaRPr lang="uk-UA"/>
          </a:p>
        </p:txBody>
      </p:sp>
    </p:spTree>
    <p:extLst>
      <p:ext uri="{BB962C8B-B14F-4D97-AF65-F5344CB8AC3E}">
        <p14:creationId xmlns:p14="http://schemas.microsoft.com/office/powerpoint/2010/main" val="3190908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902A323D-EFF1-4700-87DF-82BA70BD1A61}" type="slidenum">
              <a:rPr lang="uk-UA" smtClean="0"/>
              <a:t>31</a:t>
            </a:fld>
            <a:endParaRPr lang="uk-UA"/>
          </a:p>
        </p:txBody>
      </p:sp>
    </p:spTree>
    <p:extLst>
      <p:ext uri="{BB962C8B-B14F-4D97-AF65-F5344CB8AC3E}">
        <p14:creationId xmlns:p14="http://schemas.microsoft.com/office/powerpoint/2010/main" val="260669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BF713F7-320C-48FA-89CE-B2C451F30EF2}" type="datetimeFigureOut">
              <a:rPr lang="uk-UA" smtClean="0"/>
              <a:t>21.01.2022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149DEAF-9AE1-46B8-BA1B-12C88590EF2F}" type="slidenum">
              <a:rPr lang="uk-UA" smtClean="0"/>
              <a:t>‹#›</a:t>
            </a:fld>
            <a:endParaRPr lang="uk-U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0BF713F7-320C-48FA-89CE-B2C451F30EF2}" type="datetimeFigureOut">
              <a:rPr lang="uk-UA" smtClean="0"/>
              <a:t>21.01.2022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149DEAF-9AE1-46B8-BA1B-12C88590EF2F}"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BF713F7-320C-48FA-89CE-B2C451F30EF2}" type="datetimeFigureOut">
              <a:rPr lang="uk-UA" smtClean="0"/>
              <a:t>21.01.2022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149DEAF-9AE1-46B8-BA1B-12C88590EF2F}"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BF713F7-320C-48FA-89CE-B2C451F30EF2}" type="datetimeFigureOut">
              <a:rPr lang="uk-UA" smtClean="0"/>
              <a:t>21.01.2022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149DEAF-9AE1-46B8-BA1B-12C88590EF2F}" type="slidenum">
              <a:rPr lang="uk-UA" smtClean="0"/>
              <a:t>‹#›</a:t>
            </a:fld>
            <a:endParaRPr lang="uk-UA"/>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BF713F7-320C-48FA-89CE-B2C451F30EF2}" type="datetimeFigureOut">
              <a:rPr lang="uk-UA" smtClean="0"/>
              <a:t>21.01.2022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3149DEAF-9AE1-46B8-BA1B-12C88590EF2F}"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BF713F7-320C-48FA-89CE-B2C451F30EF2}" type="datetimeFigureOut">
              <a:rPr lang="uk-UA" smtClean="0"/>
              <a:t>21.01.2022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149DEAF-9AE1-46B8-BA1B-12C88590EF2F}" type="slidenum">
              <a:rPr lang="uk-UA" smtClean="0"/>
              <a:t>‹#›</a:t>
            </a:fld>
            <a:endParaRPr lang="uk-UA"/>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BF713F7-320C-48FA-89CE-B2C451F30EF2}" type="datetimeFigureOut">
              <a:rPr lang="uk-UA" smtClean="0"/>
              <a:t>21.01.2022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3149DEAF-9AE1-46B8-BA1B-12C88590EF2F}" type="slidenum">
              <a:rPr lang="uk-UA" smtClean="0"/>
              <a:t>‹#›</a:t>
            </a:fld>
            <a:endParaRPr lang="uk-UA"/>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BF713F7-320C-48FA-89CE-B2C451F30EF2}" type="datetimeFigureOut">
              <a:rPr lang="uk-UA" smtClean="0"/>
              <a:t>21.01.2022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3149DEAF-9AE1-46B8-BA1B-12C88590EF2F}"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F713F7-320C-48FA-89CE-B2C451F30EF2}" type="datetimeFigureOut">
              <a:rPr lang="uk-UA" smtClean="0"/>
              <a:t>21.01.2022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3149DEAF-9AE1-46B8-BA1B-12C88590EF2F}"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BF713F7-320C-48FA-89CE-B2C451F30EF2}" type="datetimeFigureOut">
              <a:rPr lang="uk-UA" smtClean="0"/>
              <a:t>21.01.2022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149DEAF-9AE1-46B8-BA1B-12C88590EF2F}"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BF713F7-320C-48FA-89CE-B2C451F30EF2}" type="datetimeFigureOut">
              <a:rPr lang="uk-UA" smtClean="0"/>
              <a:t>21.01.2022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3149DEAF-9AE1-46B8-BA1B-12C88590EF2F}" type="slidenum">
              <a:rPr lang="uk-UA" smtClean="0"/>
              <a:t>‹#›</a:t>
            </a:fld>
            <a:endParaRPr lang="uk-U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a:t>Образец заголовка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BF713F7-320C-48FA-89CE-B2C451F30EF2}" type="datetimeFigureOut">
              <a:rPr lang="uk-UA" smtClean="0"/>
              <a:t>21.01.2022</a:t>
            </a:fld>
            <a:endParaRPr lang="uk-U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uk-U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149DEAF-9AE1-46B8-BA1B-12C88590EF2F}"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iki.tntu.edu.ua/%D0%A4%D0%B0%D0%B9%D0%BB:Axial_pump2.gif"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516" y="1055429"/>
            <a:ext cx="8229600" cy="534789"/>
          </a:xfrm>
        </p:spPr>
        <p:txBody>
          <a:bodyPr>
            <a:normAutofit/>
          </a:bodyPr>
          <a:lstStyle/>
          <a:p>
            <a:pPr marL="0" indent="0" algn="ctr">
              <a:buNone/>
            </a:pPr>
            <a:r>
              <a:rPr lang="uk-UA" sz="2800" i="1" dirty="0">
                <a:latin typeface="Times New Roman" pitchFamily="18" charset="0"/>
                <a:cs typeface="Times New Roman" pitchFamily="18" charset="0"/>
              </a:rPr>
              <a:t>План лекції:</a:t>
            </a:r>
            <a:endParaRPr lang="uk-UA" sz="2800" i="1" dirty="0"/>
          </a:p>
        </p:txBody>
      </p:sp>
      <p:sp>
        <p:nvSpPr>
          <p:cNvPr id="3" name="Объект 2"/>
          <p:cNvSpPr>
            <a:spLocks noGrp="1"/>
          </p:cNvSpPr>
          <p:nvPr>
            <p:ph sz="quarter" idx="13"/>
          </p:nvPr>
        </p:nvSpPr>
        <p:spPr>
          <a:xfrm>
            <a:off x="27783" y="1590218"/>
            <a:ext cx="8820980" cy="4608512"/>
          </a:xfrm>
        </p:spPr>
        <p:txBody>
          <a:bodyPr>
            <a:noAutofit/>
          </a:bodyPr>
          <a:lstStyle/>
          <a:p>
            <a:pPr marL="45720" indent="0">
              <a:buNone/>
            </a:pPr>
            <a:r>
              <a:rPr lang="ru-RU" sz="2800" dirty="0">
                <a:latin typeface="Times New Roman" panose="02020603050405020304" pitchFamily="18" charset="0"/>
                <a:cs typeface="Times New Roman" panose="02020603050405020304" pitchFamily="18" charset="0"/>
              </a:rPr>
              <a:t>1. </a:t>
            </a:r>
            <a:r>
              <a:rPr lang="uk-UA" sz="2800" i="1" dirty="0">
                <a:latin typeface="Times New Roman" panose="02020603050405020304" pitchFamily="18" charset="0"/>
                <a:cs typeface="Times New Roman" panose="02020603050405020304" pitchFamily="18" charset="0"/>
              </a:rPr>
              <a:t>Загальні відомості про </a:t>
            </a:r>
            <a:r>
              <a:rPr lang="uk-UA" sz="2800" i="1" dirty="0" err="1">
                <a:latin typeface="Times New Roman" panose="02020603050405020304" pitchFamily="18" charset="0"/>
                <a:cs typeface="Times New Roman" panose="02020603050405020304" pitchFamily="18" charset="0"/>
              </a:rPr>
              <a:t>водонасосні</a:t>
            </a:r>
            <a:r>
              <a:rPr lang="uk-UA" sz="2800" i="1" dirty="0">
                <a:latin typeface="Times New Roman" panose="02020603050405020304" pitchFamily="18" charset="0"/>
                <a:cs typeface="Times New Roman" panose="02020603050405020304" pitchFamily="18" charset="0"/>
              </a:rPr>
              <a:t> установки;</a:t>
            </a:r>
            <a:endParaRPr lang="uk-UA" sz="2800" dirty="0">
              <a:latin typeface="Times New Roman" panose="02020603050405020304" pitchFamily="18" charset="0"/>
              <a:cs typeface="Times New Roman" panose="02020603050405020304" pitchFamily="18" charset="0"/>
            </a:endParaRPr>
          </a:p>
          <a:p>
            <a:pPr marL="45720" indent="0">
              <a:buNone/>
            </a:pPr>
            <a:r>
              <a:rPr lang="uk-UA" sz="2800" i="1" dirty="0">
                <a:latin typeface="Times New Roman" panose="02020603050405020304" pitchFamily="18" charset="0"/>
                <a:cs typeface="Times New Roman" panose="02020603050405020304" pitchFamily="18" charset="0"/>
              </a:rPr>
              <a:t>2. Механічні та енергетичні характеристики насосів;</a:t>
            </a:r>
            <a:endParaRPr lang="uk-UA" sz="2800" dirty="0">
              <a:latin typeface="Times New Roman" panose="02020603050405020304" pitchFamily="18" charset="0"/>
              <a:cs typeface="Times New Roman" panose="02020603050405020304" pitchFamily="18" charset="0"/>
            </a:endParaRPr>
          </a:p>
          <a:p>
            <a:pPr marL="45720" indent="0">
              <a:buNone/>
            </a:pPr>
            <a:r>
              <a:rPr lang="uk-UA" sz="2800" i="1" dirty="0">
                <a:latin typeface="Times New Roman" panose="02020603050405020304" pitchFamily="18" charset="0"/>
                <a:cs typeface="Times New Roman" panose="02020603050405020304" pitchFamily="18" charset="0"/>
              </a:rPr>
              <a:t>3. Вибір електродвигунів для </a:t>
            </a:r>
            <a:r>
              <a:rPr lang="ru-RU" sz="2800" i="1" dirty="0">
                <a:latin typeface="Times New Roman" panose="02020603050405020304" pitchFamily="18" charset="0"/>
                <a:cs typeface="Times New Roman" panose="02020603050405020304" pitchFamily="18" charset="0"/>
              </a:rPr>
              <a:t>привода </a:t>
            </a:r>
            <a:r>
              <a:rPr lang="uk-UA" sz="2800" i="1" dirty="0">
                <a:latin typeface="Times New Roman" panose="02020603050405020304" pitchFamily="18" charset="0"/>
                <a:cs typeface="Times New Roman" panose="02020603050405020304" pitchFamily="18" charset="0"/>
              </a:rPr>
              <a:t>насосів;</a:t>
            </a:r>
            <a:endParaRPr lang="uk-UA" sz="2800" dirty="0">
              <a:latin typeface="Times New Roman" panose="02020603050405020304" pitchFamily="18" charset="0"/>
              <a:cs typeface="Times New Roman" panose="02020603050405020304" pitchFamily="18" charset="0"/>
            </a:endParaRPr>
          </a:p>
          <a:p>
            <a:pPr marL="45720" indent="0">
              <a:buNone/>
            </a:pPr>
            <a:r>
              <a:rPr lang="uk-UA" sz="2800" i="1" dirty="0">
                <a:latin typeface="Times New Roman" panose="02020603050405020304" pitchFamily="18" charset="0"/>
                <a:cs typeface="Times New Roman" panose="02020603050405020304" pitchFamily="18" charset="0"/>
              </a:rPr>
              <a:t>4. Способи регулювання подачі насосів;</a:t>
            </a:r>
            <a:endParaRPr lang="uk-UA" sz="2800" dirty="0">
              <a:latin typeface="Times New Roman" panose="02020603050405020304" pitchFamily="18" charset="0"/>
              <a:cs typeface="Times New Roman" panose="02020603050405020304" pitchFamily="18" charset="0"/>
            </a:endParaRPr>
          </a:p>
          <a:p>
            <a:pPr marL="45720" indent="0">
              <a:buNone/>
            </a:pPr>
            <a:r>
              <a:rPr lang="uk-UA" sz="2800" i="1" dirty="0">
                <a:latin typeface="Times New Roman" panose="02020603050405020304" pitchFamily="18" charset="0"/>
                <a:cs typeface="Times New Roman" panose="02020603050405020304" pitchFamily="18" charset="0"/>
              </a:rPr>
              <a:t>5. Принципи автоматизації </a:t>
            </a:r>
            <a:r>
              <a:rPr lang="uk-UA" sz="2800" i="1" dirty="0" err="1">
                <a:latin typeface="Times New Roman" panose="02020603050405020304" pitchFamily="18" charset="0"/>
                <a:cs typeface="Times New Roman" panose="02020603050405020304" pitchFamily="18" charset="0"/>
              </a:rPr>
              <a:t>водонасосних</a:t>
            </a:r>
            <a:r>
              <a:rPr lang="uk-UA" sz="2800" i="1" dirty="0">
                <a:latin typeface="Times New Roman" panose="02020603050405020304" pitchFamily="18" charset="0"/>
                <a:cs typeface="Times New Roman" panose="02020603050405020304" pitchFamily="18" charset="0"/>
              </a:rPr>
              <a:t> установок;</a:t>
            </a:r>
            <a:endParaRPr lang="uk-UA" sz="2800" dirty="0">
              <a:latin typeface="Times New Roman" panose="02020603050405020304" pitchFamily="18" charset="0"/>
              <a:cs typeface="Times New Roman" panose="02020603050405020304" pitchFamily="18" charset="0"/>
            </a:endParaRPr>
          </a:p>
          <a:p>
            <a:pPr marL="45720" indent="0">
              <a:buNone/>
            </a:pPr>
            <a:r>
              <a:rPr lang="uk-UA" sz="2800" dirty="0">
                <a:latin typeface="Times New Roman" panose="02020603050405020304" pitchFamily="18" charset="0"/>
                <a:cs typeface="Times New Roman" panose="02020603050405020304" pitchFamily="18" charset="0"/>
              </a:rPr>
              <a:t>6. </a:t>
            </a:r>
            <a:r>
              <a:rPr lang="uk-UA" sz="2800" i="1" dirty="0">
                <a:latin typeface="Times New Roman" panose="02020603050405020304" pitchFamily="18" charset="0"/>
                <a:cs typeface="Times New Roman" panose="02020603050405020304" pitchFamily="18" charset="0"/>
              </a:rPr>
              <a:t>Автоматичний захист </a:t>
            </a:r>
            <a:r>
              <a:rPr lang="uk-UA" sz="2800" i="1" dirty="0" err="1">
                <a:latin typeface="Times New Roman" panose="02020603050405020304" pitchFamily="18" charset="0"/>
                <a:cs typeface="Times New Roman" panose="02020603050405020304" pitchFamily="18" charset="0"/>
              </a:rPr>
              <a:t>електронасосних</a:t>
            </a:r>
            <a:r>
              <a:rPr lang="uk-UA" sz="2800" i="1" dirty="0">
                <a:latin typeface="Times New Roman" panose="02020603050405020304" pitchFamily="18" charset="0"/>
                <a:cs typeface="Times New Roman" panose="02020603050405020304" pitchFamily="18" charset="0"/>
              </a:rPr>
              <a:t> агрегатів;</a:t>
            </a:r>
            <a:endParaRPr lang="uk-UA" sz="2800" dirty="0">
              <a:latin typeface="Times New Roman" panose="02020603050405020304" pitchFamily="18" charset="0"/>
              <a:cs typeface="Times New Roman" panose="02020603050405020304" pitchFamily="18" charset="0"/>
            </a:endParaRPr>
          </a:p>
          <a:p>
            <a:pPr marL="45720" indent="0">
              <a:buNone/>
            </a:pPr>
            <a:r>
              <a:rPr lang="uk-UA" sz="2800" i="1" dirty="0">
                <a:latin typeface="Times New Roman" panose="02020603050405020304" pitchFamily="18" charset="0"/>
                <a:cs typeface="Times New Roman" panose="02020603050405020304" pitchFamily="18" charset="0"/>
              </a:rPr>
              <a:t>7. Комплектні пристрої керування </a:t>
            </a:r>
            <a:r>
              <a:rPr lang="uk-UA" sz="2800" i="1" dirty="0" err="1">
                <a:latin typeface="Times New Roman" panose="02020603050405020304" pitchFamily="18" charset="0"/>
                <a:cs typeface="Times New Roman" panose="02020603050405020304" pitchFamily="18" charset="0"/>
              </a:rPr>
              <a:t>водонасосними</a:t>
            </a:r>
            <a:r>
              <a:rPr lang="uk-UA" sz="2800" i="1" dirty="0">
                <a:latin typeface="Times New Roman" panose="02020603050405020304" pitchFamily="18" charset="0"/>
                <a:cs typeface="Times New Roman" panose="02020603050405020304" pitchFamily="18" charset="0"/>
              </a:rPr>
              <a:t> установками;</a:t>
            </a:r>
            <a:endParaRPr lang="uk-UA" sz="2800" dirty="0">
              <a:latin typeface="Times New Roman" panose="02020603050405020304" pitchFamily="18" charset="0"/>
              <a:cs typeface="Times New Roman" panose="02020603050405020304" pitchFamily="18" charset="0"/>
            </a:endParaRPr>
          </a:p>
          <a:p>
            <a:pPr marL="45720" indent="0">
              <a:buNone/>
            </a:pPr>
            <a:r>
              <a:rPr lang="uk-UA" sz="2800" i="1" dirty="0">
                <a:latin typeface="Times New Roman" panose="02020603050405020304" pitchFamily="18" charset="0"/>
                <a:cs typeface="Times New Roman" panose="02020603050405020304" pitchFamily="18" charset="0"/>
              </a:rPr>
              <a:t>8. Автоматизований електропривод у зрошувальних установках.</a:t>
            </a:r>
            <a:endParaRPr lang="uk-UA"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529E0FE-65ED-420D-AF33-D0A514195687}"/>
              </a:ext>
            </a:extLst>
          </p:cNvPr>
          <p:cNvSpPr txBox="1"/>
          <p:nvPr/>
        </p:nvSpPr>
        <p:spPr>
          <a:xfrm>
            <a:off x="107504" y="161355"/>
            <a:ext cx="8820980" cy="954107"/>
          </a:xfrm>
          <a:prstGeom prst="rect">
            <a:avLst/>
          </a:prstGeom>
          <a:noFill/>
        </p:spPr>
        <p:txBody>
          <a:bodyPr wrap="square">
            <a:spAutoFit/>
          </a:bodyPr>
          <a:lstStyle/>
          <a:p>
            <a:pPr algn="ctr"/>
            <a:r>
              <a:rPr lang="uk-UA" sz="2800" b="1" i="1" dirty="0">
                <a:latin typeface="Times New Roman" pitchFamily="18" charset="0"/>
                <a:cs typeface="Times New Roman" pitchFamily="18" charset="0"/>
              </a:rPr>
              <a:t>ЛЕКЦІЯ 3</a:t>
            </a:r>
            <a:br>
              <a:rPr lang="uk-UA" sz="2800" b="1" i="1" dirty="0">
                <a:latin typeface="Times New Roman" pitchFamily="18" charset="0"/>
                <a:cs typeface="Times New Roman" pitchFamily="18" charset="0"/>
              </a:rPr>
            </a:br>
            <a:r>
              <a:rPr lang="uk-UA" sz="2800" b="1" i="1"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ЕЛЕКТРОПРИВОД ВОДОНАСОСНИХ УСТАНОВОК</a:t>
            </a:r>
            <a:endParaRPr lang="uk-UA" sz="2800" b="1" i="1" dirty="0"/>
          </a:p>
        </p:txBody>
      </p:sp>
    </p:spTree>
    <p:extLst>
      <p:ext uri="{BB962C8B-B14F-4D97-AF65-F5344CB8AC3E}">
        <p14:creationId xmlns:p14="http://schemas.microsoft.com/office/powerpoint/2010/main" val="4130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wipe(down)">
                                      <p:cBhvr>
                                        <p:cTn id="25" dur="580">
                                          <p:stCondLst>
                                            <p:cond delay="0"/>
                                          </p:stCondLst>
                                        </p:cTn>
                                        <p:tgtEl>
                                          <p:spTgt spid="3">
                                            <p:txEl>
                                              <p:pRg st="1" end="1"/>
                                            </p:txEl>
                                          </p:spTgt>
                                        </p:tgtEl>
                                      </p:cBhvr>
                                    </p:animEffect>
                                    <p:anim calcmode="lin" valueType="num">
                                      <p:cBhvr>
                                        <p:cTn id="26"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1" end="1"/>
                                            </p:txEl>
                                          </p:spTgt>
                                        </p:tgtEl>
                                      </p:cBhvr>
                                      <p:to x="100000" y="60000"/>
                                    </p:animScale>
                                    <p:animScale>
                                      <p:cBhvr>
                                        <p:cTn id="32" dur="166" decel="50000">
                                          <p:stCondLst>
                                            <p:cond delay="676"/>
                                          </p:stCondLst>
                                        </p:cTn>
                                        <p:tgtEl>
                                          <p:spTgt spid="3">
                                            <p:txEl>
                                              <p:pRg st="1" end="1"/>
                                            </p:txEl>
                                          </p:spTgt>
                                        </p:tgtEl>
                                      </p:cBhvr>
                                      <p:to x="100000" y="100000"/>
                                    </p:animScale>
                                    <p:animScale>
                                      <p:cBhvr>
                                        <p:cTn id="33" dur="26">
                                          <p:stCondLst>
                                            <p:cond delay="1312"/>
                                          </p:stCondLst>
                                        </p:cTn>
                                        <p:tgtEl>
                                          <p:spTgt spid="3">
                                            <p:txEl>
                                              <p:pRg st="1" end="1"/>
                                            </p:txEl>
                                          </p:spTgt>
                                        </p:tgtEl>
                                      </p:cBhvr>
                                      <p:to x="100000" y="80000"/>
                                    </p:animScale>
                                    <p:animScale>
                                      <p:cBhvr>
                                        <p:cTn id="34" dur="166" decel="50000">
                                          <p:stCondLst>
                                            <p:cond delay="1338"/>
                                          </p:stCondLst>
                                        </p:cTn>
                                        <p:tgtEl>
                                          <p:spTgt spid="3">
                                            <p:txEl>
                                              <p:pRg st="1" end="1"/>
                                            </p:txEl>
                                          </p:spTgt>
                                        </p:tgtEl>
                                      </p:cBhvr>
                                      <p:to x="100000" y="100000"/>
                                    </p:animScale>
                                    <p:animScale>
                                      <p:cBhvr>
                                        <p:cTn id="35" dur="26">
                                          <p:stCondLst>
                                            <p:cond delay="1642"/>
                                          </p:stCondLst>
                                        </p:cTn>
                                        <p:tgtEl>
                                          <p:spTgt spid="3">
                                            <p:txEl>
                                              <p:pRg st="1" end="1"/>
                                            </p:txEl>
                                          </p:spTgt>
                                        </p:tgtEl>
                                      </p:cBhvr>
                                      <p:to x="100000" y="90000"/>
                                    </p:animScale>
                                    <p:animScale>
                                      <p:cBhvr>
                                        <p:cTn id="36" dur="166" decel="50000">
                                          <p:stCondLst>
                                            <p:cond delay="1668"/>
                                          </p:stCondLst>
                                        </p:cTn>
                                        <p:tgtEl>
                                          <p:spTgt spid="3">
                                            <p:txEl>
                                              <p:pRg st="1" end="1"/>
                                            </p:txEl>
                                          </p:spTgt>
                                        </p:tgtEl>
                                      </p:cBhvr>
                                      <p:to x="100000" y="100000"/>
                                    </p:animScale>
                                    <p:animScale>
                                      <p:cBhvr>
                                        <p:cTn id="37" dur="26">
                                          <p:stCondLst>
                                            <p:cond delay="1808"/>
                                          </p:stCondLst>
                                        </p:cTn>
                                        <p:tgtEl>
                                          <p:spTgt spid="3">
                                            <p:txEl>
                                              <p:pRg st="1" end="1"/>
                                            </p:txEl>
                                          </p:spTgt>
                                        </p:tgtEl>
                                      </p:cBhvr>
                                      <p:to x="100000" y="95000"/>
                                    </p:animScale>
                                    <p:animScale>
                                      <p:cBhvr>
                                        <p:cTn id="38" dur="166" decel="50000">
                                          <p:stCondLst>
                                            <p:cond delay="1834"/>
                                          </p:stCondLst>
                                        </p:cTn>
                                        <p:tgtEl>
                                          <p:spTgt spid="3">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3" end="3"/>
                                            </p:txEl>
                                          </p:spTgt>
                                        </p:tgtEl>
                                        <p:attrNameLst>
                                          <p:attrName>style.visibility</p:attrName>
                                        </p:attrNameLst>
                                      </p:cBhvr>
                                      <p:to>
                                        <p:strVal val="visible"/>
                                      </p:to>
                                    </p:set>
                                    <p:animEffect transition="in" filter="wipe(down)">
                                      <p:cBhvr>
                                        <p:cTn id="61" dur="580">
                                          <p:stCondLst>
                                            <p:cond delay="0"/>
                                          </p:stCondLst>
                                        </p:cTn>
                                        <p:tgtEl>
                                          <p:spTgt spid="3">
                                            <p:txEl>
                                              <p:pRg st="3" end="3"/>
                                            </p:txEl>
                                          </p:spTgt>
                                        </p:tgtEl>
                                      </p:cBhvr>
                                    </p:animEffect>
                                    <p:anim calcmode="lin" valueType="num">
                                      <p:cBhvr>
                                        <p:cTn id="62"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3" end="3"/>
                                            </p:txEl>
                                          </p:spTgt>
                                        </p:tgtEl>
                                      </p:cBhvr>
                                      <p:to x="100000" y="60000"/>
                                    </p:animScale>
                                    <p:animScale>
                                      <p:cBhvr>
                                        <p:cTn id="68" dur="166" decel="50000">
                                          <p:stCondLst>
                                            <p:cond delay="676"/>
                                          </p:stCondLst>
                                        </p:cTn>
                                        <p:tgtEl>
                                          <p:spTgt spid="3">
                                            <p:txEl>
                                              <p:pRg st="3" end="3"/>
                                            </p:txEl>
                                          </p:spTgt>
                                        </p:tgtEl>
                                      </p:cBhvr>
                                      <p:to x="100000" y="100000"/>
                                    </p:animScale>
                                    <p:animScale>
                                      <p:cBhvr>
                                        <p:cTn id="69" dur="26">
                                          <p:stCondLst>
                                            <p:cond delay="1312"/>
                                          </p:stCondLst>
                                        </p:cTn>
                                        <p:tgtEl>
                                          <p:spTgt spid="3">
                                            <p:txEl>
                                              <p:pRg st="3" end="3"/>
                                            </p:txEl>
                                          </p:spTgt>
                                        </p:tgtEl>
                                      </p:cBhvr>
                                      <p:to x="100000" y="80000"/>
                                    </p:animScale>
                                    <p:animScale>
                                      <p:cBhvr>
                                        <p:cTn id="70" dur="166" decel="50000">
                                          <p:stCondLst>
                                            <p:cond delay="1338"/>
                                          </p:stCondLst>
                                        </p:cTn>
                                        <p:tgtEl>
                                          <p:spTgt spid="3">
                                            <p:txEl>
                                              <p:pRg st="3" end="3"/>
                                            </p:txEl>
                                          </p:spTgt>
                                        </p:tgtEl>
                                      </p:cBhvr>
                                      <p:to x="100000" y="100000"/>
                                    </p:animScale>
                                    <p:animScale>
                                      <p:cBhvr>
                                        <p:cTn id="71" dur="26">
                                          <p:stCondLst>
                                            <p:cond delay="1642"/>
                                          </p:stCondLst>
                                        </p:cTn>
                                        <p:tgtEl>
                                          <p:spTgt spid="3">
                                            <p:txEl>
                                              <p:pRg st="3" end="3"/>
                                            </p:txEl>
                                          </p:spTgt>
                                        </p:tgtEl>
                                      </p:cBhvr>
                                      <p:to x="100000" y="90000"/>
                                    </p:animScale>
                                    <p:animScale>
                                      <p:cBhvr>
                                        <p:cTn id="72" dur="166" decel="50000">
                                          <p:stCondLst>
                                            <p:cond delay="1668"/>
                                          </p:stCondLst>
                                        </p:cTn>
                                        <p:tgtEl>
                                          <p:spTgt spid="3">
                                            <p:txEl>
                                              <p:pRg st="3" end="3"/>
                                            </p:txEl>
                                          </p:spTgt>
                                        </p:tgtEl>
                                      </p:cBhvr>
                                      <p:to x="100000" y="100000"/>
                                    </p:animScale>
                                    <p:animScale>
                                      <p:cBhvr>
                                        <p:cTn id="73" dur="26">
                                          <p:stCondLst>
                                            <p:cond delay="1808"/>
                                          </p:stCondLst>
                                        </p:cTn>
                                        <p:tgtEl>
                                          <p:spTgt spid="3">
                                            <p:txEl>
                                              <p:pRg st="3" end="3"/>
                                            </p:txEl>
                                          </p:spTgt>
                                        </p:tgtEl>
                                      </p:cBhvr>
                                      <p:to x="100000" y="95000"/>
                                    </p:animScale>
                                    <p:animScale>
                                      <p:cBhvr>
                                        <p:cTn id="74" dur="166" decel="50000">
                                          <p:stCondLst>
                                            <p:cond delay="1834"/>
                                          </p:stCondLst>
                                        </p:cTn>
                                        <p:tgtEl>
                                          <p:spTgt spid="3">
                                            <p:txEl>
                                              <p:pRg st="3" end="3"/>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4" end="4"/>
                                            </p:txEl>
                                          </p:spTgt>
                                        </p:tgtEl>
                                        <p:attrNameLst>
                                          <p:attrName>style.visibility</p:attrName>
                                        </p:attrNameLst>
                                      </p:cBhvr>
                                      <p:to>
                                        <p:strVal val="visible"/>
                                      </p:to>
                                    </p:set>
                                    <p:animEffect transition="in" filter="wipe(down)">
                                      <p:cBhvr>
                                        <p:cTn id="79" dur="580">
                                          <p:stCondLst>
                                            <p:cond delay="0"/>
                                          </p:stCondLst>
                                        </p:cTn>
                                        <p:tgtEl>
                                          <p:spTgt spid="3">
                                            <p:txEl>
                                              <p:pRg st="4" end="4"/>
                                            </p:txEl>
                                          </p:spTgt>
                                        </p:tgtEl>
                                      </p:cBhvr>
                                    </p:animEffect>
                                    <p:anim calcmode="lin" valueType="num">
                                      <p:cBhvr>
                                        <p:cTn id="80"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4" end="4"/>
                                            </p:txEl>
                                          </p:spTgt>
                                        </p:tgtEl>
                                      </p:cBhvr>
                                      <p:to x="100000" y="60000"/>
                                    </p:animScale>
                                    <p:animScale>
                                      <p:cBhvr>
                                        <p:cTn id="86" dur="166" decel="50000">
                                          <p:stCondLst>
                                            <p:cond delay="676"/>
                                          </p:stCondLst>
                                        </p:cTn>
                                        <p:tgtEl>
                                          <p:spTgt spid="3">
                                            <p:txEl>
                                              <p:pRg st="4" end="4"/>
                                            </p:txEl>
                                          </p:spTgt>
                                        </p:tgtEl>
                                      </p:cBhvr>
                                      <p:to x="100000" y="100000"/>
                                    </p:animScale>
                                    <p:animScale>
                                      <p:cBhvr>
                                        <p:cTn id="87" dur="26">
                                          <p:stCondLst>
                                            <p:cond delay="1312"/>
                                          </p:stCondLst>
                                        </p:cTn>
                                        <p:tgtEl>
                                          <p:spTgt spid="3">
                                            <p:txEl>
                                              <p:pRg st="4" end="4"/>
                                            </p:txEl>
                                          </p:spTgt>
                                        </p:tgtEl>
                                      </p:cBhvr>
                                      <p:to x="100000" y="80000"/>
                                    </p:animScale>
                                    <p:animScale>
                                      <p:cBhvr>
                                        <p:cTn id="88" dur="166" decel="50000">
                                          <p:stCondLst>
                                            <p:cond delay="1338"/>
                                          </p:stCondLst>
                                        </p:cTn>
                                        <p:tgtEl>
                                          <p:spTgt spid="3">
                                            <p:txEl>
                                              <p:pRg st="4" end="4"/>
                                            </p:txEl>
                                          </p:spTgt>
                                        </p:tgtEl>
                                      </p:cBhvr>
                                      <p:to x="100000" y="100000"/>
                                    </p:animScale>
                                    <p:animScale>
                                      <p:cBhvr>
                                        <p:cTn id="89" dur="26">
                                          <p:stCondLst>
                                            <p:cond delay="1642"/>
                                          </p:stCondLst>
                                        </p:cTn>
                                        <p:tgtEl>
                                          <p:spTgt spid="3">
                                            <p:txEl>
                                              <p:pRg st="4" end="4"/>
                                            </p:txEl>
                                          </p:spTgt>
                                        </p:tgtEl>
                                      </p:cBhvr>
                                      <p:to x="100000" y="90000"/>
                                    </p:animScale>
                                    <p:animScale>
                                      <p:cBhvr>
                                        <p:cTn id="90" dur="166" decel="50000">
                                          <p:stCondLst>
                                            <p:cond delay="1668"/>
                                          </p:stCondLst>
                                        </p:cTn>
                                        <p:tgtEl>
                                          <p:spTgt spid="3">
                                            <p:txEl>
                                              <p:pRg st="4" end="4"/>
                                            </p:txEl>
                                          </p:spTgt>
                                        </p:tgtEl>
                                      </p:cBhvr>
                                      <p:to x="100000" y="100000"/>
                                    </p:animScale>
                                    <p:animScale>
                                      <p:cBhvr>
                                        <p:cTn id="91" dur="26">
                                          <p:stCondLst>
                                            <p:cond delay="1808"/>
                                          </p:stCondLst>
                                        </p:cTn>
                                        <p:tgtEl>
                                          <p:spTgt spid="3">
                                            <p:txEl>
                                              <p:pRg st="4" end="4"/>
                                            </p:txEl>
                                          </p:spTgt>
                                        </p:tgtEl>
                                      </p:cBhvr>
                                      <p:to x="100000" y="95000"/>
                                    </p:animScale>
                                    <p:animScale>
                                      <p:cBhvr>
                                        <p:cTn id="92" dur="166" decel="50000">
                                          <p:stCondLst>
                                            <p:cond delay="1834"/>
                                          </p:stCondLst>
                                        </p:cTn>
                                        <p:tgtEl>
                                          <p:spTgt spid="3">
                                            <p:txEl>
                                              <p:pRg st="4" end="4"/>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5" end="5"/>
                                            </p:txEl>
                                          </p:spTgt>
                                        </p:tgtEl>
                                        <p:attrNameLst>
                                          <p:attrName>style.visibility</p:attrName>
                                        </p:attrNameLst>
                                      </p:cBhvr>
                                      <p:to>
                                        <p:strVal val="visible"/>
                                      </p:to>
                                    </p:set>
                                    <p:animEffect transition="in" filter="wipe(down)">
                                      <p:cBhvr>
                                        <p:cTn id="97" dur="580">
                                          <p:stCondLst>
                                            <p:cond delay="0"/>
                                          </p:stCondLst>
                                        </p:cTn>
                                        <p:tgtEl>
                                          <p:spTgt spid="3">
                                            <p:txEl>
                                              <p:pRg st="5" end="5"/>
                                            </p:txEl>
                                          </p:spTgt>
                                        </p:tgtEl>
                                      </p:cBhvr>
                                    </p:animEffect>
                                    <p:anim calcmode="lin" valueType="num">
                                      <p:cBhvr>
                                        <p:cTn id="9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5" end="5"/>
                                            </p:txEl>
                                          </p:spTgt>
                                        </p:tgtEl>
                                      </p:cBhvr>
                                      <p:to x="100000" y="60000"/>
                                    </p:animScale>
                                    <p:animScale>
                                      <p:cBhvr>
                                        <p:cTn id="104" dur="166" decel="50000">
                                          <p:stCondLst>
                                            <p:cond delay="676"/>
                                          </p:stCondLst>
                                        </p:cTn>
                                        <p:tgtEl>
                                          <p:spTgt spid="3">
                                            <p:txEl>
                                              <p:pRg st="5" end="5"/>
                                            </p:txEl>
                                          </p:spTgt>
                                        </p:tgtEl>
                                      </p:cBhvr>
                                      <p:to x="100000" y="100000"/>
                                    </p:animScale>
                                    <p:animScale>
                                      <p:cBhvr>
                                        <p:cTn id="105" dur="26">
                                          <p:stCondLst>
                                            <p:cond delay="1312"/>
                                          </p:stCondLst>
                                        </p:cTn>
                                        <p:tgtEl>
                                          <p:spTgt spid="3">
                                            <p:txEl>
                                              <p:pRg st="5" end="5"/>
                                            </p:txEl>
                                          </p:spTgt>
                                        </p:tgtEl>
                                      </p:cBhvr>
                                      <p:to x="100000" y="80000"/>
                                    </p:animScale>
                                    <p:animScale>
                                      <p:cBhvr>
                                        <p:cTn id="106" dur="166" decel="50000">
                                          <p:stCondLst>
                                            <p:cond delay="1338"/>
                                          </p:stCondLst>
                                        </p:cTn>
                                        <p:tgtEl>
                                          <p:spTgt spid="3">
                                            <p:txEl>
                                              <p:pRg st="5" end="5"/>
                                            </p:txEl>
                                          </p:spTgt>
                                        </p:tgtEl>
                                      </p:cBhvr>
                                      <p:to x="100000" y="100000"/>
                                    </p:animScale>
                                    <p:animScale>
                                      <p:cBhvr>
                                        <p:cTn id="107" dur="26">
                                          <p:stCondLst>
                                            <p:cond delay="1642"/>
                                          </p:stCondLst>
                                        </p:cTn>
                                        <p:tgtEl>
                                          <p:spTgt spid="3">
                                            <p:txEl>
                                              <p:pRg st="5" end="5"/>
                                            </p:txEl>
                                          </p:spTgt>
                                        </p:tgtEl>
                                      </p:cBhvr>
                                      <p:to x="100000" y="90000"/>
                                    </p:animScale>
                                    <p:animScale>
                                      <p:cBhvr>
                                        <p:cTn id="108" dur="166" decel="50000">
                                          <p:stCondLst>
                                            <p:cond delay="1668"/>
                                          </p:stCondLst>
                                        </p:cTn>
                                        <p:tgtEl>
                                          <p:spTgt spid="3">
                                            <p:txEl>
                                              <p:pRg st="5" end="5"/>
                                            </p:txEl>
                                          </p:spTgt>
                                        </p:tgtEl>
                                      </p:cBhvr>
                                      <p:to x="100000" y="100000"/>
                                    </p:animScale>
                                    <p:animScale>
                                      <p:cBhvr>
                                        <p:cTn id="109" dur="26">
                                          <p:stCondLst>
                                            <p:cond delay="1808"/>
                                          </p:stCondLst>
                                        </p:cTn>
                                        <p:tgtEl>
                                          <p:spTgt spid="3">
                                            <p:txEl>
                                              <p:pRg st="5" end="5"/>
                                            </p:txEl>
                                          </p:spTgt>
                                        </p:tgtEl>
                                      </p:cBhvr>
                                      <p:to x="100000" y="95000"/>
                                    </p:animScale>
                                    <p:animScale>
                                      <p:cBhvr>
                                        <p:cTn id="110" dur="166" decel="50000">
                                          <p:stCondLst>
                                            <p:cond delay="1834"/>
                                          </p:stCondLst>
                                        </p:cTn>
                                        <p:tgtEl>
                                          <p:spTgt spid="3">
                                            <p:txEl>
                                              <p:pRg st="5" end="5"/>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3">
                                            <p:txEl>
                                              <p:pRg st="6" end="6"/>
                                            </p:txEl>
                                          </p:spTgt>
                                        </p:tgtEl>
                                        <p:attrNameLst>
                                          <p:attrName>style.visibility</p:attrName>
                                        </p:attrNameLst>
                                      </p:cBhvr>
                                      <p:to>
                                        <p:strVal val="visible"/>
                                      </p:to>
                                    </p:set>
                                    <p:animEffect transition="in" filter="wipe(down)">
                                      <p:cBhvr>
                                        <p:cTn id="115" dur="580">
                                          <p:stCondLst>
                                            <p:cond delay="0"/>
                                          </p:stCondLst>
                                        </p:cTn>
                                        <p:tgtEl>
                                          <p:spTgt spid="3">
                                            <p:txEl>
                                              <p:pRg st="6" end="6"/>
                                            </p:txEl>
                                          </p:spTgt>
                                        </p:tgtEl>
                                      </p:cBhvr>
                                    </p:animEffect>
                                    <p:anim calcmode="lin" valueType="num">
                                      <p:cBhvr>
                                        <p:cTn id="116"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3">
                                            <p:txEl>
                                              <p:pRg st="6" end="6"/>
                                            </p:txEl>
                                          </p:spTgt>
                                        </p:tgtEl>
                                      </p:cBhvr>
                                      <p:to x="100000" y="60000"/>
                                    </p:animScale>
                                    <p:animScale>
                                      <p:cBhvr>
                                        <p:cTn id="122" dur="166" decel="50000">
                                          <p:stCondLst>
                                            <p:cond delay="676"/>
                                          </p:stCondLst>
                                        </p:cTn>
                                        <p:tgtEl>
                                          <p:spTgt spid="3">
                                            <p:txEl>
                                              <p:pRg st="6" end="6"/>
                                            </p:txEl>
                                          </p:spTgt>
                                        </p:tgtEl>
                                      </p:cBhvr>
                                      <p:to x="100000" y="100000"/>
                                    </p:animScale>
                                    <p:animScale>
                                      <p:cBhvr>
                                        <p:cTn id="123" dur="26">
                                          <p:stCondLst>
                                            <p:cond delay="1312"/>
                                          </p:stCondLst>
                                        </p:cTn>
                                        <p:tgtEl>
                                          <p:spTgt spid="3">
                                            <p:txEl>
                                              <p:pRg st="6" end="6"/>
                                            </p:txEl>
                                          </p:spTgt>
                                        </p:tgtEl>
                                      </p:cBhvr>
                                      <p:to x="100000" y="80000"/>
                                    </p:animScale>
                                    <p:animScale>
                                      <p:cBhvr>
                                        <p:cTn id="124" dur="166" decel="50000">
                                          <p:stCondLst>
                                            <p:cond delay="1338"/>
                                          </p:stCondLst>
                                        </p:cTn>
                                        <p:tgtEl>
                                          <p:spTgt spid="3">
                                            <p:txEl>
                                              <p:pRg st="6" end="6"/>
                                            </p:txEl>
                                          </p:spTgt>
                                        </p:tgtEl>
                                      </p:cBhvr>
                                      <p:to x="100000" y="100000"/>
                                    </p:animScale>
                                    <p:animScale>
                                      <p:cBhvr>
                                        <p:cTn id="125" dur="26">
                                          <p:stCondLst>
                                            <p:cond delay="1642"/>
                                          </p:stCondLst>
                                        </p:cTn>
                                        <p:tgtEl>
                                          <p:spTgt spid="3">
                                            <p:txEl>
                                              <p:pRg st="6" end="6"/>
                                            </p:txEl>
                                          </p:spTgt>
                                        </p:tgtEl>
                                      </p:cBhvr>
                                      <p:to x="100000" y="90000"/>
                                    </p:animScale>
                                    <p:animScale>
                                      <p:cBhvr>
                                        <p:cTn id="126" dur="166" decel="50000">
                                          <p:stCondLst>
                                            <p:cond delay="1668"/>
                                          </p:stCondLst>
                                        </p:cTn>
                                        <p:tgtEl>
                                          <p:spTgt spid="3">
                                            <p:txEl>
                                              <p:pRg st="6" end="6"/>
                                            </p:txEl>
                                          </p:spTgt>
                                        </p:tgtEl>
                                      </p:cBhvr>
                                      <p:to x="100000" y="100000"/>
                                    </p:animScale>
                                    <p:animScale>
                                      <p:cBhvr>
                                        <p:cTn id="127" dur="26">
                                          <p:stCondLst>
                                            <p:cond delay="1808"/>
                                          </p:stCondLst>
                                        </p:cTn>
                                        <p:tgtEl>
                                          <p:spTgt spid="3">
                                            <p:txEl>
                                              <p:pRg st="6" end="6"/>
                                            </p:txEl>
                                          </p:spTgt>
                                        </p:tgtEl>
                                      </p:cBhvr>
                                      <p:to x="100000" y="95000"/>
                                    </p:animScale>
                                    <p:animScale>
                                      <p:cBhvr>
                                        <p:cTn id="128" dur="166" decel="50000">
                                          <p:stCondLst>
                                            <p:cond delay="1834"/>
                                          </p:stCondLst>
                                        </p:cTn>
                                        <p:tgtEl>
                                          <p:spTgt spid="3">
                                            <p:txEl>
                                              <p:pRg st="6" end="6"/>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3">
                                            <p:txEl>
                                              <p:pRg st="7" end="7"/>
                                            </p:txEl>
                                          </p:spTgt>
                                        </p:tgtEl>
                                        <p:attrNameLst>
                                          <p:attrName>style.visibility</p:attrName>
                                        </p:attrNameLst>
                                      </p:cBhvr>
                                      <p:to>
                                        <p:strVal val="visible"/>
                                      </p:to>
                                    </p:set>
                                    <p:animEffect transition="in" filter="wipe(down)">
                                      <p:cBhvr>
                                        <p:cTn id="133" dur="580">
                                          <p:stCondLst>
                                            <p:cond delay="0"/>
                                          </p:stCondLst>
                                        </p:cTn>
                                        <p:tgtEl>
                                          <p:spTgt spid="3">
                                            <p:txEl>
                                              <p:pRg st="7" end="7"/>
                                            </p:txEl>
                                          </p:spTgt>
                                        </p:tgtEl>
                                      </p:cBhvr>
                                    </p:animEffect>
                                    <p:anim calcmode="lin" valueType="num">
                                      <p:cBhvr>
                                        <p:cTn id="134" dur="1822" tmFilter="0,0; 0.14,0.36; 0.43,0.73; 0.71,0.91; 1.0,1.0">
                                          <p:stCondLst>
                                            <p:cond delay="0"/>
                                          </p:stCondLst>
                                        </p:cTn>
                                        <p:tgtEl>
                                          <p:spTgt spid="3">
                                            <p:txEl>
                                              <p:pRg st="7" end="7"/>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
                                            <p:txEl>
                                              <p:pRg st="7" end="7"/>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
                                            <p:txEl>
                                              <p:pRg st="7" end="7"/>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
                                            <p:txEl>
                                              <p:pRg st="7" end="7"/>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
                                            <p:txEl>
                                              <p:pRg st="7" end="7"/>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3">
                                            <p:txEl>
                                              <p:pRg st="7" end="7"/>
                                            </p:txEl>
                                          </p:spTgt>
                                        </p:tgtEl>
                                      </p:cBhvr>
                                      <p:to x="100000" y="60000"/>
                                    </p:animScale>
                                    <p:animScale>
                                      <p:cBhvr>
                                        <p:cTn id="140" dur="166" decel="50000">
                                          <p:stCondLst>
                                            <p:cond delay="676"/>
                                          </p:stCondLst>
                                        </p:cTn>
                                        <p:tgtEl>
                                          <p:spTgt spid="3">
                                            <p:txEl>
                                              <p:pRg st="7" end="7"/>
                                            </p:txEl>
                                          </p:spTgt>
                                        </p:tgtEl>
                                      </p:cBhvr>
                                      <p:to x="100000" y="100000"/>
                                    </p:animScale>
                                    <p:animScale>
                                      <p:cBhvr>
                                        <p:cTn id="141" dur="26">
                                          <p:stCondLst>
                                            <p:cond delay="1312"/>
                                          </p:stCondLst>
                                        </p:cTn>
                                        <p:tgtEl>
                                          <p:spTgt spid="3">
                                            <p:txEl>
                                              <p:pRg st="7" end="7"/>
                                            </p:txEl>
                                          </p:spTgt>
                                        </p:tgtEl>
                                      </p:cBhvr>
                                      <p:to x="100000" y="80000"/>
                                    </p:animScale>
                                    <p:animScale>
                                      <p:cBhvr>
                                        <p:cTn id="142" dur="166" decel="50000">
                                          <p:stCondLst>
                                            <p:cond delay="1338"/>
                                          </p:stCondLst>
                                        </p:cTn>
                                        <p:tgtEl>
                                          <p:spTgt spid="3">
                                            <p:txEl>
                                              <p:pRg st="7" end="7"/>
                                            </p:txEl>
                                          </p:spTgt>
                                        </p:tgtEl>
                                      </p:cBhvr>
                                      <p:to x="100000" y="100000"/>
                                    </p:animScale>
                                    <p:animScale>
                                      <p:cBhvr>
                                        <p:cTn id="143" dur="26">
                                          <p:stCondLst>
                                            <p:cond delay="1642"/>
                                          </p:stCondLst>
                                        </p:cTn>
                                        <p:tgtEl>
                                          <p:spTgt spid="3">
                                            <p:txEl>
                                              <p:pRg st="7" end="7"/>
                                            </p:txEl>
                                          </p:spTgt>
                                        </p:tgtEl>
                                      </p:cBhvr>
                                      <p:to x="100000" y="90000"/>
                                    </p:animScale>
                                    <p:animScale>
                                      <p:cBhvr>
                                        <p:cTn id="144" dur="166" decel="50000">
                                          <p:stCondLst>
                                            <p:cond delay="1668"/>
                                          </p:stCondLst>
                                        </p:cTn>
                                        <p:tgtEl>
                                          <p:spTgt spid="3">
                                            <p:txEl>
                                              <p:pRg st="7" end="7"/>
                                            </p:txEl>
                                          </p:spTgt>
                                        </p:tgtEl>
                                      </p:cBhvr>
                                      <p:to x="100000" y="100000"/>
                                    </p:animScale>
                                    <p:animScale>
                                      <p:cBhvr>
                                        <p:cTn id="145" dur="26">
                                          <p:stCondLst>
                                            <p:cond delay="1808"/>
                                          </p:stCondLst>
                                        </p:cTn>
                                        <p:tgtEl>
                                          <p:spTgt spid="3">
                                            <p:txEl>
                                              <p:pRg st="7" end="7"/>
                                            </p:txEl>
                                          </p:spTgt>
                                        </p:tgtEl>
                                      </p:cBhvr>
                                      <p:to x="100000" y="95000"/>
                                    </p:animScale>
                                    <p:animScale>
                                      <p:cBhvr>
                                        <p:cTn id="146" dur="166" decel="50000">
                                          <p:stCondLst>
                                            <p:cond delay="1834"/>
                                          </p:stCondLst>
                                        </p:cTn>
                                        <p:tgtEl>
                                          <p:spTgt spid="3">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2423" y="836712"/>
            <a:ext cx="5581128" cy="648072"/>
          </a:xfrm>
        </p:spPr>
        <p:txBody>
          <a:bodyPr>
            <a:normAutofit fontScale="90000"/>
          </a:bodyPr>
          <a:lstStyle/>
          <a:p>
            <a:r>
              <a:rPr lang="uk-UA" sz="3200" i="1" dirty="0">
                <a:latin typeface="Times New Roman" pitchFamily="18" charset="0"/>
                <a:cs typeface="Times New Roman" pitchFamily="18" charset="0"/>
              </a:rPr>
              <a:t>Група 4. Відцентрові вихрові насоси</a:t>
            </a:r>
            <a:endParaRPr lang="uk-UA" sz="3200" dirty="0">
              <a:latin typeface="Times New Roman" pitchFamily="18" charset="0"/>
              <a:cs typeface="Times New Roman" pitchFamily="18" charset="0"/>
            </a:endParaRPr>
          </a:p>
        </p:txBody>
      </p:sp>
      <p:sp>
        <p:nvSpPr>
          <p:cNvPr id="3" name="Объект 2"/>
          <p:cNvSpPr>
            <a:spLocks noGrp="1"/>
          </p:cNvSpPr>
          <p:nvPr>
            <p:ph sz="quarter" idx="13"/>
          </p:nvPr>
        </p:nvSpPr>
        <p:spPr>
          <a:xfrm>
            <a:off x="3851920" y="1870308"/>
            <a:ext cx="5292080" cy="4176464"/>
          </a:xfrm>
        </p:spPr>
        <p:txBody>
          <a:bodyPr>
            <a:normAutofit fontScale="92500"/>
          </a:bodyPr>
          <a:lstStyle/>
          <a:p>
            <a:pPr marL="0" indent="0">
              <a:buNone/>
            </a:pPr>
            <a:r>
              <a:rPr lang="uk-UA" sz="3200" dirty="0">
                <a:latin typeface="Times New Roman" pitchFamily="18" charset="0"/>
                <a:cs typeface="Times New Roman" pitchFamily="18" charset="0"/>
              </a:rPr>
              <a:t>Використовуються  для подачі невеликої кількості води із відкритих джерел та шахтних криниць на велику висоту. </a:t>
            </a:r>
          </a:p>
          <a:p>
            <a:pPr marL="0" indent="0">
              <a:buNone/>
            </a:pPr>
            <a:r>
              <a:rPr lang="uk-UA" sz="3200" dirty="0">
                <a:latin typeface="Times New Roman" pitchFamily="18" charset="0"/>
                <a:cs typeface="Times New Roman" pitchFamily="18" charset="0"/>
              </a:rPr>
              <a:t>Продуктивність насосів знаходиться в межах 3,6 -36 м</a:t>
            </a:r>
            <a:r>
              <a:rPr lang="uk-UA" sz="3200" baseline="30000" dirty="0">
                <a:latin typeface="Times New Roman" pitchFamily="18" charset="0"/>
                <a:cs typeface="Times New Roman" pitchFamily="18" charset="0"/>
              </a:rPr>
              <a:t>3</a:t>
            </a:r>
            <a:r>
              <a:rPr lang="uk-UA" sz="3200" dirty="0">
                <a:latin typeface="Times New Roman" pitchFamily="18" charset="0"/>
                <a:cs typeface="Times New Roman" pitchFamily="18" charset="0"/>
              </a:rPr>
              <a:t>/год., напір від 20 до 60 м, ККД від 18 до 37%.</a:t>
            </a:r>
          </a:p>
        </p:txBody>
      </p:sp>
      <p:pic>
        <p:nvPicPr>
          <p:cNvPr id="4" name="Рисунок 3" descr="JQT-2200-C-Side-channel-pump-air-blower-AC380V-aeration-air-blower-for-fish-pond.jpg_140x140.jpg"/>
          <p:cNvPicPr>
            <a:picLocks noChangeAspect="1"/>
          </p:cNvPicPr>
          <p:nvPr/>
        </p:nvPicPr>
        <p:blipFill rotWithShape="1">
          <a:blip r:embed="rId2" cstate="print"/>
          <a:srcRect l="17190" t="15086" r="18152" b="15875"/>
          <a:stretch/>
        </p:blipFill>
        <p:spPr>
          <a:xfrm>
            <a:off x="179512" y="836712"/>
            <a:ext cx="3024336" cy="3229376"/>
          </a:xfrm>
          <a:prstGeom prst="rect">
            <a:avLst/>
          </a:prstGeom>
        </p:spPr>
      </p:pic>
      <p:pic>
        <p:nvPicPr>
          <p:cNvPr id="5" name="Рисунок 4" descr="tps60_2.png"/>
          <p:cNvPicPr>
            <a:picLocks noChangeAspect="1"/>
          </p:cNvPicPr>
          <p:nvPr/>
        </p:nvPicPr>
        <p:blipFill>
          <a:blip r:embed="rId3" cstate="print"/>
          <a:stretch>
            <a:fillRect/>
          </a:stretch>
        </p:blipFill>
        <p:spPr>
          <a:xfrm>
            <a:off x="0" y="3717032"/>
            <a:ext cx="3992756" cy="3140968"/>
          </a:xfrm>
          <a:prstGeom prst="rect">
            <a:avLst/>
          </a:prstGeom>
        </p:spPr>
      </p:pic>
      <p:sp>
        <p:nvSpPr>
          <p:cNvPr id="6" name="Прямоугольник 5">
            <a:extLst>
              <a:ext uri="{FF2B5EF4-FFF2-40B4-BE49-F238E27FC236}">
                <a16:creationId xmlns:a16="http://schemas.microsoft.com/office/drawing/2014/main" id="{568E01CD-4A9D-4244-B4BF-B3C46E5F40DF}"/>
              </a:ext>
            </a:extLst>
          </p:cNvPr>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47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80">
                                          <p:stCondLst>
                                            <p:cond delay="0"/>
                                          </p:stCondLst>
                                        </p:cTn>
                                        <p:tgtEl>
                                          <p:spTgt spid="4"/>
                                        </p:tgtEl>
                                      </p:cBhvr>
                                    </p:animEffect>
                                    <p:anim calcmode="lin" valueType="num">
                                      <p:cBhvr>
                                        <p:cTn id="2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2" dur="26">
                                          <p:stCondLst>
                                            <p:cond delay="650"/>
                                          </p:stCondLst>
                                        </p:cTn>
                                        <p:tgtEl>
                                          <p:spTgt spid="4"/>
                                        </p:tgtEl>
                                      </p:cBhvr>
                                      <p:to x="100000" y="60000"/>
                                    </p:animScale>
                                    <p:animScale>
                                      <p:cBhvr>
                                        <p:cTn id="33" dur="166" decel="50000">
                                          <p:stCondLst>
                                            <p:cond delay="676"/>
                                          </p:stCondLst>
                                        </p:cTn>
                                        <p:tgtEl>
                                          <p:spTgt spid="4"/>
                                        </p:tgtEl>
                                      </p:cBhvr>
                                      <p:to x="100000" y="100000"/>
                                    </p:animScale>
                                    <p:animScale>
                                      <p:cBhvr>
                                        <p:cTn id="34" dur="26">
                                          <p:stCondLst>
                                            <p:cond delay="1312"/>
                                          </p:stCondLst>
                                        </p:cTn>
                                        <p:tgtEl>
                                          <p:spTgt spid="4"/>
                                        </p:tgtEl>
                                      </p:cBhvr>
                                      <p:to x="100000" y="80000"/>
                                    </p:animScale>
                                    <p:animScale>
                                      <p:cBhvr>
                                        <p:cTn id="35" dur="166" decel="50000">
                                          <p:stCondLst>
                                            <p:cond delay="1338"/>
                                          </p:stCondLst>
                                        </p:cTn>
                                        <p:tgtEl>
                                          <p:spTgt spid="4"/>
                                        </p:tgtEl>
                                      </p:cBhvr>
                                      <p:to x="100000" y="100000"/>
                                    </p:animScale>
                                    <p:animScale>
                                      <p:cBhvr>
                                        <p:cTn id="36" dur="26">
                                          <p:stCondLst>
                                            <p:cond delay="1642"/>
                                          </p:stCondLst>
                                        </p:cTn>
                                        <p:tgtEl>
                                          <p:spTgt spid="4"/>
                                        </p:tgtEl>
                                      </p:cBhvr>
                                      <p:to x="100000" y="90000"/>
                                    </p:animScale>
                                    <p:animScale>
                                      <p:cBhvr>
                                        <p:cTn id="37" dur="166" decel="50000">
                                          <p:stCondLst>
                                            <p:cond delay="1668"/>
                                          </p:stCondLst>
                                        </p:cTn>
                                        <p:tgtEl>
                                          <p:spTgt spid="4"/>
                                        </p:tgtEl>
                                      </p:cBhvr>
                                      <p:to x="100000" y="100000"/>
                                    </p:animScale>
                                    <p:animScale>
                                      <p:cBhvr>
                                        <p:cTn id="38" dur="26">
                                          <p:stCondLst>
                                            <p:cond delay="1808"/>
                                          </p:stCondLst>
                                        </p:cTn>
                                        <p:tgtEl>
                                          <p:spTgt spid="4"/>
                                        </p:tgtEl>
                                      </p:cBhvr>
                                      <p:to x="100000" y="95000"/>
                                    </p:animScale>
                                    <p:animScale>
                                      <p:cBhvr>
                                        <p:cTn id="39" dur="166" decel="50000">
                                          <p:stCondLst>
                                            <p:cond delay="1834"/>
                                          </p:stCondLst>
                                        </p:cTn>
                                        <p:tgtEl>
                                          <p:spTgt spid="4"/>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down)">
                                      <p:cBhvr>
                                        <p:cTn id="44" dur="580">
                                          <p:stCondLst>
                                            <p:cond delay="0"/>
                                          </p:stCondLst>
                                        </p:cTn>
                                        <p:tgtEl>
                                          <p:spTgt spid="5"/>
                                        </p:tgtEl>
                                      </p:cBhvr>
                                    </p:animEffect>
                                    <p:anim calcmode="lin" valueType="num">
                                      <p:cBhvr>
                                        <p:cTn id="4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0" dur="26">
                                          <p:stCondLst>
                                            <p:cond delay="650"/>
                                          </p:stCondLst>
                                        </p:cTn>
                                        <p:tgtEl>
                                          <p:spTgt spid="5"/>
                                        </p:tgtEl>
                                      </p:cBhvr>
                                      <p:to x="100000" y="60000"/>
                                    </p:animScale>
                                    <p:animScale>
                                      <p:cBhvr>
                                        <p:cTn id="51" dur="166" decel="50000">
                                          <p:stCondLst>
                                            <p:cond delay="676"/>
                                          </p:stCondLst>
                                        </p:cTn>
                                        <p:tgtEl>
                                          <p:spTgt spid="5"/>
                                        </p:tgtEl>
                                      </p:cBhvr>
                                      <p:to x="100000" y="100000"/>
                                    </p:animScale>
                                    <p:animScale>
                                      <p:cBhvr>
                                        <p:cTn id="52" dur="26">
                                          <p:stCondLst>
                                            <p:cond delay="1312"/>
                                          </p:stCondLst>
                                        </p:cTn>
                                        <p:tgtEl>
                                          <p:spTgt spid="5"/>
                                        </p:tgtEl>
                                      </p:cBhvr>
                                      <p:to x="100000" y="80000"/>
                                    </p:animScale>
                                    <p:animScale>
                                      <p:cBhvr>
                                        <p:cTn id="53" dur="166" decel="50000">
                                          <p:stCondLst>
                                            <p:cond delay="1338"/>
                                          </p:stCondLst>
                                        </p:cTn>
                                        <p:tgtEl>
                                          <p:spTgt spid="5"/>
                                        </p:tgtEl>
                                      </p:cBhvr>
                                      <p:to x="100000" y="100000"/>
                                    </p:animScale>
                                    <p:animScale>
                                      <p:cBhvr>
                                        <p:cTn id="54" dur="26">
                                          <p:stCondLst>
                                            <p:cond delay="1642"/>
                                          </p:stCondLst>
                                        </p:cTn>
                                        <p:tgtEl>
                                          <p:spTgt spid="5"/>
                                        </p:tgtEl>
                                      </p:cBhvr>
                                      <p:to x="100000" y="90000"/>
                                    </p:animScale>
                                    <p:animScale>
                                      <p:cBhvr>
                                        <p:cTn id="55" dur="166" decel="50000">
                                          <p:stCondLst>
                                            <p:cond delay="1668"/>
                                          </p:stCondLst>
                                        </p:cTn>
                                        <p:tgtEl>
                                          <p:spTgt spid="5"/>
                                        </p:tgtEl>
                                      </p:cBhvr>
                                      <p:to x="100000" y="100000"/>
                                    </p:animScale>
                                    <p:animScale>
                                      <p:cBhvr>
                                        <p:cTn id="56" dur="26">
                                          <p:stCondLst>
                                            <p:cond delay="1808"/>
                                          </p:stCondLst>
                                        </p:cTn>
                                        <p:tgtEl>
                                          <p:spTgt spid="5"/>
                                        </p:tgtEl>
                                      </p:cBhvr>
                                      <p:to x="100000" y="95000"/>
                                    </p:animScale>
                                    <p:animScale>
                                      <p:cBhvr>
                                        <p:cTn id="5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91561" y="479841"/>
            <a:ext cx="6652439" cy="706090"/>
          </a:xfrm>
        </p:spPr>
        <p:txBody>
          <a:bodyPr>
            <a:noAutofit/>
          </a:bodyPr>
          <a:lstStyle/>
          <a:p>
            <a:r>
              <a:rPr lang="uk-UA" sz="3200" i="1" spc="-40" dirty="0">
                <a:latin typeface="Times New Roman" pitchFamily="18" charset="0"/>
                <a:cs typeface="Times New Roman" pitchFamily="18" charset="0"/>
              </a:rPr>
              <a:t>Група 4. Відцентрові заглибні (артезіанські) насоси</a:t>
            </a:r>
            <a:endParaRPr lang="uk-UA" sz="3200" spc="-40" dirty="0"/>
          </a:p>
        </p:txBody>
      </p:sp>
      <p:sp>
        <p:nvSpPr>
          <p:cNvPr id="3" name="Объект 2"/>
          <p:cNvSpPr>
            <a:spLocks noGrp="1"/>
          </p:cNvSpPr>
          <p:nvPr>
            <p:ph sz="quarter" idx="13"/>
          </p:nvPr>
        </p:nvSpPr>
        <p:spPr>
          <a:xfrm>
            <a:off x="2483768" y="1412776"/>
            <a:ext cx="6552728" cy="5184576"/>
          </a:xfrm>
        </p:spPr>
        <p:txBody>
          <a:bodyPr>
            <a:normAutofit/>
          </a:bodyPr>
          <a:lstStyle/>
          <a:p>
            <a:pPr marL="0" indent="0">
              <a:buNone/>
            </a:pPr>
            <a:r>
              <a:rPr lang="uk-UA" sz="2800" dirty="0">
                <a:latin typeface="Times New Roman" pitchFamily="18" charset="0"/>
                <a:cs typeface="Times New Roman" pitchFamily="18" charset="0"/>
              </a:rPr>
              <a:t>      Призначені для підйому води з </a:t>
            </a:r>
            <a:r>
              <a:rPr lang="uk-UA" sz="2800" dirty="0" err="1">
                <a:latin typeface="Times New Roman" pitchFamily="18" charset="0"/>
                <a:cs typeface="Times New Roman" pitchFamily="18" charset="0"/>
              </a:rPr>
              <a:t>артезі-анських</a:t>
            </a:r>
            <a:r>
              <a:rPr lang="uk-UA" sz="2800" dirty="0">
                <a:latin typeface="Times New Roman" pitchFamily="18" charset="0"/>
                <a:cs typeface="Times New Roman" pitchFamily="18" charset="0"/>
              </a:rPr>
              <a:t> свердловин. З цією метою </a:t>
            </a:r>
            <a:r>
              <a:rPr lang="uk-UA" sz="2800" dirty="0" err="1">
                <a:latin typeface="Times New Roman" pitchFamily="18" charset="0"/>
                <a:cs typeface="Times New Roman" pitchFamily="18" charset="0"/>
              </a:rPr>
              <a:t>вико-ристовуються</a:t>
            </a:r>
            <a:r>
              <a:rPr lang="uk-UA" sz="2800" dirty="0">
                <a:latin typeface="Times New Roman" pitchFamily="18" charset="0"/>
                <a:cs typeface="Times New Roman" pitchFamily="18" charset="0"/>
              </a:rPr>
              <a:t> насоси типів АП, АПВ, ЭПВ, ЭПЛ, ЭЦВ, АТН.</a:t>
            </a:r>
          </a:p>
          <a:p>
            <a:pPr marL="0" indent="0">
              <a:buNone/>
            </a:pPr>
            <a:r>
              <a:rPr lang="uk-UA" sz="2800" dirty="0">
                <a:latin typeface="Times New Roman" pitchFamily="18" charset="0"/>
                <a:cs typeface="Times New Roman" pitchFamily="18" charset="0"/>
              </a:rPr>
              <a:t>Продуктивність цих насосів знаходиться в межах 1,6-40 м</a:t>
            </a:r>
            <a:r>
              <a:rPr lang="uk-UA" sz="2800" baseline="30000" dirty="0">
                <a:latin typeface="Times New Roman" pitchFamily="18" charset="0"/>
                <a:cs typeface="Times New Roman" pitchFamily="18" charset="0"/>
              </a:rPr>
              <a:t>3</a:t>
            </a:r>
            <a:r>
              <a:rPr lang="uk-UA" sz="2800" dirty="0">
                <a:latin typeface="Times New Roman" pitchFamily="18" charset="0"/>
                <a:cs typeface="Times New Roman" pitchFamily="18" charset="0"/>
              </a:rPr>
              <a:t>/год., напір - 45-65 м, ККД - від 40 до 70 %.</a:t>
            </a:r>
          </a:p>
          <a:p>
            <a:pPr marL="0" indent="0">
              <a:buNone/>
            </a:pPr>
            <a:r>
              <a:rPr lang="uk-UA" sz="2800" dirty="0">
                <a:latin typeface="Times New Roman" pitchFamily="18" charset="0"/>
                <a:cs typeface="Times New Roman" pitchFamily="18" charset="0"/>
              </a:rPr>
              <a:t>   Ці насоси довгі з невеликим діаметром, повністю заповнюються водою, провід із подвійною ізоляцією ПВВП, що надійно працює у воді.</a:t>
            </a:r>
          </a:p>
        </p:txBody>
      </p:sp>
      <p:pic>
        <p:nvPicPr>
          <p:cNvPr id="4" name="Рисунок 3" descr="ecvn-2.jpg"/>
          <p:cNvPicPr>
            <a:picLocks noChangeAspect="1"/>
          </p:cNvPicPr>
          <p:nvPr/>
        </p:nvPicPr>
        <p:blipFill>
          <a:blip r:embed="rId2" cstate="print"/>
          <a:stretch>
            <a:fillRect/>
          </a:stretch>
        </p:blipFill>
        <p:spPr>
          <a:xfrm>
            <a:off x="31171" y="784436"/>
            <a:ext cx="1008112" cy="6073564"/>
          </a:xfrm>
          <a:prstGeom prst="rect">
            <a:avLst/>
          </a:prstGeom>
        </p:spPr>
      </p:pic>
      <p:pic>
        <p:nvPicPr>
          <p:cNvPr id="5" name="Рисунок 4" descr="ecvn.png"/>
          <p:cNvPicPr>
            <a:picLocks noChangeAspect="1"/>
          </p:cNvPicPr>
          <p:nvPr/>
        </p:nvPicPr>
        <p:blipFill>
          <a:blip r:embed="rId3" cstate="print"/>
          <a:stretch>
            <a:fillRect/>
          </a:stretch>
        </p:blipFill>
        <p:spPr>
          <a:xfrm>
            <a:off x="899592" y="832886"/>
            <a:ext cx="1739111" cy="5976664"/>
          </a:xfrm>
          <a:prstGeom prst="rect">
            <a:avLst/>
          </a:prstGeom>
        </p:spPr>
      </p:pic>
      <p:sp>
        <p:nvSpPr>
          <p:cNvPr id="6" name="Прямоугольник 5">
            <a:extLst>
              <a:ext uri="{FF2B5EF4-FFF2-40B4-BE49-F238E27FC236}">
                <a16:creationId xmlns:a16="http://schemas.microsoft.com/office/drawing/2014/main" id="{A9802B7A-572E-4E3A-9E35-84DB248E2B7D}"/>
              </a:ext>
            </a:extLst>
          </p:cNvPr>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52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6"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down)">
                                      <p:cBhvr>
                                        <p:cTn id="31" dur="580">
                                          <p:stCondLst>
                                            <p:cond delay="0"/>
                                          </p:stCondLst>
                                        </p:cTn>
                                        <p:tgtEl>
                                          <p:spTgt spid="5"/>
                                        </p:tgtEl>
                                      </p:cBhvr>
                                    </p:animEffect>
                                    <p:anim calcmode="lin" valueType="num">
                                      <p:cBhvr>
                                        <p:cTn id="3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7" dur="26">
                                          <p:stCondLst>
                                            <p:cond delay="650"/>
                                          </p:stCondLst>
                                        </p:cTn>
                                        <p:tgtEl>
                                          <p:spTgt spid="5"/>
                                        </p:tgtEl>
                                      </p:cBhvr>
                                      <p:to x="100000" y="60000"/>
                                    </p:animScale>
                                    <p:animScale>
                                      <p:cBhvr>
                                        <p:cTn id="38" dur="166" decel="50000">
                                          <p:stCondLst>
                                            <p:cond delay="676"/>
                                          </p:stCondLst>
                                        </p:cTn>
                                        <p:tgtEl>
                                          <p:spTgt spid="5"/>
                                        </p:tgtEl>
                                      </p:cBhvr>
                                      <p:to x="100000" y="100000"/>
                                    </p:animScale>
                                    <p:animScale>
                                      <p:cBhvr>
                                        <p:cTn id="39" dur="26">
                                          <p:stCondLst>
                                            <p:cond delay="1312"/>
                                          </p:stCondLst>
                                        </p:cTn>
                                        <p:tgtEl>
                                          <p:spTgt spid="5"/>
                                        </p:tgtEl>
                                      </p:cBhvr>
                                      <p:to x="100000" y="80000"/>
                                    </p:animScale>
                                    <p:animScale>
                                      <p:cBhvr>
                                        <p:cTn id="40" dur="166" decel="50000">
                                          <p:stCondLst>
                                            <p:cond delay="1338"/>
                                          </p:stCondLst>
                                        </p:cTn>
                                        <p:tgtEl>
                                          <p:spTgt spid="5"/>
                                        </p:tgtEl>
                                      </p:cBhvr>
                                      <p:to x="100000" y="100000"/>
                                    </p:animScale>
                                    <p:animScale>
                                      <p:cBhvr>
                                        <p:cTn id="41" dur="26">
                                          <p:stCondLst>
                                            <p:cond delay="1642"/>
                                          </p:stCondLst>
                                        </p:cTn>
                                        <p:tgtEl>
                                          <p:spTgt spid="5"/>
                                        </p:tgtEl>
                                      </p:cBhvr>
                                      <p:to x="100000" y="90000"/>
                                    </p:animScale>
                                    <p:animScale>
                                      <p:cBhvr>
                                        <p:cTn id="42" dur="166" decel="50000">
                                          <p:stCondLst>
                                            <p:cond delay="1668"/>
                                          </p:stCondLst>
                                        </p:cTn>
                                        <p:tgtEl>
                                          <p:spTgt spid="5"/>
                                        </p:tgtEl>
                                      </p:cBhvr>
                                      <p:to x="100000" y="100000"/>
                                    </p:animScale>
                                    <p:animScale>
                                      <p:cBhvr>
                                        <p:cTn id="43" dur="26">
                                          <p:stCondLst>
                                            <p:cond delay="1808"/>
                                          </p:stCondLst>
                                        </p:cTn>
                                        <p:tgtEl>
                                          <p:spTgt spid="5"/>
                                        </p:tgtEl>
                                      </p:cBhvr>
                                      <p:to x="100000" y="95000"/>
                                    </p:animScale>
                                    <p:animScale>
                                      <p:cBhvr>
                                        <p:cTn id="44" dur="166" decel="50000">
                                          <p:stCondLst>
                                            <p:cond delay="1834"/>
                                          </p:stCondLst>
                                        </p:cTn>
                                        <p:tgtEl>
                                          <p:spTgt spid="5"/>
                                        </p:tgtEl>
                                      </p:cBhvr>
                                      <p:to x="100000" y="100000"/>
                                    </p:animScale>
                                  </p:childTnLst>
                                </p:cTn>
                              </p:par>
                            </p:childTnLst>
                          </p:cTn>
                        </p:par>
                        <p:par>
                          <p:cTn id="45" fill="hold">
                            <p:stCondLst>
                              <p:cond delay="3000"/>
                            </p:stCondLst>
                            <p:childTnLst>
                              <p:par>
                                <p:cTn id="46" presetID="26"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80">
                                          <p:stCondLst>
                                            <p:cond delay="0"/>
                                          </p:stCondLst>
                                        </p:cTn>
                                        <p:tgtEl>
                                          <p:spTgt spid="4"/>
                                        </p:tgtEl>
                                      </p:cBhvr>
                                    </p:animEffect>
                                    <p:anim calcmode="lin" valueType="num">
                                      <p:cBhvr>
                                        <p:cTn id="4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gtEl>
                                      </p:cBhvr>
                                      <p:to x="100000" y="60000"/>
                                    </p:animScale>
                                    <p:animScale>
                                      <p:cBhvr>
                                        <p:cTn id="55" dur="166" decel="50000">
                                          <p:stCondLst>
                                            <p:cond delay="676"/>
                                          </p:stCondLst>
                                        </p:cTn>
                                        <p:tgtEl>
                                          <p:spTgt spid="4"/>
                                        </p:tgtEl>
                                      </p:cBhvr>
                                      <p:to x="100000" y="100000"/>
                                    </p:animScale>
                                    <p:animScale>
                                      <p:cBhvr>
                                        <p:cTn id="56" dur="26">
                                          <p:stCondLst>
                                            <p:cond delay="1312"/>
                                          </p:stCondLst>
                                        </p:cTn>
                                        <p:tgtEl>
                                          <p:spTgt spid="4"/>
                                        </p:tgtEl>
                                      </p:cBhvr>
                                      <p:to x="100000" y="80000"/>
                                    </p:animScale>
                                    <p:animScale>
                                      <p:cBhvr>
                                        <p:cTn id="57" dur="166" decel="50000">
                                          <p:stCondLst>
                                            <p:cond delay="1338"/>
                                          </p:stCondLst>
                                        </p:cTn>
                                        <p:tgtEl>
                                          <p:spTgt spid="4"/>
                                        </p:tgtEl>
                                      </p:cBhvr>
                                      <p:to x="100000" y="100000"/>
                                    </p:animScale>
                                    <p:animScale>
                                      <p:cBhvr>
                                        <p:cTn id="58" dur="26">
                                          <p:stCondLst>
                                            <p:cond delay="1642"/>
                                          </p:stCondLst>
                                        </p:cTn>
                                        <p:tgtEl>
                                          <p:spTgt spid="4"/>
                                        </p:tgtEl>
                                      </p:cBhvr>
                                      <p:to x="100000" y="90000"/>
                                    </p:animScale>
                                    <p:animScale>
                                      <p:cBhvr>
                                        <p:cTn id="59" dur="166" decel="50000">
                                          <p:stCondLst>
                                            <p:cond delay="1668"/>
                                          </p:stCondLst>
                                        </p:cTn>
                                        <p:tgtEl>
                                          <p:spTgt spid="4"/>
                                        </p:tgtEl>
                                      </p:cBhvr>
                                      <p:to x="100000" y="100000"/>
                                    </p:animScale>
                                    <p:animScale>
                                      <p:cBhvr>
                                        <p:cTn id="60" dur="26">
                                          <p:stCondLst>
                                            <p:cond delay="1808"/>
                                          </p:stCondLst>
                                        </p:cTn>
                                        <p:tgtEl>
                                          <p:spTgt spid="4"/>
                                        </p:tgtEl>
                                      </p:cBhvr>
                                      <p:to x="100000" y="95000"/>
                                    </p:animScale>
                                    <p:animScale>
                                      <p:cBhvr>
                                        <p:cTn id="61"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9756" y="0"/>
            <a:ext cx="8928992" cy="620688"/>
          </a:xfrm>
        </p:spPr>
        <p:txBody>
          <a:bodyPr>
            <a:normAutofit fontScale="90000"/>
          </a:bodyPr>
          <a:lstStyle/>
          <a:p>
            <a:r>
              <a:rPr lang="uk-UA" sz="3200" i="1" dirty="0">
                <a:latin typeface="Times New Roman" pitchFamily="18" charset="0"/>
                <a:cs typeface="Times New Roman" pitchFamily="18" charset="0"/>
              </a:rPr>
              <a:t>Механічна характеристика відцентрового насоса</a:t>
            </a:r>
            <a:endParaRPr lang="uk-UA" sz="3200" dirty="0"/>
          </a:p>
        </p:txBody>
      </p:sp>
      <p:sp>
        <p:nvSpPr>
          <p:cNvPr id="3" name="Объект 2"/>
          <p:cNvSpPr>
            <a:spLocks noGrp="1"/>
          </p:cNvSpPr>
          <p:nvPr>
            <p:ph sz="quarter" idx="13"/>
          </p:nvPr>
        </p:nvSpPr>
        <p:spPr>
          <a:xfrm>
            <a:off x="0" y="4149824"/>
            <a:ext cx="9144000" cy="2015480"/>
          </a:xfrm>
        </p:spPr>
        <p:txBody>
          <a:bodyPr tIns="0" rIns="0" bIns="0">
            <a:normAutofit lnSpcReduction="10000"/>
          </a:bodyPr>
          <a:lstStyle/>
          <a:p>
            <a:pPr marL="0" indent="0" algn="ctr">
              <a:lnSpc>
                <a:spcPct val="120000"/>
              </a:lnSpc>
              <a:spcBef>
                <a:spcPts val="0"/>
              </a:spcBef>
              <a:buNone/>
            </a:pPr>
            <a:r>
              <a:rPr lang="en-US" sz="3500" i="1" dirty="0">
                <a:latin typeface="Times New Roman" pitchFamily="18" charset="0"/>
                <a:cs typeface="Times New Roman" pitchFamily="18" charset="0"/>
              </a:rPr>
              <a:t>M</a:t>
            </a:r>
            <a:r>
              <a:rPr lang="en-US" sz="3500" i="1" baseline="-25000" dirty="0">
                <a:latin typeface="Times New Roman" pitchFamily="18" charset="0"/>
                <a:cs typeface="Times New Roman" pitchFamily="18" charset="0"/>
              </a:rPr>
              <a:t>O</a:t>
            </a:r>
            <a:r>
              <a:rPr lang="uk-UA" sz="3500" i="1" dirty="0">
                <a:latin typeface="Times New Roman" pitchFamily="18" charset="0"/>
                <a:cs typeface="Times New Roman" pitchFamily="18" charset="0"/>
              </a:rPr>
              <a:t> = </a:t>
            </a:r>
            <a:r>
              <a:rPr lang="en-US" sz="3500" i="1" dirty="0">
                <a:latin typeface="Times New Roman" pitchFamily="18" charset="0"/>
                <a:cs typeface="Times New Roman" pitchFamily="18" charset="0"/>
              </a:rPr>
              <a:t>M</a:t>
            </a:r>
            <a:r>
              <a:rPr lang="en-US" sz="3500" i="1" baseline="-25000" dirty="0">
                <a:latin typeface="Times New Roman" pitchFamily="18" charset="0"/>
                <a:cs typeface="Times New Roman" pitchFamily="18" charset="0"/>
              </a:rPr>
              <a:t>TP</a:t>
            </a:r>
            <a:r>
              <a:rPr lang="uk-UA" sz="3500" i="1" dirty="0">
                <a:latin typeface="Times New Roman" pitchFamily="18" charset="0"/>
                <a:cs typeface="Times New Roman" pitchFamily="18" charset="0"/>
              </a:rPr>
              <a:t> + (</a:t>
            </a:r>
            <a:r>
              <a:rPr lang="en-US" sz="3500" i="1" dirty="0">
                <a:latin typeface="Times New Roman" pitchFamily="18" charset="0"/>
                <a:cs typeface="Times New Roman" pitchFamily="18" charset="0"/>
              </a:rPr>
              <a:t>M</a:t>
            </a:r>
            <a:r>
              <a:rPr lang="en-US" sz="3500" i="1" baseline="-25000" dirty="0">
                <a:latin typeface="Times New Roman" pitchFamily="18" charset="0"/>
                <a:cs typeface="Times New Roman" pitchFamily="18" charset="0"/>
              </a:rPr>
              <a:t>OH</a:t>
            </a:r>
            <a:r>
              <a:rPr lang="uk-UA" sz="3500" i="1" dirty="0">
                <a:latin typeface="Times New Roman" pitchFamily="18" charset="0"/>
                <a:cs typeface="Times New Roman" pitchFamily="18" charset="0"/>
              </a:rPr>
              <a:t> - </a:t>
            </a:r>
            <a:r>
              <a:rPr lang="en-US" sz="3500" i="1" dirty="0">
                <a:latin typeface="Times New Roman" pitchFamily="18" charset="0"/>
                <a:cs typeface="Times New Roman" pitchFamily="18" charset="0"/>
              </a:rPr>
              <a:t>M</a:t>
            </a:r>
            <a:r>
              <a:rPr lang="en-US" sz="3500" i="1" baseline="-25000" dirty="0">
                <a:latin typeface="Times New Roman" pitchFamily="18" charset="0"/>
                <a:cs typeface="Times New Roman" pitchFamily="18" charset="0"/>
              </a:rPr>
              <a:t>TP</a:t>
            </a:r>
            <a:r>
              <a:rPr lang="uk-UA" sz="3500" i="1" dirty="0">
                <a:latin typeface="Times New Roman" pitchFamily="18" charset="0"/>
                <a:cs typeface="Times New Roman" pitchFamily="18" charset="0"/>
              </a:rPr>
              <a:t>)(</a:t>
            </a:r>
            <a:r>
              <a:rPr lang="en-US" sz="3500" i="1" dirty="0">
                <a:latin typeface="Times New Roman" pitchFamily="18" charset="0"/>
                <a:cs typeface="Times New Roman" pitchFamily="18" charset="0"/>
              </a:rPr>
              <a:t>ω</a:t>
            </a:r>
            <a:r>
              <a:rPr lang="uk-UA" sz="3500" i="1" dirty="0">
                <a:latin typeface="Times New Roman" pitchFamily="18" charset="0"/>
                <a:cs typeface="Times New Roman" pitchFamily="18" charset="0"/>
              </a:rPr>
              <a:t>/</a:t>
            </a:r>
            <a:r>
              <a:rPr lang="en-US" sz="3500" i="1" dirty="0" err="1">
                <a:latin typeface="Times New Roman" pitchFamily="18" charset="0"/>
                <a:cs typeface="Times New Roman" pitchFamily="18" charset="0"/>
              </a:rPr>
              <a:t>ω</a:t>
            </a:r>
            <a:r>
              <a:rPr lang="en-US" sz="3500" i="1" baseline="-25000" dirty="0" err="1">
                <a:latin typeface="Times New Roman" pitchFamily="18" charset="0"/>
                <a:cs typeface="Times New Roman" pitchFamily="18" charset="0"/>
              </a:rPr>
              <a:t>H</a:t>
            </a:r>
            <a:r>
              <a:rPr lang="uk-UA" sz="3500" i="1" dirty="0">
                <a:latin typeface="Times New Roman" pitchFamily="18" charset="0"/>
                <a:cs typeface="Times New Roman" pitchFamily="18" charset="0"/>
              </a:rPr>
              <a:t>)</a:t>
            </a:r>
            <a:r>
              <a:rPr lang="en-US" sz="3500" i="1" baseline="30000" dirty="0">
                <a:latin typeface="Times New Roman" pitchFamily="18" charset="0"/>
                <a:cs typeface="Times New Roman" pitchFamily="18" charset="0"/>
              </a:rPr>
              <a:t>X</a:t>
            </a:r>
            <a:endParaRPr lang="uk-UA" sz="3500" i="1" baseline="30000" dirty="0">
              <a:latin typeface="Times New Roman" pitchFamily="18" charset="0"/>
              <a:cs typeface="Times New Roman" pitchFamily="18" charset="0"/>
            </a:endParaRPr>
          </a:p>
          <a:p>
            <a:pPr marL="0" indent="0">
              <a:lnSpc>
                <a:spcPct val="85000"/>
              </a:lnSpc>
              <a:spcBef>
                <a:spcPts val="600"/>
              </a:spcBef>
              <a:buNone/>
            </a:pPr>
            <a:r>
              <a:rPr lang="uk-UA" sz="2400" i="1" dirty="0">
                <a:latin typeface="Times New Roman" pitchFamily="18" charset="0"/>
                <a:cs typeface="Times New Roman" pitchFamily="18" charset="0"/>
              </a:rPr>
              <a:t>М</a:t>
            </a:r>
            <a:r>
              <a:rPr lang="uk-UA" sz="2400" i="1" baseline="-25000" dirty="0">
                <a:latin typeface="Times New Roman" pitchFamily="18" charset="0"/>
                <a:cs typeface="Times New Roman" pitchFamily="18" charset="0"/>
              </a:rPr>
              <a:t>О</a:t>
            </a:r>
            <a:r>
              <a:rPr lang="uk-UA" sz="2400" dirty="0">
                <a:latin typeface="Times New Roman" pitchFamily="18" charset="0"/>
                <a:cs typeface="Times New Roman" pitchFamily="18" charset="0"/>
              </a:rPr>
              <a:t> - </a:t>
            </a:r>
            <a:r>
              <a:rPr lang="uk-UA" sz="2400" i="1" dirty="0">
                <a:latin typeface="Times New Roman" pitchFamily="18" charset="0"/>
                <a:cs typeface="Times New Roman" pitchFamily="18" charset="0"/>
              </a:rPr>
              <a:t>момент опору при кутовій швидкості, ω;</a:t>
            </a:r>
          </a:p>
          <a:p>
            <a:pPr marL="0" indent="0">
              <a:lnSpc>
                <a:spcPct val="85000"/>
              </a:lnSpc>
              <a:spcBef>
                <a:spcPts val="0"/>
              </a:spcBef>
              <a:buNone/>
            </a:pPr>
            <a:r>
              <a:rPr lang="uk-UA" sz="2400" i="1" spc="-60" dirty="0">
                <a:latin typeface="Times New Roman" pitchFamily="18" charset="0"/>
                <a:cs typeface="Times New Roman" pitchFamily="18" charset="0"/>
              </a:rPr>
              <a:t>М</a:t>
            </a:r>
            <a:r>
              <a:rPr lang="uk-UA" sz="2400" i="1" spc="-60" baseline="-25000" dirty="0">
                <a:latin typeface="Times New Roman" pitchFamily="18" charset="0"/>
                <a:cs typeface="Times New Roman" pitchFamily="18" charset="0"/>
              </a:rPr>
              <a:t>ОН</a:t>
            </a:r>
            <a:r>
              <a:rPr lang="uk-UA" sz="2400" spc="-60" dirty="0">
                <a:latin typeface="Times New Roman" pitchFamily="18" charset="0"/>
                <a:cs typeface="Times New Roman" pitchFamily="18" charset="0"/>
              </a:rPr>
              <a:t> - </a:t>
            </a:r>
            <a:r>
              <a:rPr lang="uk-UA" sz="2400" i="1" spc="-80" dirty="0">
                <a:latin typeface="Times New Roman" pitchFamily="18" charset="0"/>
                <a:cs typeface="Times New Roman" pitchFamily="18" charset="0"/>
              </a:rPr>
              <a:t>момент опору при номінальній кут. швидкості, ω</a:t>
            </a:r>
            <a:r>
              <a:rPr lang="uk-UA" sz="2400" i="1" spc="-80" baseline="-25000" dirty="0">
                <a:latin typeface="Times New Roman" pitchFamily="18" charset="0"/>
                <a:cs typeface="Times New Roman" pitchFamily="18" charset="0"/>
              </a:rPr>
              <a:t>Н</a:t>
            </a:r>
            <a:r>
              <a:rPr lang="uk-UA" sz="2400" spc="-60" dirty="0">
                <a:latin typeface="Times New Roman" pitchFamily="18" charset="0"/>
                <a:cs typeface="Times New Roman" pitchFamily="18" charset="0"/>
              </a:rPr>
              <a:t>;</a:t>
            </a:r>
          </a:p>
          <a:p>
            <a:pPr marL="0" indent="0">
              <a:lnSpc>
                <a:spcPct val="85000"/>
              </a:lnSpc>
              <a:spcBef>
                <a:spcPts val="0"/>
              </a:spcBef>
              <a:buNone/>
            </a:pPr>
            <a:r>
              <a:rPr lang="uk-UA" sz="2400" i="1" spc="-60" dirty="0">
                <a:latin typeface="Times New Roman" pitchFamily="18" charset="0"/>
                <a:cs typeface="Times New Roman" pitchFamily="18" charset="0"/>
              </a:rPr>
              <a:t>М</a:t>
            </a:r>
            <a:r>
              <a:rPr lang="uk-UA" sz="2400" i="1" spc="-60" baseline="-25000" dirty="0">
                <a:latin typeface="Times New Roman" pitchFamily="18" charset="0"/>
                <a:cs typeface="Times New Roman" pitchFamily="18" charset="0"/>
              </a:rPr>
              <a:t>ТР</a:t>
            </a:r>
            <a:r>
              <a:rPr lang="uk-UA" sz="2400" spc="-60" dirty="0">
                <a:latin typeface="Times New Roman" pitchFamily="18" charset="0"/>
                <a:cs typeface="Times New Roman" pitchFamily="18" charset="0"/>
              </a:rPr>
              <a:t> - </a:t>
            </a:r>
            <a:r>
              <a:rPr lang="uk-UA" sz="2400" i="1" spc="-100" dirty="0">
                <a:latin typeface="Times New Roman" pitchFamily="18" charset="0"/>
                <a:cs typeface="Times New Roman" pitchFamily="18" charset="0"/>
              </a:rPr>
              <a:t>момент (зрушення) опору сил тертя</a:t>
            </a:r>
            <a:r>
              <a:rPr lang="uk-UA" sz="2400" spc="-60" dirty="0">
                <a:latin typeface="Times New Roman" pitchFamily="18" charset="0"/>
                <a:cs typeface="Times New Roman" pitchFamily="18" charset="0"/>
              </a:rPr>
              <a:t> </a:t>
            </a:r>
            <a:r>
              <a:rPr lang="uk-UA" sz="2400" i="1" spc="-60" dirty="0">
                <a:latin typeface="Times New Roman" pitchFamily="18" charset="0"/>
                <a:cs typeface="Times New Roman" pitchFamily="18" charset="0"/>
              </a:rPr>
              <a:t>М</a:t>
            </a:r>
            <a:r>
              <a:rPr lang="uk-UA" sz="2400" i="1" spc="-60" baseline="-25000" dirty="0">
                <a:latin typeface="Times New Roman" pitchFamily="18" charset="0"/>
                <a:cs typeface="Times New Roman" pitchFamily="18" charset="0"/>
              </a:rPr>
              <a:t>ТР</a:t>
            </a:r>
            <a:r>
              <a:rPr lang="uk-UA" sz="2400" spc="-60" dirty="0">
                <a:latin typeface="Times New Roman" pitchFamily="18" charset="0"/>
                <a:cs typeface="Times New Roman" pitchFamily="18" charset="0"/>
              </a:rPr>
              <a:t> = 0,05</a:t>
            </a:r>
            <a:r>
              <a:rPr lang="uk-UA" sz="2400" i="1" spc="-60" dirty="0">
                <a:latin typeface="Times New Roman" pitchFamily="18" charset="0"/>
                <a:cs typeface="Times New Roman" pitchFamily="18" charset="0"/>
              </a:rPr>
              <a:t>М</a:t>
            </a:r>
            <a:r>
              <a:rPr lang="uk-UA" sz="2400" i="1" spc="-60" baseline="-25000" dirty="0">
                <a:latin typeface="Times New Roman" pitchFamily="18" charset="0"/>
                <a:cs typeface="Times New Roman" pitchFamily="18" charset="0"/>
              </a:rPr>
              <a:t>ОН</a:t>
            </a:r>
            <a:r>
              <a:rPr lang="uk-UA" sz="2400" spc="-60" dirty="0">
                <a:latin typeface="Times New Roman" pitchFamily="18" charset="0"/>
                <a:cs typeface="Times New Roman" pitchFamily="18" charset="0"/>
              </a:rPr>
              <a:t>;</a:t>
            </a:r>
          </a:p>
          <a:p>
            <a:pPr marL="0" indent="0">
              <a:lnSpc>
                <a:spcPct val="85000"/>
              </a:lnSpc>
              <a:spcBef>
                <a:spcPts val="0"/>
              </a:spcBef>
              <a:buNone/>
            </a:pPr>
            <a:r>
              <a:rPr lang="uk-UA" sz="2400" i="1" dirty="0">
                <a:latin typeface="Times New Roman" pitchFamily="18" charset="0"/>
                <a:cs typeface="Times New Roman" pitchFamily="18" charset="0"/>
              </a:rPr>
              <a:t>Х</a:t>
            </a:r>
            <a:r>
              <a:rPr lang="uk-UA" sz="2400" dirty="0">
                <a:latin typeface="Times New Roman" pitchFamily="18" charset="0"/>
                <a:cs typeface="Times New Roman" pitchFamily="18" charset="0"/>
              </a:rPr>
              <a:t> - </a:t>
            </a:r>
            <a:r>
              <a:rPr lang="uk-UA" sz="2400" i="1" dirty="0">
                <a:latin typeface="Times New Roman" pitchFamily="18" charset="0"/>
                <a:cs typeface="Times New Roman" pitchFamily="18" charset="0"/>
              </a:rPr>
              <a:t>показник степеня, для відцентрового насоса Х </a:t>
            </a:r>
            <a:r>
              <a:rPr lang="uk-UA" sz="2400" dirty="0">
                <a:latin typeface="Times New Roman" pitchFamily="18" charset="0"/>
                <a:cs typeface="Times New Roman" pitchFamily="18" charset="0"/>
              </a:rPr>
              <a:t>= 2.</a:t>
            </a:r>
          </a:p>
          <a:p>
            <a:pPr marL="0" indent="0">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672" y="620688"/>
            <a:ext cx="5473983" cy="3528392"/>
          </a:xfrm>
          <a:prstGeom prst="rect">
            <a:avLst/>
          </a:prstGeom>
        </p:spPr>
      </p:pic>
      <p:sp>
        <p:nvSpPr>
          <p:cNvPr id="5" name="Объект 2"/>
          <p:cNvSpPr txBox="1">
            <a:spLocks/>
          </p:cNvSpPr>
          <p:nvPr/>
        </p:nvSpPr>
        <p:spPr>
          <a:xfrm>
            <a:off x="107504" y="6092800"/>
            <a:ext cx="8928992" cy="783704"/>
          </a:xfrm>
          <a:prstGeom prst="rect">
            <a:avLst/>
          </a:prstGeom>
        </p:spPr>
        <p:txBody>
          <a:bodyPr vert="horz" lIns="0" tIns="0" rIns="0" bIns="0" rtlCol="0">
            <a:noAutofit/>
          </a:bodyPr>
          <a:lst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a:lstStyle>
          <a:p>
            <a:pPr marL="0" indent="0" algn="just">
              <a:spcBef>
                <a:spcPts val="0"/>
              </a:spcBef>
              <a:buNone/>
            </a:pPr>
            <a:r>
              <a:rPr lang="uk-UA" sz="2400" dirty="0">
                <a:latin typeface="Calibri" pitchFamily="34" charset="0"/>
                <a:cs typeface="Calibri" pitchFamily="34" charset="0"/>
              </a:rPr>
              <a:t>         Момент зрушення відцентрових насосів невеликий, тому перевірка вибраного двигуна за умовами пуску не потрібна.</a:t>
            </a:r>
          </a:p>
        </p:txBody>
      </p:sp>
    </p:spTree>
    <p:extLst>
      <p:ext uri="{BB962C8B-B14F-4D97-AF65-F5344CB8AC3E}">
        <p14:creationId xmlns:p14="http://schemas.microsoft.com/office/powerpoint/2010/main" val="23341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par>
                          <p:cTn id="29" fill="hold">
                            <p:stCondLst>
                              <p:cond delay="1000"/>
                            </p:stCondLst>
                            <p:childTnLst>
                              <p:par>
                                <p:cTn id="30" presetID="31" presetClass="entr" presetSubtype="0" fill="hold" grpId="0"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5" dur="1000"/>
                                        <p:tgtEl>
                                          <p:spTgt spid="3">
                                            <p:txEl>
                                              <p:pRg st="1" end="1"/>
                                            </p:txEl>
                                          </p:spTgt>
                                        </p:tgtEl>
                                      </p:cBhvr>
                                    </p:animEffect>
                                  </p:childTnLst>
                                </p:cTn>
                              </p:par>
                            </p:childTnLst>
                          </p:cTn>
                        </p:par>
                        <p:par>
                          <p:cTn id="36" fill="hold">
                            <p:stCondLst>
                              <p:cond delay="2000"/>
                            </p:stCondLst>
                            <p:childTnLst>
                              <p:par>
                                <p:cTn id="37" presetID="31" presetClass="entr" presetSubtype="0" fill="hold" grpId="0" nodeType="after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2" end="2"/>
                                            </p:txEl>
                                          </p:spTgt>
                                        </p:tgtEl>
                                      </p:cBhvr>
                                    </p:animEffect>
                                  </p:childTnLst>
                                </p:cTn>
                              </p:par>
                            </p:childTnLst>
                          </p:cTn>
                        </p:par>
                        <p:par>
                          <p:cTn id="43" fill="hold">
                            <p:stCondLst>
                              <p:cond delay="3000"/>
                            </p:stCondLst>
                            <p:childTnLst>
                              <p:par>
                                <p:cTn id="44" presetID="31" presetClass="entr" presetSubtype="0" fill="hold" grpId="0" nodeType="after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4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9" dur="1000"/>
                                        <p:tgtEl>
                                          <p:spTgt spid="3">
                                            <p:txEl>
                                              <p:pRg st="3" end="3"/>
                                            </p:txEl>
                                          </p:spTgt>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1000" fill="hold"/>
                                        <p:tgtEl>
                                          <p:spTgt spid="5"/>
                                        </p:tgtEl>
                                        <p:attrNameLst>
                                          <p:attrName>ppt_x</p:attrName>
                                        </p:attrNameLst>
                                      </p:cBhvr>
                                      <p:tavLst>
                                        <p:tav tm="0">
                                          <p:val>
                                            <p:strVal val="#ppt_x"/>
                                          </p:val>
                                        </p:tav>
                                        <p:tav tm="100000">
                                          <p:val>
                                            <p:strVal val="#ppt_x"/>
                                          </p:val>
                                        </p:tav>
                                      </p:tavLst>
                                    </p:anim>
                                    <p:anim calcmode="lin" valueType="num">
                                      <p:cBhvr additive="base">
                                        <p:cTn id="6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8840" y="455430"/>
            <a:ext cx="4945208" cy="2828147"/>
          </a:xfrm>
          <a:prstGeom prst="rect">
            <a:avLst/>
          </a:prstGeom>
          <a:solidFill>
            <a:srgbClr val="92D050"/>
          </a:solidFill>
        </p:spPr>
        <p:txBody>
          <a:bodyPr wrap="square" lIns="0" tIns="0" rIns="0" bIns="0">
            <a:spAutoFit/>
          </a:bodyPr>
          <a:lstStyle/>
          <a:p>
            <a:pPr>
              <a:lnSpc>
                <a:spcPct val="85000"/>
              </a:lnSpc>
            </a:pPr>
            <a:r>
              <a:rPr lang="uk-UA" sz="2400" dirty="0">
                <a:latin typeface="Calibri" panose="020F0502020204030204" pitchFamily="34" charset="0"/>
                <a:cs typeface="Calibri" pitchFamily="34" charset="0"/>
              </a:rPr>
              <a:t>      Механічна характеристика залежить також від способу пуску. За технологією рекомендують запускати відцентровий насос із закритою засувкою на напірному трубопроводі (лінія 1), при цьому момент опору на швидкості, близькій до номінальної, становить 0,4-0,5 </a:t>
            </a:r>
            <a:r>
              <a:rPr lang="uk-UA" sz="2400" dirty="0" err="1">
                <a:latin typeface="Calibri" panose="020F0502020204030204" pitchFamily="34" charset="0"/>
                <a:cs typeface="Calibri" panose="020F0502020204030204" pitchFamily="34" charset="0"/>
              </a:rPr>
              <a:t>М</a:t>
            </a:r>
            <a:r>
              <a:rPr lang="uk-UA" sz="2400" baseline="-25000" dirty="0" err="1">
                <a:latin typeface="Calibri" panose="020F0502020204030204" pitchFamily="34" charset="0"/>
                <a:cs typeface="Calibri" panose="020F0502020204030204" pitchFamily="34" charset="0"/>
              </a:rPr>
              <a:t>ном</a:t>
            </a:r>
            <a:r>
              <a:rPr lang="uk-UA" sz="2400" dirty="0">
                <a:latin typeface="Calibri" panose="020F0502020204030204" pitchFamily="34" charset="0"/>
                <a:cs typeface="Calibri" panose="020F0502020204030204" pitchFamily="34" charset="0"/>
              </a:rPr>
              <a:t>, тобто пуск значно полегшений.</a:t>
            </a:r>
          </a:p>
        </p:txBody>
      </p:sp>
      <p:sp>
        <p:nvSpPr>
          <p:cNvPr id="9" name="Прямоугольник 8"/>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pic>
        <p:nvPicPr>
          <p:cNvPr id="13314" name="Рисунок 8">
            <a:extLst>
              <a:ext uri="{FF2B5EF4-FFF2-40B4-BE49-F238E27FC236}">
                <a16:creationId xmlns:a16="http://schemas.microsoft.com/office/drawing/2014/main" id="{0D4D7C32-D85A-4B51-837A-7BE9E1A0E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72917"/>
            <a:ext cx="4032448" cy="4612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угольник 11">
            <a:extLst>
              <a:ext uri="{FF2B5EF4-FFF2-40B4-BE49-F238E27FC236}">
                <a16:creationId xmlns:a16="http://schemas.microsoft.com/office/drawing/2014/main" id="{C52B6A96-CBD6-4D3C-9C11-39AF201FAB8C}"/>
              </a:ext>
            </a:extLst>
          </p:cNvPr>
          <p:cNvSpPr/>
          <p:nvPr/>
        </p:nvSpPr>
        <p:spPr>
          <a:xfrm>
            <a:off x="58840" y="3285474"/>
            <a:ext cx="4945208" cy="3142079"/>
          </a:xfrm>
          <a:prstGeom prst="rect">
            <a:avLst/>
          </a:prstGeom>
          <a:solidFill>
            <a:schemeClr val="bg2">
              <a:lumMod val="90000"/>
            </a:schemeClr>
          </a:solidFill>
        </p:spPr>
        <p:txBody>
          <a:bodyPr wrap="square" lIns="0" tIns="0" rIns="0" bIns="0">
            <a:spAutoFit/>
          </a:bodyPr>
          <a:lstStyle/>
          <a:p>
            <a:pPr>
              <a:lnSpc>
                <a:spcPct val="85000"/>
              </a:lnSpc>
            </a:pPr>
            <a:r>
              <a:rPr lang="uk-UA" sz="2400" dirty="0">
                <a:latin typeface="Calibri" panose="020F0502020204030204" pitchFamily="34" charset="0"/>
                <a:cs typeface="Calibri" pitchFamily="34" charset="0"/>
              </a:rPr>
              <a:t>      Після запуску відкривають засувку (лінія 3) і характеристика насоса переходить у робочу точку </a:t>
            </a:r>
            <a:r>
              <a:rPr lang="uk-UA" sz="2400" i="1" dirty="0">
                <a:latin typeface="Calibri" panose="020F0502020204030204" pitchFamily="34" charset="0"/>
                <a:cs typeface="Calibri" panose="020F0502020204030204" pitchFamily="34" charset="0"/>
              </a:rPr>
              <a:t>А. </a:t>
            </a:r>
          </a:p>
          <a:p>
            <a:pPr indent="447675">
              <a:lnSpc>
                <a:spcPct val="85000"/>
              </a:lnSpc>
            </a:pPr>
            <a:r>
              <a:rPr lang="uk-UA" sz="2400" dirty="0">
                <a:latin typeface="Calibri" panose="020F0502020204030204" pitchFamily="34" charset="0"/>
                <a:cs typeface="Calibri" panose="020F0502020204030204" pitchFamily="34" charset="0"/>
              </a:rPr>
              <a:t>Якщо при пуску засувка буде відкрита, то пуск проходитиме зі значно більшими моментами (лінія </a:t>
            </a:r>
            <a:r>
              <a:rPr lang="uk-UA" sz="2400" i="1" dirty="0">
                <a:latin typeface="Calibri" panose="020F0502020204030204" pitchFamily="34" charset="0"/>
                <a:cs typeface="Calibri" panose="020F0502020204030204" pitchFamily="34" charset="0"/>
              </a:rPr>
              <a:t>2</a:t>
            </a:r>
            <a:r>
              <a:rPr lang="uk-UA" sz="2400" dirty="0">
                <a:latin typeface="Calibri" panose="020F0502020204030204" pitchFamily="34" charset="0"/>
                <a:cs typeface="Calibri" panose="020F0502020204030204" pitchFamily="34" charset="0"/>
              </a:rPr>
              <a:t>), і за певних обставин (зниження напруги) може порушитись умова </a:t>
            </a:r>
            <a:r>
              <a:rPr lang="uk-UA" sz="2400" dirty="0" err="1">
                <a:latin typeface="Calibri" panose="020F0502020204030204" pitchFamily="34" charset="0"/>
                <a:cs typeface="Calibri" panose="020F0502020204030204" pitchFamily="34" charset="0"/>
              </a:rPr>
              <a:t>М</a:t>
            </a:r>
            <a:r>
              <a:rPr lang="uk-UA" sz="2400" baseline="-25000" dirty="0" err="1">
                <a:latin typeface="Calibri" panose="020F0502020204030204" pitchFamily="34" charset="0"/>
                <a:cs typeface="Calibri" panose="020F0502020204030204" pitchFamily="34" charset="0"/>
              </a:rPr>
              <a:t>дв</a:t>
            </a:r>
            <a:r>
              <a:rPr lang="uk-UA" sz="2400" dirty="0">
                <a:latin typeface="Calibri" panose="020F0502020204030204" pitchFamily="34" charset="0"/>
                <a:cs typeface="Calibri" panose="020F0502020204030204" pitchFamily="34" charset="0"/>
              </a:rPr>
              <a:t> &gt; </a:t>
            </a:r>
            <a:r>
              <a:rPr lang="uk-UA" sz="2400" dirty="0" err="1">
                <a:latin typeface="Calibri" panose="020F0502020204030204" pitchFamily="34" charset="0"/>
                <a:cs typeface="Calibri" panose="020F0502020204030204" pitchFamily="34" charset="0"/>
              </a:rPr>
              <a:t>М</a:t>
            </a:r>
            <a:r>
              <a:rPr lang="uk-UA" sz="2400" baseline="-25000" dirty="0" err="1">
                <a:latin typeface="Calibri" panose="020F0502020204030204" pitchFamily="34" charset="0"/>
                <a:cs typeface="Calibri" panose="020F0502020204030204" pitchFamily="34" charset="0"/>
              </a:rPr>
              <a:t>нас</a:t>
            </a:r>
            <a:r>
              <a:rPr lang="uk-UA" sz="2400" dirty="0">
                <a:latin typeface="Calibri" panose="020F0502020204030204" pitchFamily="34" charset="0"/>
                <a:cs typeface="Calibri" panose="020F0502020204030204" pitchFamily="34" charset="0"/>
              </a:rPr>
              <a:t>, наприклад у точці мінімального моменту двигуна.</a:t>
            </a:r>
          </a:p>
        </p:txBody>
      </p:sp>
      <p:sp>
        <p:nvSpPr>
          <p:cNvPr id="16" name="TextBox 15">
            <a:extLst>
              <a:ext uri="{FF2B5EF4-FFF2-40B4-BE49-F238E27FC236}">
                <a16:creationId xmlns:a16="http://schemas.microsoft.com/office/drawing/2014/main" id="{E9178C82-89D8-482B-A9E2-22ED9AD05EF9}"/>
              </a:ext>
            </a:extLst>
          </p:cNvPr>
          <p:cNvSpPr txBox="1"/>
          <p:nvPr/>
        </p:nvSpPr>
        <p:spPr>
          <a:xfrm>
            <a:off x="5008587" y="5103674"/>
            <a:ext cx="4027909" cy="1754326"/>
          </a:xfrm>
          <a:prstGeom prst="rect">
            <a:avLst/>
          </a:prstGeom>
          <a:solidFill>
            <a:srgbClr val="FFFF00"/>
          </a:solidFill>
        </p:spPr>
        <p:txBody>
          <a:bodyPr wrap="square">
            <a:spAutoFit/>
          </a:bodyPr>
          <a:lstStyle/>
          <a:p>
            <a:pPr algn="ctr"/>
            <a:r>
              <a:rPr lang="uk-UA" b="0" i="1"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uk-UA" i="1" dirty="0">
                <a:effectLst/>
                <a:latin typeface="Calibri" panose="020F0502020204030204" pitchFamily="34" charset="0"/>
                <a:ea typeface="Times New Roman" panose="02020603050405020304" pitchFamily="18" charset="0"/>
                <a:cs typeface="Calibri" panose="020F0502020204030204" pitchFamily="34" charset="0"/>
              </a:rPr>
              <a:t> </a:t>
            </a:r>
            <a:r>
              <a:rPr lang="en-US" i="1" dirty="0">
                <a:effectLst/>
                <a:latin typeface="Calibri" panose="020F0502020204030204" pitchFamily="34" charset="0"/>
                <a:ea typeface="Times New Roman" panose="02020603050405020304" pitchFamily="18" charset="0"/>
                <a:cs typeface="Calibri" panose="020F0502020204030204" pitchFamily="34" charset="0"/>
              </a:rPr>
              <a:t>-</a:t>
            </a:r>
            <a:r>
              <a:rPr lang="uk-UA" i="1" dirty="0">
                <a:effectLst/>
                <a:latin typeface="Calibri" panose="020F0502020204030204" pitchFamily="34" charset="0"/>
                <a:ea typeface="Times New Roman" panose="02020603050405020304" pitchFamily="18" charset="0"/>
                <a:cs typeface="Calibri" panose="020F0502020204030204" pitchFamily="34" charset="0"/>
              </a:rPr>
              <a:t> пуск при закритій засувці на напір-</a:t>
            </a:r>
            <a:r>
              <a:rPr lang="uk-UA" i="1" dirty="0" err="1">
                <a:effectLst/>
                <a:latin typeface="Calibri" panose="020F0502020204030204" pitchFamily="34" charset="0"/>
                <a:ea typeface="Times New Roman" panose="02020603050405020304" pitchFamily="18" charset="0"/>
                <a:cs typeface="Calibri" panose="020F0502020204030204" pitchFamily="34" charset="0"/>
              </a:rPr>
              <a:t>ному</a:t>
            </a:r>
            <a:r>
              <a:rPr lang="uk-UA" i="1" dirty="0">
                <a:effectLst/>
                <a:latin typeface="Calibri" panose="020F0502020204030204" pitchFamily="34" charset="0"/>
                <a:ea typeface="Times New Roman" panose="02020603050405020304" pitchFamily="18" charset="0"/>
                <a:cs typeface="Calibri" panose="020F0502020204030204" pitchFamily="34" charset="0"/>
              </a:rPr>
              <a:t> трубопроводі; </a:t>
            </a:r>
            <a:r>
              <a:rPr lang="uk-UA" b="0" i="1"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r>
              <a:rPr lang="uk-UA" i="1" dirty="0">
                <a:effectLst/>
                <a:latin typeface="Calibri" panose="020F0502020204030204" pitchFamily="34" charset="0"/>
                <a:ea typeface="Times New Roman" panose="02020603050405020304" pitchFamily="18" charset="0"/>
                <a:cs typeface="Calibri" panose="020F0502020204030204" pitchFamily="34" charset="0"/>
              </a:rPr>
              <a:t> </a:t>
            </a:r>
            <a:r>
              <a:rPr lang="en-US" i="1" dirty="0">
                <a:effectLst/>
                <a:latin typeface="Calibri" panose="020F0502020204030204" pitchFamily="34" charset="0"/>
                <a:ea typeface="Times New Roman" panose="02020603050405020304" pitchFamily="18" charset="0"/>
                <a:cs typeface="Calibri" panose="020F0502020204030204" pitchFamily="34" charset="0"/>
              </a:rPr>
              <a:t>-</a:t>
            </a:r>
            <a:r>
              <a:rPr lang="uk-UA" i="1" dirty="0">
                <a:effectLst/>
                <a:latin typeface="Calibri" panose="020F0502020204030204" pitchFamily="34" charset="0"/>
                <a:ea typeface="Times New Roman" panose="02020603050405020304" pitchFamily="18" charset="0"/>
                <a:cs typeface="Calibri" panose="020F0502020204030204" pitchFamily="34" charset="0"/>
              </a:rPr>
              <a:t> те саме, при відкритій засувці; </a:t>
            </a:r>
            <a:r>
              <a:rPr lang="uk-UA" b="0" i="1" u="none" strike="noStrike" spc="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uk-UA" i="1" dirty="0">
                <a:effectLst/>
                <a:latin typeface="Calibri" panose="020F0502020204030204" pitchFamily="34" charset="0"/>
                <a:ea typeface="Times New Roman" panose="02020603050405020304" pitchFamily="18" charset="0"/>
                <a:cs typeface="Calibri" panose="020F0502020204030204" pitchFamily="34" charset="0"/>
              </a:rPr>
              <a:t> </a:t>
            </a:r>
            <a:r>
              <a:rPr lang="en-US" i="1" dirty="0">
                <a:effectLst/>
                <a:latin typeface="Calibri" panose="020F0502020204030204" pitchFamily="34" charset="0"/>
                <a:ea typeface="Times New Roman" panose="02020603050405020304" pitchFamily="18" charset="0"/>
                <a:cs typeface="Calibri" panose="020F0502020204030204" pitchFamily="34" charset="0"/>
              </a:rPr>
              <a:t>-</a:t>
            </a:r>
            <a:r>
              <a:rPr lang="uk-UA" i="1" dirty="0">
                <a:effectLst/>
                <a:latin typeface="Calibri" panose="020F0502020204030204" pitchFamily="34" charset="0"/>
                <a:ea typeface="Times New Roman" panose="02020603050405020304" pitchFamily="18" charset="0"/>
                <a:cs typeface="Calibri" panose="020F0502020204030204" pitchFamily="34" charset="0"/>
              </a:rPr>
              <a:t> лінія відкривання засувки після запуску насоса</a:t>
            </a:r>
          </a:p>
          <a:p>
            <a:pPr algn="ctr"/>
            <a:r>
              <a:rPr lang="uk-UA" i="1"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Механічні характеристики відцентрового насоса</a:t>
            </a:r>
            <a:endParaRPr lang="uk-UA"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25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80">
                                          <p:stCondLst>
                                            <p:cond delay="0"/>
                                          </p:stCondLst>
                                        </p:cTn>
                                        <p:tgtEl>
                                          <p:spTgt spid="13314"/>
                                        </p:tgtEl>
                                      </p:cBhvr>
                                    </p:animEffect>
                                    <p:anim calcmode="lin" valueType="num">
                                      <p:cBhvr>
                                        <p:cTn id="13"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3314"/>
                                        </p:tgtEl>
                                      </p:cBhvr>
                                      <p:to x="100000" y="60000"/>
                                    </p:animScale>
                                    <p:animScale>
                                      <p:cBhvr>
                                        <p:cTn id="19" dur="166" decel="50000">
                                          <p:stCondLst>
                                            <p:cond delay="676"/>
                                          </p:stCondLst>
                                        </p:cTn>
                                        <p:tgtEl>
                                          <p:spTgt spid="13314"/>
                                        </p:tgtEl>
                                      </p:cBhvr>
                                      <p:to x="100000" y="100000"/>
                                    </p:animScale>
                                    <p:animScale>
                                      <p:cBhvr>
                                        <p:cTn id="20" dur="26">
                                          <p:stCondLst>
                                            <p:cond delay="1312"/>
                                          </p:stCondLst>
                                        </p:cTn>
                                        <p:tgtEl>
                                          <p:spTgt spid="13314"/>
                                        </p:tgtEl>
                                      </p:cBhvr>
                                      <p:to x="100000" y="80000"/>
                                    </p:animScale>
                                    <p:animScale>
                                      <p:cBhvr>
                                        <p:cTn id="21" dur="166" decel="50000">
                                          <p:stCondLst>
                                            <p:cond delay="1338"/>
                                          </p:stCondLst>
                                        </p:cTn>
                                        <p:tgtEl>
                                          <p:spTgt spid="13314"/>
                                        </p:tgtEl>
                                      </p:cBhvr>
                                      <p:to x="100000" y="100000"/>
                                    </p:animScale>
                                    <p:animScale>
                                      <p:cBhvr>
                                        <p:cTn id="22" dur="26">
                                          <p:stCondLst>
                                            <p:cond delay="1642"/>
                                          </p:stCondLst>
                                        </p:cTn>
                                        <p:tgtEl>
                                          <p:spTgt spid="13314"/>
                                        </p:tgtEl>
                                      </p:cBhvr>
                                      <p:to x="100000" y="90000"/>
                                    </p:animScale>
                                    <p:animScale>
                                      <p:cBhvr>
                                        <p:cTn id="23" dur="166" decel="50000">
                                          <p:stCondLst>
                                            <p:cond delay="1668"/>
                                          </p:stCondLst>
                                        </p:cTn>
                                        <p:tgtEl>
                                          <p:spTgt spid="13314"/>
                                        </p:tgtEl>
                                      </p:cBhvr>
                                      <p:to x="100000" y="100000"/>
                                    </p:animScale>
                                    <p:animScale>
                                      <p:cBhvr>
                                        <p:cTn id="24" dur="26">
                                          <p:stCondLst>
                                            <p:cond delay="1808"/>
                                          </p:stCondLst>
                                        </p:cTn>
                                        <p:tgtEl>
                                          <p:spTgt spid="13314"/>
                                        </p:tgtEl>
                                      </p:cBhvr>
                                      <p:to x="100000" y="95000"/>
                                    </p:animScale>
                                    <p:animScale>
                                      <p:cBhvr>
                                        <p:cTn id="25" dur="166" decel="50000">
                                          <p:stCondLst>
                                            <p:cond delay="1834"/>
                                          </p:stCondLst>
                                        </p:cTn>
                                        <p:tgtEl>
                                          <p:spTgt spid="13314"/>
                                        </p:tgtEl>
                                      </p:cBhvr>
                                      <p:to x="100000" y="100000"/>
                                    </p:animScale>
                                  </p:childTnLst>
                                </p:cTn>
                              </p:par>
                            </p:childTnLst>
                          </p:cTn>
                        </p:par>
                        <p:par>
                          <p:cTn id="26" fill="hold">
                            <p:stCondLst>
                              <p:cond delay="3000"/>
                            </p:stCondLst>
                            <p:childTnLst>
                              <p:par>
                                <p:cTn id="27" presetID="6"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1000" fill="hold"/>
                                        <p:tgtEl>
                                          <p:spTgt spid="12"/>
                                        </p:tgtEl>
                                        <p:attrNameLst>
                                          <p:attrName>ppt_x</p:attrName>
                                        </p:attrNameLst>
                                      </p:cBhvr>
                                      <p:tavLst>
                                        <p:tav tm="0">
                                          <p:val>
                                            <p:strVal val="#ppt_x"/>
                                          </p:val>
                                        </p:tav>
                                        <p:tav tm="100000">
                                          <p:val>
                                            <p:strVal val="#ppt_x"/>
                                          </p:val>
                                        </p:tav>
                                      </p:tavLst>
                                    </p:anim>
                                    <p:anim calcmode="lin" valueType="num">
                                      <p:cBhvr additive="base">
                                        <p:cTn id="35"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8840" y="455430"/>
            <a:ext cx="4225129" cy="1046890"/>
          </a:xfrm>
          <a:prstGeom prst="rect">
            <a:avLst/>
          </a:prstGeom>
          <a:solidFill>
            <a:srgbClr val="92D050"/>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a:t>
            </a:r>
            <a:r>
              <a:rPr lang="uk-UA" sz="2000" dirty="0"/>
              <a:t>Особливістю відцентрових насосів є те, що зі зміною кутової швидкості різко змінюються основні параметри насоса. </a:t>
            </a:r>
            <a:endParaRPr lang="uk-UA" sz="2000" dirty="0">
              <a:latin typeface="Calibri" pitchFamily="34" charset="0"/>
              <a:cs typeface="Calibri" pitchFamily="34" charset="0"/>
            </a:endParaRPr>
          </a:p>
        </p:txBody>
      </p:sp>
      <p:sp>
        <p:nvSpPr>
          <p:cNvPr id="9" name="Прямоугольник 8"/>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C52B6A96-CBD6-4D3C-9C11-39AF201FAB8C}"/>
              </a:ext>
            </a:extLst>
          </p:cNvPr>
          <p:cNvSpPr/>
          <p:nvPr/>
        </p:nvSpPr>
        <p:spPr>
          <a:xfrm>
            <a:off x="58839" y="1501179"/>
            <a:ext cx="4225129" cy="1831720"/>
          </a:xfrm>
          <a:prstGeom prst="rect">
            <a:avLst/>
          </a:prstGeom>
          <a:solidFill>
            <a:schemeClr val="bg2">
              <a:lumMod val="90000"/>
            </a:schemeClr>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a:t>
            </a:r>
            <a:r>
              <a:rPr lang="uk-UA" sz="2000" dirty="0"/>
              <a:t>Подача відцентрового насоса </a:t>
            </a:r>
            <a:r>
              <a:rPr lang="uk-UA" sz="2000" i="1" dirty="0" err="1">
                <a:latin typeface="Times New Roman" panose="02020603050405020304" pitchFamily="18" charset="0"/>
                <a:cs typeface="Times New Roman" panose="02020603050405020304" pitchFamily="18" charset="0"/>
              </a:rPr>
              <a:t>Q</a:t>
            </a:r>
            <a:r>
              <a:rPr lang="uk-UA" sz="2000" i="1" baseline="-25000" dirty="0" err="1">
                <a:latin typeface="Times New Roman" panose="02020603050405020304" pitchFamily="18" charset="0"/>
                <a:cs typeface="Times New Roman" panose="02020603050405020304" pitchFamily="18" charset="0"/>
              </a:rPr>
              <a:t>н</a:t>
            </a:r>
            <a:r>
              <a:rPr lang="uk-UA" sz="2000" i="1" baseline="-25000" dirty="0"/>
              <a:t> </a:t>
            </a:r>
            <a:r>
              <a:rPr lang="uk-UA" sz="2000" i="1" dirty="0"/>
              <a:t>≡ ω,</a:t>
            </a:r>
            <a:r>
              <a:rPr lang="uk-UA" sz="2000" dirty="0"/>
              <a:t> напір </a:t>
            </a:r>
            <a:r>
              <a:rPr lang="uk-UA" sz="2000" i="1" dirty="0" err="1">
                <a:latin typeface="Times New Roman" panose="02020603050405020304" pitchFamily="18" charset="0"/>
                <a:cs typeface="Times New Roman" panose="02020603050405020304" pitchFamily="18" charset="0"/>
              </a:rPr>
              <a:t>Н</a:t>
            </a:r>
            <a:r>
              <a:rPr lang="uk-UA" sz="2000" i="1" baseline="-25000" dirty="0" err="1">
                <a:latin typeface="Times New Roman" panose="02020603050405020304" pitchFamily="18" charset="0"/>
                <a:cs typeface="Times New Roman" panose="02020603050405020304" pitchFamily="18" charset="0"/>
              </a:rPr>
              <a:t>н</a:t>
            </a:r>
            <a:r>
              <a:rPr lang="uk-UA" sz="2000" i="1" baseline="-25000" dirty="0">
                <a:latin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cs typeface="Times New Roman" panose="02020603050405020304" pitchFamily="18" charset="0"/>
              </a:rPr>
              <a:t>≡ ω</a:t>
            </a:r>
            <a:r>
              <a:rPr lang="uk-UA" sz="2000" i="1" baseline="30000" dirty="0">
                <a:latin typeface="Times New Roman" panose="02020603050405020304" pitchFamily="18" charset="0"/>
                <a:cs typeface="Times New Roman" panose="02020603050405020304" pitchFamily="18" charset="0"/>
              </a:rPr>
              <a:t>2</a:t>
            </a:r>
            <a:r>
              <a:rPr lang="uk-UA" sz="2000" i="1" dirty="0"/>
              <a:t>,</a:t>
            </a:r>
            <a:r>
              <a:rPr lang="uk-UA" sz="2000" b="1" i="1" dirty="0"/>
              <a:t> </a:t>
            </a:r>
            <a:r>
              <a:rPr lang="uk-UA" sz="2000" dirty="0"/>
              <a:t>момент </a:t>
            </a:r>
            <a:r>
              <a:rPr lang="uk-UA" sz="2000" i="1" dirty="0">
                <a:latin typeface="Times New Roman" panose="02020603050405020304" pitchFamily="18" charset="0"/>
                <a:cs typeface="Times New Roman" panose="02020603050405020304" pitchFamily="18" charset="0"/>
              </a:rPr>
              <a:t>М</a:t>
            </a:r>
            <a:r>
              <a:rPr lang="uk-UA" sz="2000" i="1" baseline="-25000" dirty="0">
                <a:latin typeface="Times New Roman" panose="02020603050405020304" pitchFamily="18" charset="0"/>
                <a:cs typeface="Times New Roman" panose="02020603050405020304" pitchFamily="18" charset="0"/>
              </a:rPr>
              <a:t>с </a:t>
            </a:r>
            <a:r>
              <a:rPr lang="uk-UA" sz="2000" i="1" dirty="0">
                <a:latin typeface="Times New Roman" panose="02020603050405020304" pitchFamily="18" charset="0"/>
                <a:cs typeface="Times New Roman" panose="02020603050405020304" pitchFamily="18" charset="0"/>
              </a:rPr>
              <a:t>≡ ω</a:t>
            </a:r>
            <a:r>
              <a:rPr lang="uk-UA" sz="2000" i="1" baseline="30000" dirty="0">
                <a:latin typeface="Times New Roman" panose="02020603050405020304" pitchFamily="18" charset="0"/>
                <a:cs typeface="Times New Roman" panose="02020603050405020304" pitchFamily="18" charset="0"/>
              </a:rPr>
              <a:t>2</a:t>
            </a:r>
            <a:r>
              <a:rPr lang="uk-UA" sz="2000" i="1" dirty="0"/>
              <a:t>,</a:t>
            </a:r>
            <a:r>
              <a:rPr lang="uk-UA" sz="2000" dirty="0"/>
              <a:t> потужність </a:t>
            </a:r>
            <a:r>
              <a:rPr lang="uk-UA" sz="2000" i="1" dirty="0" err="1">
                <a:latin typeface="Times New Roman" panose="02020603050405020304" pitchFamily="18" charset="0"/>
                <a:cs typeface="Times New Roman" panose="02020603050405020304" pitchFamily="18" charset="0"/>
              </a:rPr>
              <a:t>Р</a:t>
            </a:r>
            <a:r>
              <a:rPr lang="uk-UA" sz="2000" i="1" baseline="-25000" dirty="0" err="1">
                <a:latin typeface="Times New Roman" panose="02020603050405020304" pitchFamily="18" charset="0"/>
                <a:cs typeface="Times New Roman" panose="02020603050405020304" pitchFamily="18" charset="0"/>
              </a:rPr>
              <a:t>н</a:t>
            </a:r>
            <a:r>
              <a:rPr lang="uk-UA" sz="2000" i="1" baseline="-25000" dirty="0">
                <a:latin typeface="Times New Roman" panose="02020603050405020304" pitchFamily="18" charset="0"/>
                <a:cs typeface="Times New Roman" panose="02020603050405020304" pitchFamily="18" charset="0"/>
              </a:rPr>
              <a:t> </a:t>
            </a:r>
            <a:r>
              <a:rPr lang="uk-UA" sz="2000" i="1" dirty="0">
                <a:latin typeface="Times New Roman" panose="02020603050405020304" pitchFamily="18" charset="0"/>
                <a:cs typeface="Times New Roman" panose="02020603050405020304" pitchFamily="18" charset="0"/>
              </a:rPr>
              <a:t>≡ ω</a:t>
            </a:r>
            <a:r>
              <a:rPr lang="uk-UA" sz="2000" i="1" baseline="30000" dirty="0">
                <a:latin typeface="Times New Roman" panose="02020603050405020304" pitchFamily="18" charset="0"/>
                <a:cs typeface="Times New Roman" panose="02020603050405020304" pitchFamily="18" charset="0"/>
              </a:rPr>
              <a:t>3</a:t>
            </a:r>
            <a:r>
              <a:rPr lang="uk-UA" sz="2000" b="1" i="1" dirty="0">
                <a:latin typeface="Times New Roman" panose="02020603050405020304" pitchFamily="18" charset="0"/>
                <a:cs typeface="Times New Roman" panose="02020603050405020304" pitchFamily="18" charset="0"/>
              </a:rPr>
              <a:t>.</a:t>
            </a:r>
            <a:r>
              <a:rPr lang="uk-UA" sz="2000" dirty="0">
                <a:latin typeface="Times New Roman" panose="02020603050405020304" pitchFamily="18" charset="0"/>
                <a:cs typeface="Times New Roman" panose="02020603050405020304" pitchFamily="18" charset="0"/>
              </a:rPr>
              <a:t> </a:t>
            </a:r>
          </a:p>
          <a:p>
            <a:pPr indent="85725">
              <a:lnSpc>
                <a:spcPct val="85000"/>
              </a:lnSpc>
            </a:pPr>
            <a:r>
              <a:rPr lang="uk-UA" sz="2000" dirty="0"/>
              <a:t>Тому вибирають кутову швидкість двигуна так, щоб робоча точка знаходилася в зоні максимальних значень ККД агрегату </a:t>
            </a:r>
            <a:r>
              <a:rPr lang="uk-UA" sz="2000" i="1" dirty="0">
                <a:latin typeface="Times New Roman" panose="02020603050405020304" pitchFamily="18" charset="0"/>
                <a:cs typeface="Times New Roman" panose="02020603050405020304" pitchFamily="18" charset="0"/>
              </a:rPr>
              <a:t>η</a:t>
            </a:r>
            <a:r>
              <a:rPr lang="uk-UA" sz="2000" dirty="0"/>
              <a:t>.</a:t>
            </a:r>
            <a:endParaRPr lang="uk-UA" sz="2000" dirty="0">
              <a:latin typeface="Calibri" pitchFamily="34" charset="0"/>
              <a:cs typeface="Calibri" pitchFamily="34" charset="0"/>
            </a:endParaRPr>
          </a:p>
        </p:txBody>
      </p:sp>
      <p:pic>
        <p:nvPicPr>
          <p:cNvPr id="14338" name="Рисунок 9">
            <a:extLst>
              <a:ext uri="{FF2B5EF4-FFF2-40B4-BE49-F238E27FC236}">
                <a16:creationId xmlns:a16="http://schemas.microsoft.com/office/drawing/2014/main" id="{31C7E36B-D2F8-4F45-8038-39AC29621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9" y="480184"/>
            <a:ext cx="4801192" cy="4154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a:extLst>
              <a:ext uri="{FF2B5EF4-FFF2-40B4-BE49-F238E27FC236}">
                <a16:creationId xmlns:a16="http://schemas.microsoft.com/office/drawing/2014/main" id="{8E317640-5070-4EAE-9606-B031D208E111}"/>
              </a:ext>
            </a:extLst>
          </p:cNvPr>
          <p:cNvSpPr/>
          <p:nvPr/>
        </p:nvSpPr>
        <p:spPr>
          <a:xfrm>
            <a:off x="58839" y="3332899"/>
            <a:ext cx="4225129" cy="1046890"/>
          </a:xfrm>
          <a:prstGeom prst="rect">
            <a:avLst/>
          </a:prstGeom>
          <a:solidFill>
            <a:schemeClr val="accent3">
              <a:lumMod val="40000"/>
              <a:lumOff val="60000"/>
            </a:schemeClr>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a:t>
            </a:r>
            <a:r>
              <a:rPr lang="uk-UA" sz="2000" dirty="0"/>
              <a:t>Відцентровий насос із механічною характеристикою </a:t>
            </a:r>
            <a:r>
              <a:rPr lang="uk-UA" sz="2000" i="1" dirty="0" err="1">
                <a:latin typeface="Times New Roman" panose="02020603050405020304" pitchFamily="18" charset="0"/>
                <a:cs typeface="Times New Roman" panose="02020603050405020304" pitchFamily="18" charset="0"/>
              </a:rPr>
              <a:t>М</a:t>
            </a:r>
            <a:r>
              <a:rPr lang="uk-UA" sz="2000" i="1" baseline="-25000" dirty="0" err="1">
                <a:latin typeface="Times New Roman" panose="02020603050405020304" pitchFamily="18" charset="0"/>
                <a:cs typeface="Times New Roman" panose="02020603050405020304" pitchFamily="18" charset="0"/>
              </a:rPr>
              <a:t>нас</a:t>
            </a:r>
            <a:r>
              <a:rPr lang="uk-UA" sz="2000"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n</a:t>
            </a:r>
            <a:r>
              <a:rPr lang="uk-UA" sz="2000" i="1" dirty="0">
                <a:latin typeface="Times New Roman" panose="02020603050405020304" pitchFamily="18" charset="0"/>
                <a:cs typeface="Times New Roman" panose="02020603050405020304" pitchFamily="18" charset="0"/>
              </a:rPr>
              <a:t>)</a:t>
            </a:r>
            <a:r>
              <a:rPr lang="uk-UA" sz="2000" dirty="0"/>
              <a:t> приводи-</a:t>
            </a:r>
            <a:r>
              <a:rPr lang="uk-UA" sz="2000" dirty="0" err="1"/>
              <a:t>ться</a:t>
            </a:r>
            <a:r>
              <a:rPr lang="uk-UA" sz="2000" dirty="0"/>
              <a:t> в дію електродвигуном М</a:t>
            </a:r>
            <a:r>
              <a:rPr lang="en-US" sz="2000" dirty="0"/>
              <a:t>1</a:t>
            </a:r>
            <a:r>
              <a:rPr lang="uk-UA" sz="2000" dirty="0"/>
              <a:t> потужністю 3,0 кВт, </a:t>
            </a:r>
            <a:r>
              <a:rPr lang="uk-UA" sz="2000" i="1" dirty="0" err="1"/>
              <a:t>п</a:t>
            </a:r>
            <a:r>
              <a:rPr lang="uk-UA" sz="2000" i="1" baseline="-25000" dirty="0" err="1"/>
              <a:t>с</a:t>
            </a:r>
            <a:r>
              <a:rPr lang="uk-UA" sz="2000" dirty="0"/>
              <a:t> =1000 об/хв. </a:t>
            </a:r>
            <a:endParaRPr lang="uk-UA" sz="2000" dirty="0">
              <a:latin typeface="Calibri" pitchFamily="34" charset="0"/>
              <a:cs typeface="Calibri" pitchFamily="34" charset="0"/>
            </a:endParaRPr>
          </a:p>
        </p:txBody>
      </p:sp>
      <p:sp>
        <p:nvSpPr>
          <p:cNvPr id="15" name="Прямоугольник 14">
            <a:extLst>
              <a:ext uri="{FF2B5EF4-FFF2-40B4-BE49-F238E27FC236}">
                <a16:creationId xmlns:a16="http://schemas.microsoft.com/office/drawing/2014/main" id="{28299C83-A73D-4A24-AF67-06E11CAAE81B}"/>
              </a:ext>
            </a:extLst>
          </p:cNvPr>
          <p:cNvSpPr/>
          <p:nvPr/>
        </p:nvSpPr>
        <p:spPr>
          <a:xfrm>
            <a:off x="61915" y="4372373"/>
            <a:ext cx="4294061" cy="262059"/>
          </a:xfrm>
          <a:prstGeom prst="rect">
            <a:avLst/>
          </a:prstGeom>
          <a:solidFill>
            <a:schemeClr val="bg2">
              <a:lumMod val="90000"/>
            </a:schemeClr>
          </a:solidFill>
        </p:spPr>
        <p:txBody>
          <a:bodyPr wrap="square" lIns="0" tIns="0" rIns="0" bIns="0">
            <a:spAutoFit/>
          </a:bodyPr>
          <a:lstStyle/>
          <a:p>
            <a:pPr>
              <a:lnSpc>
                <a:spcPct val="85000"/>
              </a:lnSpc>
            </a:pPr>
            <a:r>
              <a:rPr lang="uk-UA" sz="2000" dirty="0"/>
              <a:t>Робоча точка насоса з двигуном </a:t>
            </a:r>
            <a:r>
              <a:rPr lang="en-US" sz="2000" dirty="0"/>
              <a:t>- </a:t>
            </a:r>
            <a:r>
              <a:rPr lang="uk-UA" sz="2000" i="1" dirty="0"/>
              <a:t>А.</a:t>
            </a:r>
            <a:endParaRPr lang="uk-UA" sz="2000" dirty="0">
              <a:latin typeface="Calibri" pitchFamily="34" charset="0"/>
              <a:cs typeface="Calibri" pitchFamily="34" charset="0"/>
            </a:endParaRPr>
          </a:p>
        </p:txBody>
      </p:sp>
      <p:sp>
        <p:nvSpPr>
          <p:cNvPr id="17" name="Прямоугольник 16">
            <a:extLst>
              <a:ext uri="{FF2B5EF4-FFF2-40B4-BE49-F238E27FC236}">
                <a16:creationId xmlns:a16="http://schemas.microsoft.com/office/drawing/2014/main" id="{6FEC7E54-4D6E-4C4A-A08E-BCFFD6417E4C}"/>
              </a:ext>
            </a:extLst>
          </p:cNvPr>
          <p:cNvSpPr/>
          <p:nvPr/>
        </p:nvSpPr>
        <p:spPr>
          <a:xfrm>
            <a:off x="58839" y="4630723"/>
            <a:ext cx="9023246" cy="1805494"/>
          </a:xfrm>
          <a:prstGeom prst="rect">
            <a:avLst/>
          </a:prstGeom>
          <a:solidFill>
            <a:schemeClr val="accent1">
              <a:lumMod val="20000"/>
              <a:lumOff val="80000"/>
            </a:schemeClr>
          </a:solidFill>
        </p:spPr>
        <p:txBody>
          <a:bodyPr wrap="square" lIns="0" tIns="0" rIns="0" bIns="0">
            <a:spAutoFit/>
          </a:bodyPr>
          <a:lstStyle/>
          <a:p>
            <a:pPr>
              <a:lnSpc>
                <a:spcPct val="85000"/>
              </a:lnSpc>
            </a:pPr>
            <a:r>
              <a:rPr lang="uk-UA" sz="2000" dirty="0"/>
              <a:t>Якщо його замінити на двигун </a:t>
            </a:r>
            <a:r>
              <a:rPr lang="uk-UA" sz="2000" i="1" dirty="0"/>
              <a:t>М</a:t>
            </a:r>
            <a:r>
              <a:rPr lang="uk-UA" sz="2000" dirty="0"/>
              <a:t>2 з тією самою потужністю, але з </a:t>
            </a:r>
            <a:r>
              <a:rPr lang="uk-UA" sz="2000" i="1" dirty="0" err="1"/>
              <a:t>п</a:t>
            </a:r>
            <a:r>
              <a:rPr lang="uk-UA" sz="2000" i="1" baseline="-25000" dirty="0" err="1"/>
              <a:t>с</a:t>
            </a:r>
            <a:r>
              <a:rPr lang="uk-UA" sz="2000" dirty="0"/>
              <a:t> = 1500 об/хв (характеристика </a:t>
            </a:r>
            <a:r>
              <a:rPr lang="uk-UA" sz="2000" dirty="0">
                <a:latin typeface="Times New Roman" panose="02020603050405020304" pitchFamily="18" charset="0"/>
                <a:cs typeface="Times New Roman" panose="02020603050405020304" pitchFamily="18" charset="0"/>
              </a:rPr>
              <a:t>М2 (</a:t>
            </a:r>
            <a:r>
              <a:rPr lang="en-US" sz="2000" i="1" dirty="0">
                <a:latin typeface="Times New Roman" panose="02020603050405020304" pitchFamily="18" charset="0"/>
                <a:cs typeface="Times New Roman" panose="02020603050405020304" pitchFamily="18" charset="0"/>
              </a:rPr>
              <a:t>n</a:t>
            </a:r>
            <a:r>
              <a:rPr lang="uk-UA" sz="2000" dirty="0">
                <a:latin typeface="Times New Roman" panose="02020603050405020304" pitchFamily="18" charset="0"/>
                <a:cs typeface="Times New Roman" panose="02020603050405020304" pitchFamily="18" charset="0"/>
              </a:rPr>
              <a:t>)</a:t>
            </a:r>
            <a:r>
              <a:rPr lang="uk-UA" sz="2000" dirty="0"/>
              <a:t>). Враховуючи особливість </a:t>
            </a:r>
            <a:r>
              <a:rPr lang="uk-UA" sz="2000" dirty="0" err="1">
                <a:latin typeface="Times New Roman" panose="02020603050405020304" pitchFamily="18" charset="0"/>
                <a:cs typeface="Times New Roman" panose="02020603050405020304" pitchFamily="18" charset="0"/>
              </a:rPr>
              <a:t>М</a:t>
            </a:r>
            <a:r>
              <a:rPr lang="uk-UA" sz="2000" baseline="-25000" dirty="0" err="1">
                <a:latin typeface="Times New Roman" panose="02020603050405020304" pitchFamily="18" charset="0"/>
                <a:cs typeface="Times New Roman" panose="02020603050405020304" pitchFamily="18" charset="0"/>
              </a:rPr>
              <a:t>нас</a:t>
            </a:r>
            <a:r>
              <a:rPr lang="uk-UA" sz="2000"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n</a:t>
            </a:r>
            <a:r>
              <a:rPr lang="uk-UA" sz="2000" dirty="0">
                <a:latin typeface="Times New Roman" panose="02020603050405020304" pitchFamily="18" charset="0"/>
                <a:cs typeface="Times New Roman" panose="02020603050405020304" pitchFamily="18" charset="0"/>
              </a:rPr>
              <a:t>)</a:t>
            </a:r>
            <a:r>
              <a:rPr lang="uk-UA" sz="2000" dirty="0"/>
              <a:t>, момент на-</a:t>
            </a:r>
            <a:r>
              <a:rPr lang="uk-UA" sz="2000" dirty="0" err="1"/>
              <a:t>соса</a:t>
            </a:r>
            <a:r>
              <a:rPr lang="uk-UA" sz="2000" dirty="0"/>
              <a:t> зросте в другому степені і робоча точка агрегату буде </a:t>
            </a:r>
            <a:r>
              <a:rPr lang="uk-UA" sz="2000" i="1" dirty="0"/>
              <a:t>А'</a:t>
            </a:r>
            <a:r>
              <a:rPr lang="uk-UA" sz="2000" dirty="0"/>
              <a:t> (номінальний момент двигуна М2 позначений точкою </a:t>
            </a:r>
            <a:r>
              <a:rPr lang="uk-UA" sz="2000" i="1" dirty="0"/>
              <a:t>В). Н</a:t>
            </a:r>
            <a:r>
              <a:rPr lang="uk-UA" sz="2000" dirty="0"/>
              <a:t>авантаження М2 буде майже вдвічі більшим за номінальне (близьким до </a:t>
            </a:r>
            <a:r>
              <a:rPr lang="uk-UA" sz="2000" dirty="0" err="1"/>
              <a:t>М</a:t>
            </a:r>
            <a:r>
              <a:rPr lang="uk-UA" sz="2000" baseline="-25000" dirty="0" err="1"/>
              <a:t>кр</a:t>
            </a:r>
            <a:r>
              <a:rPr lang="uk-UA" sz="2000" dirty="0"/>
              <a:t>) і природно, що двигун буде перегріватись і може вийти з ладу. </a:t>
            </a:r>
            <a:r>
              <a:rPr lang="uk-UA" dirty="0"/>
              <a:t>Подача насоса зросте в 1,5 </a:t>
            </a:r>
            <a:r>
              <a:rPr lang="uk-UA" dirty="0" err="1"/>
              <a:t>раза</a:t>
            </a:r>
            <a:r>
              <a:rPr lang="uk-UA" dirty="0"/>
              <a:t>, а напір в 2,25 </a:t>
            </a:r>
            <a:r>
              <a:rPr lang="uk-UA" dirty="0" err="1"/>
              <a:t>раза</a:t>
            </a:r>
            <a:r>
              <a:rPr lang="uk-UA" dirty="0"/>
              <a:t>, що значно змінить параметри водопостачання.</a:t>
            </a:r>
            <a:endParaRPr lang="uk-UA" sz="2000" dirty="0">
              <a:latin typeface="Calibri" pitchFamily="34" charset="0"/>
              <a:cs typeface="Calibri" pitchFamily="34" charset="0"/>
            </a:endParaRPr>
          </a:p>
        </p:txBody>
      </p:sp>
    </p:spTree>
    <p:extLst>
      <p:ext uri="{BB962C8B-B14F-4D97-AF65-F5344CB8AC3E}">
        <p14:creationId xmlns:p14="http://schemas.microsoft.com/office/powerpoint/2010/main" val="3082732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6" presetClass="entr" presetSubtype="0" fill="hold" nodeType="afterEffect">
                                  <p:stCondLst>
                                    <p:cond delay="0"/>
                                  </p:stCondLst>
                                  <p:childTnLst>
                                    <p:set>
                                      <p:cBhvr>
                                        <p:cTn id="23" dur="1" fill="hold">
                                          <p:stCondLst>
                                            <p:cond delay="0"/>
                                          </p:stCondLst>
                                        </p:cTn>
                                        <p:tgtEl>
                                          <p:spTgt spid="14338"/>
                                        </p:tgtEl>
                                        <p:attrNameLst>
                                          <p:attrName>style.visibility</p:attrName>
                                        </p:attrNameLst>
                                      </p:cBhvr>
                                      <p:to>
                                        <p:strVal val="visible"/>
                                      </p:to>
                                    </p:set>
                                    <p:animEffect transition="in" filter="wipe(down)">
                                      <p:cBhvr>
                                        <p:cTn id="24" dur="580">
                                          <p:stCondLst>
                                            <p:cond delay="0"/>
                                          </p:stCondLst>
                                        </p:cTn>
                                        <p:tgtEl>
                                          <p:spTgt spid="14338"/>
                                        </p:tgtEl>
                                      </p:cBhvr>
                                    </p:animEffect>
                                    <p:anim calcmode="lin" valueType="num">
                                      <p:cBhvr>
                                        <p:cTn id="25"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30" dur="26">
                                          <p:stCondLst>
                                            <p:cond delay="650"/>
                                          </p:stCondLst>
                                        </p:cTn>
                                        <p:tgtEl>
                                          <p:spTgt spid="14338"/>
                                        </p:tgtEl>
                                      </p:cBhvr>
                                      <p:to x="100000" y="60000"/>
                                    </p:animScale>
                                    <p:animScale>
                                      <p:cBhvr>
                                        <p:cTn id="31" dur="166" decel="50000">
                                          <p:stCondLst>
                                            <p:cond delay="676"/>
                                          </p:stCondLst>
                                        </p:cTn>
                                        <p:tgtEl>
                                          <p:spTgt spid="14338"/>
                                        </p:tgtEl>
                                      </p:cBhvr>
                                      <p:to x="100000" y="100000"/>
                                    </p:animScale>
                                    <p:animScale>
                                      <p:cBhvr>
                                        <p:cTn id="32" dur="26">
                                          <p:stCondLst>
                                            <p:cond delay="1312"/>
                                          </p:stCondLst>
                                        </p:cTn>
                                        <p:tgtEl>
                                          <p:spTgt spid="14338"/>
                                        </p:tgtEl>
                                      </p:cBhvr>
                                      <p:to x="100000" y="80000"/>
                                    </p:animScale>
                                    <p:animScale>
                                      <p:cBhvr>
                                        <p:cTn id="33" dur="166" decel="50000">
                                          <p:stCondLst>
                                            <p:cond delay="1338"/>
                                          </p:stCondLst>
                                        </p:cTn>
                                        <p:tgtEl>
                                          <p:spTgt spid="14338"/>
                                        </p:tgtEl>
                                      </p:cBhvr>
                                      <p:to x="100000" y="100000"/>
                                    </p:animScale>
                                    <p:animScale>
                                      <p:cBhvr>
                                        <p:cTn id="34" dur="26">
                                          <p:stCondLst>
                                            <p:cond delay="1642"/>
                                          </p:stCondLst>
                                        </p:cTn>
                                        <p:tgtEl>
                                          <p:spTgt spid="14338"/>
                                        </p:tgtEl>
                                      </p:cBhvr>
                                      <p:to x="100000" y="90000"/>
                                    </p:animScale>
                                    <p:animScale>
                                      <p:cBhvr>
                                        <p:cTn id="35" dur="166" decel="50000">
                                          <p:stCondLst>
                                            <p:cond delay="1668"/>
                                          </p:stCondLst>
                                        </p:cTn>
                                        <p:tgtEl>
                                          <p:spTgt spid="14338"/>
                                        </p:tgtEl>
                                      </p:cBhvr>
                                      <p:to x="100000" y="100000"/>
                                    </p:animScale>
                                    <p:animScale>
                                      <p:cBhvr>
                                        <p:cTn id="36" dur="26">
                                          <p:stCondLst>
                                            <p:cond delay="1808"/>
                                          </p:stCondLst>
                                        </p:cTn>
                                        <p:tgtEl>
                                          <p:spTgt spid="14338"/>
                                        </p:tgtEl>
                                      </p:cBhvr>
                                      <p:to x="100000" y="95000"/>
                                    </p:animScale>
                                    <p:animScale>
                                      <p:cBhvr>
                                        <p:cTn id="37" dur="166" decel="50000">
                                          <p:stCondLst>
                                            <p:cond delay="1834"/>
                                          </p:stCondLst>
                                        </p:cTn>
                                        <p:tgtEl>
                                          <p:spTgt spid="14338"/>
                                        </p:tgtEl>
                                      </p:cBhvr>
                                      <p:to x="100000" y="100000"/>
                                    </p:animScale>
                                  </p:childTnLst>
                                </p:cTn>
                              </p:par>
                            </p:childTnLst>
                          </p:cTn>
                        </p:par>
                      </p:childTnLst>
                    </p:cTn>
                  </p:par>
                  <p:par>
                    <p:cTn id="38" fill="hold">
                      <p:stCondLst>
                        <p:cond delay="indefinite"/>
                      </p:stCondLst>
                      <p:childTnLst>
                        <p:par>
                          <p:cTn id="39" fill="hold">
                            <p:stCondLst>
                              <p:cond delay="0"/>
                            </p:stCondLst>
                            <p:childTnLst>
                              <p:par>
                                <p:cTn id="40" presetID="2"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1000" fill="hold"/>
                                        <p:tgtEl>
                                          <p:spTgt spid="15"/>
                                        </p:tgtEl>
                                        <p:attrNameLst>
                                          <p:attrName>ppt_x</p:attrName>
                                        </p:attrNameLst>
                                      </p:cBhvr>
                                      <p:tavLst>
                                        <p:tav tm="0">
                                          <p:val>
                                            <p:strVal val="1+#ppt_w/2"/>
                                          </p:val>
                                        </p:tav>
                                        <p:tav tm="100000">
                                          <p:val>
                                            <p:strVal val="#ppt_x"/>
                                          </p:val>
                                        </p:tav>
                                      </p:tavLst>
                                    </p:anim>
                                    <p:anim calcmode="lin" valueType="num">
                                      <p:cBhvr additive="base">
                                        <p:cTn id="4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1000" fill="hold"/>
                                        <p:tgtEl>
                                          <p:spTgt spid="17"/>
                                        </p:tgtEl>
                                        <p:attrNameLst>
                                          <p:attrName>ppt_x</p:attrName>
                                        </p:attrNameLst>
                                      </p:cBhvr>
                                      <p:tavLst>
                                        <p:tav tm="0">
                                          <p:val>
                                            <p:strVal val="#ppt_x"/>
                                          </p:val>
                                        </p:tav>
                                        <p:tav tm="100000">
                                          <p:val>
                                            <p:strVal val="#ppt_x"/>
                                          </p:val>
                                        </p:tav>
                                      </p:tavLst>
                                    </p:anim>
                                    <p:anim calcmode="lin" valueType="num">
                                      <p:cBhvr additive="base">
                                        <p:cTn id="49"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1" grpId="0" animBg="1"/>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58840" y="455430"/>
            <a:ext cx="4225129" cy="2093330"/>
          </a:xfrm>
          <a:prstGeom prst="rect">
            <a:avLst/>
          </a:prstGeom>
          <a:solidFill>
            <a:srgbClr val="92D050"/>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a:t>
            </a:r>
            <a:r>
              <a:rPr lang="uk-UA" sz="2000" dirty="0"/>
              <a:t>До енергетичних характеристик відцентрового насоса відносять залежність ККД (</a:t>
            </a:r>
            <a:r>
              <a:rPr lang="uk-UA" sz="2000" i="1" dirty="0"/>
              <a:t>η</a:t>
            </a:r>
            <a:r>
              <a:rPr lang="uk-UA" sz="2000" dirty="0"/>
              <a:t>), напору (</a:t>
            </a:r>
            <a:r>
              <a:rPr lang="uk-UA" sz="2000" i="1" dirty="0"/>
              <a:t>Н</a:t>
            </a:r>
            <a:r>
              <a:rPr lang="uk-UA" sz="2000" dirty="0"/>
              <a:t>), споживаної потужності (Р) від по-дачі </a:t>
            </a:r>
            <a:r>
              <a:rPr lang="en-US" sz="2000" i="1" dirty="0"/>
              <a:t>Q</a:t>
            </a:r>
            <a:r>
              <a:rPr lang="uk-UA" sz="2000" i="1" dirty="0"/>
              <a:t>,</a:t>
            </a:r>
            <a:r>
              <a:rPr lang="uk-UA" sz="2000" dirty="0"/>
              <a:t> яка змінюється за рахунок зміни положення засувки, при </a:t>
            </a:r>
            <a:r>
              <a:rPr lang="uk-UA" sz="2000" dirty="0" err="1"/>
              <a:t>цьо</a:t>
            </a:r>
            <a:r>
              <a:rPr lang="uk-UA" sz="2000" dirty="0"/>
              <a:t>-му в точці </a:t>
            </a:r>
            <a:r>
              <a:rPr lang="en-US" sz="2000" i="1" dirty="0"/>
              <a:t>Q</a:t>
            </a:r>
            <a:r>
              <a:rPr lang="uk-UA" sz="2000" dirty="0"/>
              <a:t> = 0 засувка на вихід-</a:t>
            </a:r>
            <a:r>
              <a:rPr lang="uk-UA" sz="2000" dirty="0" err="1"/>
              <a:t>ному</a:t>
            </a:r>
            <a:r>
              <a:rPr lang="uk-UA" sz="2000" dirty="0"/>
              <a:t> патрубку закрита повністю.</a:t>
            </a:r>
            <a:endParaRPr lang="uk-UA" sz="2000" dirty="0">
              <a:latin typeface="Calibri" pitchFamily="34" charset="0"/>
              <a:cs typeface="Calibri" pitchFamily="34" charset="0"/>
            </a:endParaRPr>
          </a:p>
        </p:txBody>
      </p:sp>
      <p:sp>
        <p:nvSpPr>
          <p:cNvPr id="9" name="Прямоугольник 8"/>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
        <p:nvSpPr>
          <p:cNvPr id="12" name="Прямоугольник 11">
            <a:extLst>
              <a:ext uri="{FF2B5EF4-FFF2-40B4-BE49-F238E27FC236}">
                <a16:creationId xmlns:a16="http://schemas.microsoft.com/office/drawing/2014/main" id="{C52B6A96-CBD6-4D3C-9C11-39AF201FAB8C}"/>
              </a:ext>
            </a:extLst>
          </p:cNvPr>
          <p:cNvSpPr/>
          <p:nvPr/>
        </p:nvSpPr>
        <p:spPr>
          <a:xfrm>
            <a:off x="58841" y="2548760"/>
            <a:ext cx="4081112" cy="1046890"/>
          </a:xfrm>
          <a:prstGeom prst="rect">
            <a:avLst/>
          </a:prstGeom>
          <a:solidFill>
            <a:schemeClr val="bg2">
              <a:lumMod val="90000"/>
            </a:schemeClr>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a:t>
            </a:r>
            <a:r>
              <a:rPr lang="uk-UA" sz="2000" dirty="0"/>
              <a:t>Основним енергетичним показ-</a:t>
            </a:r>
            <a:r>
              <a:rPr lang="uk-UA" sz="2000" dirty="0" err="1"/>
              <a:t>ником</a:t>
            </a:r>
            <a:r>
              <a:rPr lang="uk-UA" sz="2000" dirty="0"/>
              <a:t>, що буде визначальним при виборі режиму роботи, є ККД насоса. </a:t>
            </a:r>
            <a:endParaRPr lang="uk-UA" sz="2000" dirty="0">
              <a:latin typeface="Calibri" pitchFamily="34" charset="0"/>
              <a:cs typeface="Calibri" pitchFamily="34" charset="0"/>
            </a:endParaRPr>
          </a:p>
        </p:txBody>
      </p:sp>
      <p:sp>
        <p:nvSpPr>
          <p:cNvPr id="11" name="Прямоугольник 10">
            <a:extLst>
              <a:ext uri="{FF2B5EF4-FFF2-40B4-BE49-F238E27FC236}">
                <a16:creationId xmlns:a16="http://schemas.microsoft.com/office/drawing/2014/main" id="{8E317640-5070-4EAE-9606-B031D208E111}"/>
              </a:ext>
            </a:extLst>
          </p:cNvPr>
          <p:cNvSpPr/>
          <p:nvPr/>
        </p:nvSpPr>
        <p:spPr>
          <a:xfrm>
            <a:off x="4242" y="3582122"/>
            <a:ext cx="4225129" cy="785280"/>
          </a:xfrm>
          <a:prstGeom prst="rect">
            <a:avLst/>
          </a:prstGeom>
          <a:solidFill>
            <a:schemeClr val="accent3">
              <a:lumMod val="40000"/>
              <a:lumOff val="60000"/>
            </a:schemeClr>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a:t>
            </a:r>
            <a:r>
              <a:rPr lang="uk-UA" sz="2000" dirty="0"/>
              <a:t>Із ростом подачі насоса </a:t>
            </a:r>
            <a:r>
              <a:rPr lang="uk-UA" sz="2000" i="1" dirty="0"/>
              <a:t>η</a:t>
            </a:r>
            <a:r>
              <a:rPr lang="uk-UA" sz="2000" dirty="0"/>
              <a:t> зростає до </a:t>
            </a:r>
            <a:r>
              <a:rPr lang="uk-UA" sz="2000" i="1" dirty="0" err="1"/>
              <a:t>η</a:t>
            </a:r>
            <a:r>
              <a:rPr lang="uk-UA" sz="2000" i="1" baseline="-25000" dirty="0" err="1"/>
              <a:t>тах</a:t>
            </a:r>
            <a:r>
              <a:rPr lang="uk-UA" sz="2000" dirty="0"/>
              <a:t>. Цій точці відповідає оптимальне значення подачі </a:t>
            </a:r>
            <a:r>
              <a:rPr lang="en-US" sz="2000" i="1" dirty="0"/>
              <a:t>Q</a:t>
            </a:r>
            <a:r>
              <a:rPr lang="uk-UA" sz="2000" i="1" baseline="-25000" dirty="0" err="1"/>
              <a:t>тахη</a:t>
            </a:r>
            <a:r>
              <a:rPr lang="uk-UA" sz="2000" dirty="0"/>
              <a:t>.</a:t>
            </a:r>
            <a:endParaRPr lang="uk-UA" sz="2000" dirty="0">
              <a:latin typeface="Calibri" pitchFamily="34" charset="0"/>
              <a:cs typeface="Calibri" pitchFamily="34" charset="0"/>
            </a:endParaRPr>
          </a:p>
        </p:txBody>
      </p:sp>
      <p:sp>
        <p:nvSpPr>
          <p:cNvPr id="17" name="Прямоугольник 16">
            <a:extLst>
              <a:ext uri="{FF2B5EF4-FFF2-40B4-BE49-F238E27FC236}">
                <a16:creationId xmlns:a16="http://schemas.microsoft.com/office/drawing/2014/main" id="{6FEC7E54-4D6E-4C4A-A08E-BCFFD6417E4C}"/>
              </a:ext>
            </a:extLst>
          </p:cNvPr>
          <p:cNvSpPr/>
          <p:nvPr/>
        </p:nvSpPr>
        <p:spPr>
          <a:xfrm>
            <a:off x="58839" y="4630723"/>
            <a:ext cx="9023246" cy="785280"/>
          </a:xfrm>
          <a:prstGeom prst="rect">
            <a:avLst/>
          </a:prstGeom>
          <a:solidFill>
            <a:schemeClr val="accent1">
              <a:lumMod val="20000"/>
              <a:lumOff val="80000"/>
            </a:schemeClr>
          </a:solidFill>
        </p:spPr>
        <p:txBody>
          <a:bodyPr wrap="square" lIns="0" tIns="0" rIns="0" bIns="0">
            <a:spAutoFit/>
          </a:bodyPr>
          <a:lstStyle/>
          <a:p>
            <a:pPr indent="361950">
              <a:lnSpc>
                <a:spcPct val="85000"/>
              </a:lnSpc>
            </a:pPr>
            <a:r>
              <a:rPr lang="uk-UA" sz="2000" dirty="0"/>
              <a:t>При виборі двигуна враховують, що з точки зору найменших втрат енергії </a:t>
            </a:r>
            <a:r>
              <a:rPr lang="uk-UA" sz="2000" i="1" dirty="0"/>
              <a:t>η</a:t>
            </a:r>
            <a:r>
              <a:rPr lang="uk-UA" sz="2000" dirty="0"/>
              <a:t> повинно знаходитись у зоні (0,9 -1,0) </a:t>
            </a:r>
            <a:r>
              <a:rPr lang="uk-UA" sz="2000" i="1" dirty="0" err="1"/>
              <a:t>η</a:t>
            </a:r>
            <a:r>
              <a:rPr lang="uk-UA" sz="2000" i="1" baseline="-25000" dirty="0" err="1"/>
              <a:t>тах</a:t>
            </a:r>
            <a:r>
              <a:rPr lang="uk-UA" sz="2000" dirty="0"/>
              <a:t>. Це відповідає подачі насоса в межах </a:t>
            </a:r>
            <a:r>
              <a:rPr lang="en-US" sz="2000" i="1" dirty="0"/>
              <a:t>Q</a:t>
            </a:r>
            <a:r>
              <a:rPr lang="en-US" sz="2000" i="1" baseline="-25000" dirty="0"/>
              <a:t>1</a:t>
            </a:r>
            <a:r>
              <a:rPr lang="uk-UA" sz="2000" i="1" dirty="0"/>
              <a:t>-</a:t>
            </a:r>
            <a:r>
              <a:rPr lang="en-US" sz="2000" i="1" dirty="0"/>
              <a:t>Q</a:t>
            </a:r>
            <a:r>
              <a:rPr lang="uk-UA" sz="2000" i="1" baseline="-25000" dirty="0"/>
              <a:t>2</a:t>
            </a:r>
            <a:r>
              <a:rPr lang="en-US" sz="2000" dirty="0"/>
              <a:t>.</a:t>
            </a:r>
            <a:endParaRPr lang="uk-UA" sz="2000" dirty="0">
              <a:latin typeface="Calibri" pitchFamily="34" charset="0"/>
              <a:cs typeface="Calibri" pitchFamily="34" charset="0"/>
            </a:endParaRPr>
          </a:p>
        </p:txBody>
      </p:sp>
      <p:pic>
        <p:nvPicPr>
          <p:cNvPr id="15362" name="Рисунок 10">
            <a:extLst>
              <a:ext uri="{FF2B5EF4-FFF2-40B4-BE49-F238E27FC236}">
                <a16:creationId xmlns:a16="http://schemas.microsoft.com/office/drawing/2014/main" id="{53CD712B-47E8-4F73-BD36-6F5D22E218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72915"/>
            <a:ext cx="4970587" cy="4157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Прямоугольник 15">
            <a:extLst>
              <a:ext uri="{FF2B5EF4-FFF2-40B4-BE49-F238E27FC236}">
                <a16:creationId xmlns:a16="http://schemas.microsoft.com/office/drawing/2014/main" id="{0BA2BD7A-4AB2-4257-9426-BF7CF7AF6740}"/>
              </a:ext>
            </a:extLst>
          </p:cNvPr>
          <p:cNvSpPr/>
          <p:nvPr/>
        </p:nvSpPr>
        <p:spPr>
          <a:xfrm>
            <a:off x="58839" y="5416003"/>
            <a:ext cx="9023246" cy="1308500"/>
          </a:xfrm>
          <a:prstGeom prst="rect">
            <a:avLst/>
          </a:prstGeom>
          <a:solidFill>
            <a:schemeClr val="accent2">
              <a:lumMod val="40000"/>
              <a:lumOff val="60000"/>
            </a:schemeClr>
          </a:solidFill>
        </p:spPr>
        <p:txBody>
          <a:bodyPr wrap="square" lIns="0" tIns="0" rIns="0" bIns="0">
            <a:spAutoFit/>
          </a:bodyPr>
          <a:lstStyle/>
          <a:p>
            <a:pPr indent="361950">
              <a:lnSpc>
                <a:spcPct val="85000"/>
              </a:lnSpc>
            </a:pPr>
            <a:r>
              <a:rPr lang="uk-UA" sz="2000" dirty="0"/>
              <a:t>Споживана двигуном потужність із ростом подачі теж зростає і для відцентрових насосів досягає максимуму при максимальній подачі та мінімальному напорі. Коли засувка повністю закрита (</a:t>
            </a:r>
            <a:r>
              <a:rPr lang="en-US" sz="2000" i="1" dirty="0"/>
              <a:t>Q</a:t>
            </a:r>
            <a:r>
              <a:rPr lang="uk-UA" sz="2000" dirty="0"/>
              <a:t> = 0), двигун споживає мінімальну потужність, що підтверджує висновок про те, що пуск відцентрового насоса треба здійснювати при закритій засувці.</a:t>
            </a:r>
            <a:endParaRPr lang="uk-UA" sz="2000" dirty="0">
              <a:latin typeface="Calibri" pitchFamily="34" charset="0"/>
              <a:cs typeface="Calibri" pitchFamily="34" charset="0"/>
            </a:endParaRPr>
          </a:p>
        </p:txBody>
      </p:sp>
    </p:spTree>
    <p:extLst>
      <p:ext uri="{BB962C8B-B14F-4D97-AF65-F5344CB8AC3E}">
        <p14:creationId xmlns:p14="http://schemas.microsoft.com/office/powerpoint/2010/main" val="247570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wipe(down)">
                                      <p:cBhvr>
                                        <p:cTn id="12" dur="580">
                                          <p:stCondLst>
                                            <p:cond delay="0"/>
                                          </p:stCondLst>
                                        </p:cTn>
                                        <p:tgtEl>
                                          <p:spTgt spid="15362"/>
                                        </p:tgtEl>
                                      </p:cBhvr>
                                    </p:animEffect>
                                    <p:anim calcmode="lin" valueType="num">
                                      <p:cBhvr>
                                        <p:cTn id="13" dur="1822" tmFilter="0,0; 0.14,0.36; 0.43,0.73; 0.71,0.91; 1.0,1.0">
                                          <p:stCondLst>
                                            <p:cond delay="0"/>
                                          </p:stCondLst>
                                        </p:cTn>
                                        <p:tgtEl>
                                          <p:spTgt spid="1536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536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536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536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5362"/>
                                        </p:tgtEl>
                                        <p:attrNameLst>
                                          <p:attrName>ppt_y</p:attrName>
                                        </p:attrNameLst>
                                      </p:cBhvr>
                                      <p:tavLst>
                                        <p:tav tm="0" fmla="#ppt_y-sin(pi*$)/81">
                                          <p:val>
                                            <p:fltVal val="0"/>
                                          </p:val>
                                        </p:tav>
                                        <p:tav tm="100000">
                                          <p:val>
                                            <p:fltVal val="1"/>
                                          </p:val>
                                        </p:tav>
                                      </p:tavLst>
                                    </p:anim>
                                    <p:animScale>
                                      <p:cBhvr>
                                        <p:cTn id="18" dur="26">
                                          <p:stCondLst>
                                            <p:cond delay="650"/>
                                          </p:stCondLst>
                                        </p:cTn>
                                        <p:tgtEl>
                                          <p:spTgt spid="15362"/>
                                        </p:tgtEl>
                                      </p:cBhvr>
                                      <p:to x="100000" y="60000"/>
                                    </p:animScale>
                                    <p:animScale>
                                      <p:cBhvr>
                                        <p:cTn id="19" dur="166" decel="50000">
                                          <p:stCondLst>
                                            <p:cond delay="676"/>
                                          </p:stCondLst>
                                        </p:cTn>
                                        <p:tgtEl>
                                          <p:spTgt spid="15362"/>
                                        </p:tgtEl>
                                      </p:cBhvr>
                                      <p:to x="100000" y="100000"/>
                                    </p:animScale>
                                    <p:animScale>
                                      <p:cBhvr>
                                        <p:cTn id="20" dur="26">
                                          <p:stCondLst>
                                            <p:cond delay="1312"/>
                                          </p:stCondLst>
                                        </p:cTn>
                                        <p:tgtEl>
                                          <p:spTgt spid="15362"/>
                                        </p:tgtEl>
                                      </p:cBhvr>
                                      <p:to x="100000" y="80000"/>
                                    </p:animScale>
                                    <p:animScale>
                                      <p:cBhvr>
                                        <p:cTn id="21" dur="166" decel="50000">
                                          <p:stCondLst>
                                            <p:cond delay="1338"/>
                                          </p:stCondLst>
                                        </p:cTn>
                                        <p:tgtEl>
                                          <p:spTgt spid="15362"/>
                                        </p:tgtEl>
                                      </p:cBhvr>
                                      <p:to x="100000" y="100000"/>
                                    </p:animScale>
                                    <p:animScale>
                                      <p:cBhvr>
                                        <p:cTn id="22" dur="26">
                                          <p:stCondLst>
                                            <p:cond delay="1642"/>
                                          </p:stCondLst>
                                        </p:cTn>
                                        <p:tgtEl>
                                          <p:spTgt spid="15362"/>
                                        </p:tgtEl>
                                      </p:cBhvr>
                                      <p:to x="100000" y="90000"/>
                                    </p:animScale>
                                    <p:animScale>
                                      <p:cBhvr>
                                        <p:cTn id="23" dur="166" decel="50000">
                                          <p:stCondLst>
                                            <p:cond delay="1668"/>
                                          </p:stCondLst>
                                        </p:cTn>
                                        <p:tgtEl>
                                          <p:spTgt spid="15362"/>
                                        </p:tgtEl>
                                      </p:cBhvr>
                                      <p:to x="100000" y="100000"/>
                                    </p:animScale>
                                    <p:animScale>
                                      <p:cBhvr>
                                        <p:cTn id="24" dur="26">
                                          <p:stCondLst>
                                            <p:cond delay="1808"/>
                                          </p:stCondLst>
                                        </p:cTn>
                                        <p:tgtEl>
                                          <p:spTgt spid="15362"/>
                                        </p:tgtEl>
                                      </p:cBhvr>
                                      <p:to x="100000" y="95000"/>
                                    </p:animScale>
                                    <p:animScale>
                                      <p:cBhvr>
                                        <p:cTn id="25" dur="166" decel="50000">
                                          <p:stCondLst>
                                            <p:cond delay="1834"/>
                                          </p:stCondLst>
                                        </p:cTn>
                                        <p:tgtEl>
                                          <p:spTgt spid="15362"/>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1000" fill="hold"/>
                                        <p:tgtEl>
                                          <p:spTgt spid="12"/>
                                        </p:tgtEl>
                                        <p:attrNameLst>
                                          <p:attrName>ppt_x</p:attrName>
                                        </p:attrNameLst>
                                      </p:cBhvr>
                                      <p:tavLst>
                                        <p:tav tm="0">
                                          <p:val>
                                            <p:strVal val="#ppt_x"/>
                                          </p:val>
                                        </p:tav>
                                        <p:tav tm="100000">
                                          <p:val>
                                            <p:strVal val="#ppt_x"/>
                                          </p:val>
                                        </p:tav>
                                      </p:tavLst>
                                    </p:anim>
                                    <p:anim calcmode="lin" valueType="num">
                                      <p:cBhvr additive="base">
                                        <p:cTn id="31"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0-#ppt_w/2"/>
                                          </p:val>
                                        </p:tav>
                                        <p:tav tm="100000">
                                          <p:val>
                                            <p:strVal val="#ppt_x"/>
                                          </p:val>
                                        </p:tav>
                                      </p:tavLst>
                                    </p:anim>
                                    <p:anim calcmode="lin" valueType="num">
                                      <p:cBhvr additive="base">
                                        <p:cTn id="37"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1000" fill="hold"/>
                                        <p:tgtEl>
                                          <p:spTgt spid="17"/>
                                        </p:tgtEl>
                                        <p:attrNameLst>
                                          <p:attrName>ppt_x</p:attrName>
                                        </p:attrNameLst>
                                      </p:cBhvr>
                                      <p:tavLst>
                                        <p:tav tm="0">
                                          <p:val>
                                            <p:strVal val="#ppt_x"/>
                                          </p:val>
                                        </p:tav>
                                        <p:tav tm="100000">
                                          <p:val>
                                            <p:strVal val="#ppt_x"/>
                                          </p:val>
                                        </p:tav>
                                      </p:tavLst>
                                    </p:anim>
                                    <p:anim calcmode="lin" valueType="num">
                                      <p:cBhvr additive="base">
                                        <p:cTn id="43"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1000" fill="hold"/>
                                        <p:tgtEl>
                                          <p:spTgt spid="16"/>
                                        </p:tgtEl>
                                        <p:attrNameLst>
                                          <p:attrName>ppt_x</p:attrName>
                                        </p:attrNameLst>
                                      </p:cBhvr>
                                      <p:tavLst>
                                        <p:tav tm="0">
                                          <p:val>
                                            <p:strVal val="#ppt_x"/>
                                          </p:val>
                                        </p:tav>
                                        <p:tav tm="100000">
                                          <p:val>
                                            <p:strVal val="#ppt_x"/>
                                          </p:val>
                                        </p:tav>
                                      </p:tavLst>
                                    </p:anim>
                                    <p:anim calcmode="lin" valueType="num">
                                      <p:cBhvr additive="base">
                                        <p:cTn id="49"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1" grpId="0" animBg="1"/>
      <p:bldP spid="17"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8E317640-5070-4EAE-9606-B031D208E111}"/>
              </a:ext>
            </a:extLst>
          </p:cNvPr>
          <p:cNvSpPr/>
          <p:nvPr/>
        </p:nvSpPr>
        <p:spPr>
          <a:xfrm>
            <a:off x="58841" y="3542214"/>
            <a:ext cx="6817415" cy="923330"/>
          </a:xfrm>
          <a:prstGeom prst="rect">
            <a:avLst/>
          </a:prstGeom>
          <a:solidFill>
            <a:schemeClr val="accent3">
              <a:lumMod val="40000"/>
              <a:lumOff val="60000"/>
            </a:schemeClr>
          </a:solidFill>
        </p:spPr>
        <p:txBody>
          <a:bodyPr wrap="square" lIns="0" tIns="0" rIns="0" bIns="0">
            <a:spAutoFit/>
          </a:bodyPr>
          <a:lstStyle/>
          <a:p>
            <a:r>
              <a:rPr lang="uk-UA" sz="2000" dirty="0">
                <a:latin typeface="Calibri" panose="020F0502020204030204" pitchFamily="34" charset="0"/>
                <a:cs typeface="Calibri" pitchFamily="34" charset="0"/>
              </a:rPr>
              <a:t>  </a:t>
            </a:r>
            <a:r>
              <a:rPr lang="uk-UA" sz="2000" dirty="0"/>
              <a:t>Пропелерні насоси можна піднімати значні маси рідини при невеликих напорах; їх використовують для подачі рідини від 0,1 до 30 м3/с при напорах до 20 м.</a:t>
            </a:r>
            <a:endParaRPr lang="uk-UA" sz="2000" dirty="0">
              <a:latin typeface="Calibri" pitchFamily="34" charset="0"/>
              <a:cs typeface="Calibri" pitchFamily="34" charset="0"/>
            </a:endParaRPr>
          </a:p>
        </p:txBody>
      </p:sp>
      <p:sp>
        <p:nvSpPr>
          <p:cNvPr id="17" name="Прямоугольник 16">
            <a:extLst>
              <a:ext uri="{FF2B5EF4-FFF2-40B4-BE49-F238E27FC236}">
                <a16:creationId xmlns:a16="http://schemas.microsoft.com/office/drawing/2014/main" id="{6FEC7E54-4D6E-4C4A-A08E-BCFFD6417E4C}"/>
              </a:ext>
            </a:extLst>
          </p:cNvPr>
          <p:cNvSpPr/>
          <p:nvPr/>
        </p:nvSpPr>
        <p:spPr>
          <a:xfrm>
            <a:off x="6804249" y="4843421"/>
            <a:ext cx="2262260" cy="1883977"/>
          </a:xfrm>
          <a:prstGeom prst="rect">
            <a:avLst/>
          </a:prstGeom>
          <a:solidFill>
            <a:srgbClr val="FFFF00"/>
          </a:solidFill>
        </p:spPr>
        <p:txBody>
          <a:bodyPr wrap="square" lIns="0" tIns="0" rIns="0" bIns="0">
            <a:spAutoFit/>
          </a:bodyPr>
          <a:lstStyle/>
          <a:p>
            <a:pPr algn="ctr">
              <a:lnSpc>
                <a:spcPct val="85000"/>
              </a:lnSpc>
            </a:pPr>
            <a:r>
              <a:rPr lang="uk-UA" dirty="0"/>
              <a:t>1 – корпус; 2 – </a:t>
            </a:r>
            <a:r>
              <a:rPr lang="uk-UA" dirty="0" err="1"/>
              <a:t>напра-вляючий</a:t>
            </a:r>
            <a:r>
              <a:rPr lang="uk-UA" dirty="0"/>
              <a:t> апарат; 3 - втулка, з вертикаль-ним валом; 4 – робо-</a:t>
            </a:r>
            <a:r>
              <a:rPr lang="uk-UA" dirty="0" err="1"/>
              <a:t>че</a:t>
            </a:r>
            <a:r>
              <a:rPr lang="uk-UA" dirty="0"/>
              <a:t> колесо (має декі-</a:t>
            </a:r>
            <a:r>
              <a:rPr lang="uk-UA" dirty="0" err="1"/>
              <a:t>лька</a:t>
            </a:r>
            <a:r>
              <a:rPr lang="uk-UA" dirty="0"/>
              <a:t> лопатей вигну-тих по гвинтовій поверхні)</a:t>
            </a:r>
            <a:endParaRPr lang="uk-UA" sz="2000" dirty="0">
              <a:latin typeface="Calibri" pitchFamily="34" charset="0"/>
              <a:cs typeface="Calibri" pitchFamily="34" charset="0"/>
            </a:endParaRPr>
          </a:p>
        </p:txBody>
      </p:sp>
      <p:sp>
        <p:nvSpPr>
          <p:cNvPr id="16" name="Прямоугольник 15">
            <a:extLst>
              <a:ext uri="{FF2B5EF4-FFF2-40B4-BE49-F238E27FC236}">
                <a16:creationId xmlns:a16="http://schemas.microsoft.com/office/drawing/2014/main" id="{0BA2BD7A-4AB2-4257-9426-BF7CF7AF6740}"/>
              </a:ext>
            </a:extLst>
          </p:cNvPr>
          <p:cNvSpPr/>
          <p:nvPr/>
        </p:nvSpPr>
        <p:spPr>
          <a:xfrm>
            <a:off x="107605" y="4465544"/>
            <a:ext cx="6696644" cy="2154436"/>
          </a:xfrm>
          <a:prstGeom prst="rect">
            <a:avLst/>
          </a:prstGeom>
          <a:solidFill>
            <a:schemeClr val="accent2">
              <a:lumMod val="40000"/>
              <a:lumOff val="60000"/>
            </a:schemeClr>
          </a:solidFill>
        </p:spPr>
        <p:txBody>
          <a:bodyPr wrap="square" lIns="0" tIns="0" rIns="0" bIns="0">
            <a:spAutoFit/>
          </a:bodyPr>
          <a:lstStyle/>
          <a:p>
            <a:pPr indent="266700"/>
            <a:r>
              <a:rPr lang="uk-UA" sz="2000" dirty="0"/>
              <a:t>Потужні пропелерні насоси, що мають продуктивність 25 м3/с при напорах від 6 до 11,5 м, встановлені на насосних станціях каналу імені Москви.  </a:t>
            </a:r>
          </a:p>
          <a:p>
            <a:pPr indent="266700"/>
            <a:r>
              <a:rPr lang="uk-UA" sz="2000" dirty="0"/>
              <a:t>Перевагою пропелерних насосів є простота і компакт-</a:t>
            </a:r>
            <a:r>
              <a:rPr lang="uk-UA" sz="2000" dirty="0" err="1"/>
              <a:t>ність</a:t>
            </a:r>
            <a:r>
              <a:rPr lang="uk-UA" sz="2000" dirty="0"/>
              <a:t> конструкції, невелика вага, великий ККД (до 90 %) і можливість працювати на забруднених рідинах. </a:t>
            </a:r>
            <a:r>
              <a:rPr lang="uk-UA" sz="2000" dirty="0" err="1"/>
              <a:t>Голов</a:t>
            </a:r>
            <a:r>
              <a:rPr lang="uk-UA" sz="2000" dirty="0"/>
              <a:t>-ним недоліком насосів є мала висота всмоктування.</a:t>
            </a:r>
            <a:endParaRPr lang="uk-UA" sz="2000" dirty="0">
              <a:latin typeface="Calibri" pitchFamily="34" charset="0"/>
              <a:cs typeface="Calibri" pitchFamily="34" charset="0"/>
            </a:endParaRPr>
          </a:p>
        </p:txBody>
      </p:sp>
      <p:pic>
        <p:nvPicPr>
          <p:cNvPr id="16386" name="Рисунок 1">
            <a:extLst>
              <a:ext uri="{FF2B5EF4-FFF2-40B4-BE49-F238E27FC236}">
                <a16:creationId xmlns:a16="http://schemas.microsoft.com/office/drawing/2014/main" id="{B1E94954-A066-4B6B-A8E3-9BC545634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9" y="455429"/>
            <a:ext cx="2262260" cy="4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58841" y="455430"/>
            <a:ext cx="6961431" cy="1538883"/>
          </a:xfrm>
          <a:prstGeom prst="rect">
            <a:avLst/>
          </a:prstGeom>
          <a:solidFill>
            <a:srgbClr val="92D050"/>
          </a:solidFill>
        </p:spPr>
        <p:txBody>
          <a:bodyPr wrap="square" lIns="0" tIns="0" rIns="0" bIns="0">
            <a:spAutoFit/>
          </a:bodyPr>
          <a:lstStyle/>
          <a:p>
            <a:pPr indent="180975"/>
            <a:r>
              <a:rPr lang="uk-UA" sz="2000" dirty="0">
                <a:latin typeface="Calibri" panose="020F0502020204030204" pitchFamily="34" charset="0"/>
                <a:cs typeface="Calibri" pitchFamily="34" charset="0"/>
              </a:rPr>
              <a:t>    Осьові насоси свою назву отримали тому, що їх робочі колеса складаються із декількох гвинтових лопатей, що мають форму лопатевих пропелерів. Рух рідини в цих насосах проходить по осі обертання колеса без зміни свого напряму, ось чому ці насоси називаються також осьовими.</a:t>
            </a:r>
          </a:p>
        </p:txBody>
      </p:sp>
      <p:sp>
        <p:nvSpPr>
          <p:cNvPr id="12" name="Прямоугольник 11">
            <a:extLst>
              <a:ext uri="{FF2B5EF4-FFF2-40B4-BE49-F238E27FC236}">
                <a16:creationId xmlns:a16="http://schemas.microsoft.com/office/drawing/2014/main" id="{C52B6A96-CBD6-4D3C-9C11-39AF201FAB8C}"/>
              </a:ext>
            </a:extLst>
          </p:cNvPr>
          <p:cNvSpPr/>
          <p:nvPr/>
        </p:nvSpPr>
        <p:spPr>
          <a:xfrm>
            <a:off x="49365" y="1994313"/>
            <a:ext cx="6970908" cy="1538883"/>
          </a:xfrm>
          <a:prstGeom prst="rect">
            <a:avLst/>
          </a:prstGeom>
          <a:solidFill>
            <a:schemeClr val="bg2">
              <a:lumMod val="90000"/>
            </a:schemeClr>
          </a:solidFill>
        </p:spPr>
        <p:txBody>
          <a:bodyPr wrap="square" lIns="0" tIns="0" rIns="0" bIns="0">
            <a:spAutoFit/>
          </a:bodyPr>
          <a:lstStyle/>
          <a:p>
            <a:r>
              <a:rPr lang="uk-UA" sz="2000" dirty="0">
                <a:latin typeface="Calibri" panose="020F0502020204030204" pitchFamily="34" charset="0"/>
                <a:cs typeface="Calibri" pitchFamily="34" charset="0"/>
              </a:rPr>
              <a:t>      Лапасті робочих коліс великих пропелерних насосів роблять поворотними, що дозволяє регулювати продуктивність насосу при постійному числі обертів і без зниження ККД. За </a:t>
            </a:r>
            <a:r>
              <a:rPr lang="uk-UA" sz="2000" dirty="0" err="1">
                <a:latin typeface="Calibri" panose="020F0502020204030204" pitchFamily="34" charset="0"/>
                <a:cs typeface="Calibri" panose="020F0502020204030204" pitchFamily="34" charset="0"/>
              </a:rPr>
              <a:t>розташува-нням</a:t>
            </a:r>
            <a:r>
              <a:rPr lang="uk-UA" sz="2000" dirty="0">
                <a:latin typeface="Calibri" panose="020F0502020204030204" pitchFamily="34" charset="0"/>
                <a:cs typeface="Calibri" panose="020F0502020204030204" pitchFamily="34" charset="0"/>
              </a:rPr>
              <a:t> валу осьові насоси бувають з горизонтальним та верти-кальним розташуванням валу.</a:t>
            </a:r>
          </a:p>
        </p:txBody>
      </p:sp>
    </p:spTree>
    <p:extLst>
      <p:ext uri="{BB962C8B-B14F-4D97-AF65-F5344CB8AC3E}">
        <p14:creationId xmlns:p14="http://schemas.microsoft.com/office/powerpoint/2010/main" val="244726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1000" fill="hold"/>
                                        <p:tgtEl>
                                          <p:spTgt spid="12"/>
                                        </p:tgtEl>
                                        <p:attrNameLst>
                                          <p:attrName>ppt_x</p:attrName>
                                        </p:attrNameLst>
                                      </p:cBhvr>
                                      <p:tavLst>
                                        <p:tav tm="0">
                                          <p:val>
                                            <p:strVal val="#ppt_x"/>
                                          </p:val>
                                        </p:tav>
                                        <p:tav tm="100000">
                                          <p:val>
                                            <p:strVal val="#ppt_x"/>
                                          </p:val>
                                        </p:tav>
                                      </p:tavLst>
                                    </p:anim>
                                    <p:anim calcmode="lin" valueType="num">
                                      <p:cBhvr additive="base">
                                        <p:cTn id="14"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1000" fill="hold"/>
                                        <p:tgtEl>
                                          <p:spTgt spid="17"/>
                                        </p:tgtEl>
                                        <p:attrNameLst>
                                          <p:attrName>ppt_x</p:attrName>
                                        </p:attrNameLst>
                                      </p:cBhvr>
                                      <p:tavLst>
                                        <p:tav tm="0">
                                          <p:val>
                                            <p:strVal val="#ppt_x"/>
                                          </p:val>
                                        </p:tav>
                                        <p:tav tm="100000">
                                          <p:val>
                                            <p:strVal val="#ppt_x"/>
                                          </p:val>
                                        </p:tav>
                                      </p:tavLst>
                                    </p:anim>
                                    <p:anim calcmode="lin" valueType="num">
                                      <p:cBhvr additive="base">
                                        <p:cTn id="26"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1000" fill="hold"/>
                                        <p:tgtEl>
                                          <p:spTgt spid="16"/>
                                        </p:tgtEl>
                                        <p:attrNameLst>
                                          <p:attrName>ppt_x</p:attrName>
                                        </p:attrNameLst>
                                      </p:cBhvr>
                                      <p:tavLst>
                                        <p:tav tm="0">
                                          <p:val>
                                            <p:strVal val="#ppt_x"/>
                                          </p:val>
                                        </p:tav>
                                        <p:tav tm="100000">
                                          <p:val>
                                            <p:strVal val="#ppt_x"/>
                                          </p:val>
                                        </p:tav>
                                      </p:tavLst>
                                    </p:anim>
                                    <p:anim calcmode="lin" valueType="num">
                                      <p:cBhvr additive="base">
                                        <p:cTn id="32"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16" grpId="0" animBg="1"/>
      <p:bldP spid="8"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8E317640-5070-4EAE-9606-B031D208E111}"/>
              </a:ext>
            </a:extLst>
          </p:cNvPr>
          <p:cNvSpPr/>
          <p:nvPr/>
        </p:nvSpPr>
        <p:spPr>
          <a:xfrm>
            <a:off x="62633" y="5545970"/>
            <a:ext cx="8905647" cy="1231106"/>
          </a:xfrm>
          <a:prstGeom prst="rect">
            <a:avLst/>
          </a:prstGeom>
          <a:solidFill>
            <a:schemeClr val="accent3">
              <a:lumMod val="40000"/>
              <a:lumOff val="60000"/>
            </a:schemeClr>
          </a:solidFill>
        </p:spPr>
        <p:txBody>
          <a:bodyPr wrap="square" lIns="0" tIns="0" rIns="0" bIns="0">
            <a:spAutoFit/>
          </a:bodyPr>
          <a:lstStyle/>
          <a:p>
            <a:pPr indent="361950"/>
            <a:r>
              <a:rPr lang="uk-UA" sz="2000" dirty="0">
                <a:latin typeface="Calibri" panose="020F0502020204030204" pitchFamily="34" charset="0"/>
                <a:cs typeface="Calibri" pitchFamily="34" charset="0"/>
              </a:rPr>
              <a:t>  Осьові насоси можуть працювати практично з будь-якими рідкими середо-</a:t>
            </a:r>
            <a:r>
              <a:rPr lang="uk-UA" sz="2000" dirty="0" err="1">
                <a:latin typeface="Calibri" panose="020F0502020204030204" pitchFamily="34" charset="0"/>
                <a:cs typeface="Calibri" panose="020F0502020204030204" pitchFamily="34" charset="0"/>
              </a:rPr>
              <a:t>вищами</a:t>
            </a:r>
            <a:r>
              <a:rPr lang="uk-UA" sz="2000" dirty="0">
                <a:latin typeface="Calibri" panose="020F0502020204030204" pitchFamily="34" charset="0"/>
                <a:cs typeface="Calibri" panose="020F0502020204030204" pitchFamily="34" charset="0"/>
              </a:rPr>
              <a:t> різних температур, як нейтральними, так і агресивними, з чистими або забрудненими твердими і рідкими домішками, домагаючись при цьому досить високої продуктивності при невисокому рівні напору.</a:t>
            </a:r>
          </a:p>
        </p:txBody>
      </p:sp>
      <p:sp>
        <p:nvSpPr>
          <p:cNvPr id="17" name="Прямоугольник 16">
            <a:extLst>
              <a:ext uri="{FF2B5EF4-FFF2-40B4-BE49-F238E27FC236}">
                <a16:creationId xmlns:a16="http://schemas.microsoft.com/office/drawing/2014/main" id="{6FEC7E54-4D6E-4C4A-A08E-BCFFD6417E4C}"/>
              </a:ext>
            </a:extLst>
          </p:cNvPr>
          <p:cNvSpPr/>
          <p:nvPr/>
        </p:nvSpPr>
        <p:spPr>
          <a:xfrm>
            <a:off x="77491" y="5013176"/>
            <a:ext cx="3456823" cy="523670"/>
          </a:xfrm>
          <a:prstGeom prst="rect">
            <a:avLst/>
          </a:prstGeom>
          <a:solidFill>
            <a:srgbClr val="FFFF00"/>
          </a:solidFill>
        </p:spPr>
        <p:txBody>
          <a:bodyPr wrap="square" lIns="0" tIns="0" rIns="0" bIns="0">
            <a:spAutoFit/>
          </a:bodyPr>
          <a:lstStyle/>
          <a:p>
            <a:pPr algn="ctr">
              <a:lnSpc>
                <a:spcPct val="85000"/>
              </a:lnSpc>
            </a:pPr>
            <a:r>
              <a:rPr lang="uk-UA" sz="2000" dirty="0"/>
              <a:t>Конструкція осьового насоса у розрізі</a:t>
            </a:r>
            <a:endParaRPr lang="uk-UA" sz="2000" dirty="0">
              <a:latin typeface="Calibri" pitchFamily="34" charset="0"/>
              <a:cs typeface="Calibri" pitchFamily="34" charset="0"/>
            </a:endParaRPr>
          </a:p>
        </p:txBody>
      </p:sp>
      <p:sp>
        <p:nvSpPr>
          <p:cNvPr id="8" name="Прямоугольник 7"/>
          <p:cNvSpPr/>
          <p:nvPr/>
        </p:nvSpPr>
        <p:spPr>
          <a:xfrm>
            <a:off x="58841" y="455430"/>
            <a:ext cx="8977655" cy="2154436"/>
          </a:xfrm>
          <a:prstGeom prst="rect">
            <a:avLst/>
          </a:prstGeom>
          <a:solidFill>
            <a:srgbClr val="92D050"/>
          </a:solidFill>
        </p:spPr>
        <p:txBody>
          <a:bodyPr wrap="square" lIns="0" tIns="0" rIns="0" bIns="0">
            <a:spAutoFit/>
          </a:bodyPr>
          <a:lstStyle/>
          <a:p>
            <a:pPr indent="180975"/>
            <a:r>
              <a:rPr lang="uk-UA" sz="2000" dirty="0">
                <a:latin typeface="Calibri" panose="020F0502020204030204" pitchFamily="34" charset="0"/>
                <a:cs typeface="Calibri" pitchFamily="34" charset="0"/>
              </a:rPr>
              <a:t>  Робоча рідина під дією підйомної сили поступально пересувається уздовж камери в осьовому напрямку. </a:t>
            </a:r>
          </a:p>
          <a:p>
            <a:pPr indent="180975"/>
            <a:r>
              <a:rPr lang="uk-UA" sz="2000" dirty="0">
                <a:latin typeface="Calibri" panose="020F0502020204030204" pitchFamily="34" charset="0"/>
                <a:cs typeface="Calibri" pitchFamily="34" charset="0"/>
              </a:rPr>
              <a:t>Обертаючись, лопаті робочого колеса механічно впливають на рідину, що перекачується, змінюючи її швидкість, в результаті чого тиск під лопатями зменшується, а над лопатями збільшується. </a:t>
            </a:r>
          </a:p>
          <a:p>
            <a:pPr indent="180975"/>
            <a:r>
              <a:rPr lang="uk-UA" sz="2000" dirty="0">
                <a:latin typeface="Calibri" panose="020F0502020204030204" pitchFamily="34" charset="0"/>
                <a:cs typeface="Calibri" pitchFamily="34" charset="0"/>
              </a:rPr>
              <a:t>Щоб запобігти закручування робочим колесом рідини, перед виходом в колінчасте відведення є спеціальний направляючий апарат.</a:t>
            </a:r>
          </a:p>
        </p:txBody>
      </p:sp>
      <p:pic>
        <p:nvPicPr>
          <p:cNvPr id="17410" name="Рисунок 3">
            <a:extLst>
              <a:ext uri="{FF2B5EF4-FFF2-40B4-BE49-F238E27FC236}">
                <a16:creationId xmlns:a16="http://schemas.microsoft.com/office/drawing/2014/main" id="{A31D4A1D-F784-4B54-986F-9BBDA5C7F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7603" y="2612367"/>
            <a:ext cx="3112559" cy="2400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Рисунок 12">
            <a:hlinkClick r:id="rId3"/>
            <a:extLst>
              <a:ext uri="{FF2B5EF4-FFF2-40B4-BE49-F238E27FC236}">
                <a16:creationId xmlns:a16="http://schemas.microsoft.com/office/drawing/2014/main" id="{170DF36C-24A9-49F8-A3A4-898FA96EDBF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83968" y="2609866"/>
            <a:ext cx="4712862" cy="2936104"/>
          </a:xfrm>
          <a:prstGeom prst="rect">
            <a:avLst/>
          </a:prstGeom>
          <a:noFill/>
          <a:ln>
            <a:noFill/>
          </a:ln>
        </p:spPr>
      </p:pic>
    </p:spTree>
    <p:extLst>
      <p:ext uri="{BB962C8B-B14F-4D97-AF65-F5344CB8AC3E}">
        <p14:creationId xmlns:p14="http://schemas.microsoft.com/office/powerpoint/2010/main" val="80761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wipe(down)">
                                      <p:cBhvr>
                                        <p:cTn id="12" dur="580">
                                          <p:stCondLst>
                                            <p:cond delay="0"/>
                                          </p:stCondLst>
                                        </p:cTn>
                                        <p:tgtEl>
                                          <p:spTgt spid="17410"/>
                                        </p:tgtEl>
                                      </p:cBhvr>
                                    </p:animEffect>
                                    <p:anim calcmode="lin" valueType="num">
                                      <p:cBhvr>
                                        <p:cTn id="13" dur="1822" tmFilter="0,0; 0.14,0.36; 0.43,0.73; 0.71,0.91; 1.0,1.0">
                                          <p:stCondLst>
                                            <p:cond delay="0"/>
                                          </p:stCondLst>
                                        </p:cTn>
                                        <p:tgtEl>
                                          <p:spTgt spid="174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4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4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4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4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7410"/>
                                        </p:tgtEl>
                                      </p:cBhvr>
                                      <p:to x="100000" y="60000"/>
                                    </p:animScale>
                                    <p:animScale>
                                      <p:cBhvr>
                                        <p:cTn id="19" dur="166" decel="50000">
                                          <p:stCondLst>
                                            <p:cond delay="676"/>
                                          </p:stCondLst>
                                        </p:cTn>
                                        <p:tgtEl>
                                          <p:spTgt spid="17410"/>
                                        </p:tgtEl>
                                      </p:cBhvr>
                                      <p:to x="100000" y="100000"/>
                                    </p:animScale>
                                    <p:animScale>
                                      <p:cBhvr>
                                        <p:cTn id="20" dur="26">
                                          <p:stCondLst>
                                            <p:cond delay="1312"/>
                                          </p:stCondLst>
                                        </p:cTn>
                                        <p:tgtEl>
                                          <p:spTgt spid="17410"/>
                                        </p:tgtEl>
                                      </p:cBhvr>
                                      <p:to x="100000" y="80000"/>
                                    </p:animScale>
                                    <p:animScale>
                                      <p:cBhvr>
                                        <p:cTn id="21" dur="166" decel="50000">
                                          <p:stCondLst>
                                            <p:cond delay="1338"/>
                                          </p:stCondLst>
                                        </p:cTn>
                                        <p:tgtEl>
                                          <p:spTgt spid="17410"/>
                                        </p:tgtEl>
                                      </p:cBhvr>
                                      <p:to x="100000" y="100000"/>
                                    </p:animScale>
                                    <p:animScale>
                                      <p:cBhvr>
                                        <p:cTn id="22" dur="26">
                                          <p:stCondLst>
                                            <p:cond delay="1642"/>
                                          </p:stCondLst>
                                        </p:cTn>
                                        <p:tgtEl>
                                          <p:spTgt spid="17410"/>
                                        </p:tgtEl>
                                      </p:cBhvr>
                                      <p:to x="100000" y="90000"/>
                                    </p:animScale>
                                    <p:animScale>
                                      <p:cBhvr>
                                        <p:cTn id="23" dur="166" decel="50000">
                                          <p:stCondLst>
                                            <p:cond delay="1668"/>
                                          </p:stCondLst>
                                        </p:cTn>
                                        <p:tgtEl>
                                          <p:spTgt spid="17410"/>
                                        </p:tgtEl>
                                      </p:cBhvr>
                                      <p:to x="100000" y="100000"/>
                                    </p:animScale>
                                    <p:animScale>
                                      <p:cBhvr>
                                        <p:cTn id="24" dur="26">
                                          <p:stCondLst>
                                            <p:cond delay="1808"/>
                                          </p:stCondLst>
                                        </p:cTn>
                                        <p:tgtEl>
                                          <p:spTgt spid="17410"/>
                                        </p:tgtEl>
                                      </p:cBhvr>
                                      <p:to x="100000" y="95000"/>
                                    </p:animScale>
                                    <p:animScale>
                                      <p:cBhvr>
                                        <p:cTn id="25" dur="166" decel="50000">
                                          <p:stCondLst>
                                            <p:cond delay="1834"/>
                                          </p:stCondLst>
                                        </p:cTn>
                                        <p:tgtEl>
                                          <p:spTgt spid="17410"/>
                                        </p:tgtEl>
                                      </p:cBhvr>
                                      <p:to x="100000" y="100000"/>
                                    </p:animScale>
                                  </p:childTnLst>
                                </p:cTn>
                              </p:par>
                              <p:par>
                                <p:cTn id="26" presetID="2" presetClass="entr" presetSubtype="4"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1000" fill="hold"/>
                                        <p:tgtEl>
                                          <p:spTgt spid="17"/>
                                        </p:tgtEl>
                                        <p:attrNameLst>
                                          <p:attrName>ppt_x</p:attrName>
                                        </p:attrNameLst>
                                      </p:cBhvr>
                                      <p:tavLst>
                                        <p:tav tm="0">
                                          <p:val>
                                            <p:strVal val="#ppt_x"/>
                                          </p:val>
                                        </p:tav>
                                        <p:tav tm="100000">
                                          <p:val>
                                            <p:strVal val="#ppt_x"/>
                                          </p:val>
                                        </p:tav>
                                      </p:tavLst>
                                    </p:anim>
                                    <p:anim calcmode="lin" valueType="num">
                                      <p:cBhvr additive="base">
                                        <p:cTn id="29" dur="1000" fill="hold"/>
                                        <p:tgtEl>
                                          <p:spTgt spid="17"/>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
        <p:nvSpPr>
          <p:cNvPr id="11" name="Прямоугольник 10">
            <a:extLst>
              <a:ext uri="{FF2B5EF4-FFF2-40B4-BE49-F238E27FC236}">
                <a16:creationId xmlns:a16="http://schemas.microsoft.com/office/drawing/2014/main" id="{8E317640-5070-4EAE-9606-B031D208E111}"/>
              </a:ext>
            </a:extLst>
          </p:cNvPr>
          <p:cNvSpPr/>
          <p:nvPr/>
        </p:nvSpPr>
        <p:spPr>
          <a:xfrm>
            <a:off x="50507" y="5562878"/>
            <a:ext cx="8995167" cy="1231106"/>
          </a:xfrm>
          <a:prstGeom prst="rect">
            <a:avLst/>
          </a:prstGeom>
          <a:solidFill>
            <a:schemeClr val="accent3">
              <a:lumMod val="40000"/>
              <a:lumOff val="60000"/>
            </a:schemeClr>
          </a:solidFill>
        </p:spPr>
        <p:txBody>
          <a:bodyPr wrap="square" lIns="0" tIns="0" rIns="0" bIns="0">
            <a:spAutoFit/>
          </a:bodyPr>
          <a:lstStyle/>
          <a:p>
            <a:pPr indent="361950"/>
            <a:r>
              <a:rPr lang="uk-UA" sz="2000" dirty="0">
                <a:latin typeface="Calibri" panose="020F0502020204030204" pitchFamily="34" charset="0"/>
                <a:cs typeface="Calibri" pitchFamily="34" charset="0"/>
              </a:rPr>
              <a:t>  Осьові насоси легко вбудовуються в будь-яку трубопровідну систему, завдяки конструкції проточної частини, виконаної у вигляді зігнутої труби циліндричної форми. Для запобігання процесу кавітації осьові насоси зазвичай занурюються нижче рівня </a:t>
            </a:r>
            <a:r>
              <a:rPr lang="uk-UA" sz="2000" dirty="0" err="1">
                <a:latin typeface="Calibri" panose="020F0502020204030204" pitchFamily="34" charset="0"/>
                <a:cs typeface="Calibri" panose="020F0502020204030204" pitchFamily="34" charset="0"/>
              </a:rPr>
              <a:t>перекачуваного</a:t>
            </a:r>
            <a:r>
              <a:rPr lang="uk-UA" sz="2000" dirty="0">
                <a:latin typeface="Calibri" panose="020F0502020204030204" pitchFamily="34" charset="0"/>
                <a:cs typeface="Calibri" panose="020F0502020204030204" pitchFamily="34" charset="0"/>
              </a:rPr>
              <a:t> рідкого середовища.</a:t>
            </a:r>
          </a:p>
        </p:txBody>
      </p:sp>
      <p:sp>
        <p:nvSpPr>
          <p:cNvPr id="17" name="Прямоугольник 16">
            <a:extLst>
              <a:ext uri="{FF2B5EF4-FFF2-40B4-BE49-F238E27FC236}">
                <a16:creationId xmlns:a16="http://schemas.microsoft.com/office/drawing/2014/main" id="{6FEC7E54-4D6E-4C4A-A08E-BCFFD6417E4C}"/>
              </a:ext>
            </a:extLst>
          </p:cNvPr>
          <p:cNvSpPr/>
          <p:nvPr/>
        </p:nvSpPr>
        <p:spPr>
          <a:xfrm>
            <a:off x="50507" y="3826486"/>
            <a:ext cx="3793501" cy="1754326"/>
          </a:xfrm>
          <a:prstGeom prst="rect">
            <a:avLst/>
          </a:prstGeom>
          <a:solidFill>
            <a:schemeClr val="tx2">
              <a:lumMod val="20000"/>
              <a:lumOff val="80000"/>
            </a:schemeClr>
          </a:solidFill>
        </p:spPr>
        <p:txBody>
          <a:bodyPr wrap="square" lIns="0" tIns="0" rIns="0" bIns="0">
            <a:spAutoFit/>
          </a:bodyPr>
          <a:lstStyle/>
          <a:p>
            <a:pPr indent="180975" algn="ctr">
              <a:lnSpc>
                <a:spcPct val="95000"/>
              </a:lnSpc>
            </a:pPr>
            <a:r>
              <a:rPr lang="uk-UA" sz="2000" dirty="0">
                <a:latin typeface="Calibri" panose="020F0502020204030204" pitchFamily="34" charset="0"/>
                <a:cs typeface="Calibri" panose="020F0502020204030204" pitchFamily="34" charset="0"/>
              </a:rPr>
              <a:t>Тому осьовий насос необхідно запускати тільки при відкритій за-</a:t>
            </a:r>
            <a:r>
              <a:rPr lang="uk-UA" sz="2000" dirty="0" err="1">
                <a:latin typeface="Calibri" panose="020F0502020204030204" pitchFamily="34" charset="0"/>
                <a:cs typeface="Calibri" panose="020F0502020204030204" pitchFamily="34" charset="0"/>
              </a:rPr>
              <a:t>сувці</a:t>
            </a:r>
            <a:r>
              <a:rPr lang="uk-UA" sz="2000" dirty="0">
                <a:latin typeface="Calibri" panose="020F0502020204030204" pitchFamily="34" charset="0"/>
                <a:cs typeface="Calibri" panose="020F0502020204030204" pitchFamily="34" charset="0"/>
              </a:rPr>
              <a:t>; робота із закритою засувкою є аварійним режимом. Найчастіше засувку на вихідному патрубку у цих насосів не встановлюють.</a:t>
            </a:r>
          </a:p>
        </p:txBody>
      </p:sp>
      <p:sp>
        <p:nvSpPr>
          <p:cNvPr id="8" name="Прямоугольник 7"/>
          <p:cNvSpPr/>
          <p:nvPr/>
        </p:nvSpPr>
        <p:spPr>
          <a:xfrm>
            <a:off x="58841" y="455430"/>
            <a:ext cx="3785167" cy="3385542"/>
          </a:xfrm>
          <a:prstGeom prst="rect">
            <a:avLst/>
          </a:prstGeom>
          <a:solidFill>
            <a:srgbClr val="92D050"/>
          </a:solidFill>
        </p:spPr>
        <p:txBody>
          <a:bodyPr wrap="square" lIns="0" tIns="0" rIns="0" bIns="0">
            <a:spAutoFit/>
          </a:bodyPr>
          <a:lstStyle/>
          <a:p>
            <a:pPr indent="361950"/>
            <a:r>
              <a:rPr lang="uk-UA" sz="2000" dirty="0">
                <a:latin typeface="Calibri" panose="020F0502020204030204" pitchFamily="34" charset="0"/>
                <a:cs typeface="Calibri" pitchFamily="34" charset="0"/>
              </a:rPr>
              <a:t>  Енергетичні характеристики осьового (пропелерного) насоса відрізняються від попередніх. Якщо ККД має ту саму </a:t>
            </a:r>
            <a:r>
              <a:rPr lang="uk-UA" sz="2000" dirty="0" err="1">
                <a:latin typeface="Calibri" panose="020F0502020204030204" pitchFamily="34" charset="0"/>
                <a:cs typeface="Calibri" panose="020F0502020204030204" pitchFamily="34" charset="0"/>
              </a:rPr>
              <a:t>закономір-ність</a:t>
            </a:r>
            <a:r>
              <a:rPr lang="uk-UA" sz="2000" dirty="0">
                <a:latin typeface="Calibri" panose="020F0502020204030204" pitchFamily="34" charset="0"/>
                <a:cs typeface="Calibri" panose="020F0502020204030204" pitchFamily="34" charset="0"/>
              </a:rPr>
              <a:t>, максимум і зону </a:t>
            </a:r>
            <a:r>
              <a:rPr lang="uk-UA" sz="2000" dirty="0" err="1">
                <a:latin typeface="Calibri" panose="020F0502020204030204" pitchFamily="34" charset="0"/>
                <a:cs typeface="Calibri" panose="020F0502020204030204" pitchFamily="34" charset="0"/>
              </a:rPr>
              <a:t>оптималь</a:t>
            </a:r>
            <a:r>
              <a:rPr lang="uk-UA" sz="2000" dirty="0">
                <a:latin typeface="Calibri" panose="020F0502020204030204" pitchFamily="34" charset="0"/>
                <a:cs typeface="Calibri" panose="020F0502020204030204" pitchFamily="34" charset="0"/>
              </a:rPr>
              <a:t>-них значень, то споживана потуж-</a:t>
            </a:r>
            <a:r>
              <a:rPr lang="uk-UA" sz="2000" dirty="0" err="1">
                <a:latin typeface="Calibri" panose="020F0502020204030204" pitchFamily="34" charset="0"/>
                <a:cs typeface="Calibri" panose="020F0502020204030204" pitchFamily="34" charset="0"/>
              </a:rPr>
              <a:t>ність</a:t>
            </a:r>
            <a:r>
              <a:rPr lang="uk-UA" sz="2000" dirty="0">
                <a:latin typeface="Calibri" panose="020F0502020204030204" pitchFamily="34" charset="0"/>
                <a:cs typeface="Calibri" panose="020F0502020204030204" pitchFamily="34" charset="0"/>
              </a:rPr>
              <a:t> має максимальне значення при закритій засувці (</a:t>
            </a:r>
            <a:r>
              <a:rPr lang="en-US" sz="2000" i="1" dirty="0">
                <a:latin typeface="Times New Roman" panose="02020603050405020304" pitchFamily="18" charset="0"/>
                <a:cs typeface="Times New Roman" panose="02020603050405020304" pitchFamily="18" charset="0"/>
              </a:rPr>
              <a:t>Q</a:t>
            </a:r>
            <a:r>
              <a:rPr lang="uk-UA" sz="2000" dirty="0">
                <a:latin typeface="Times New Roman" panose="02020603050405020304" pitchFamily="18" charset="0"/>
                <a:cs typeface="Times New Roman" panose="02020603050405020304" pitchFamily="18" charset="0"/>
              </a:rPr>
              <a:t> = 0</a:t>
            </a:r>
            <a:r>
              <a:rPr lang="uk-UA" sz="2000" dirty="0">
                <a:latin typeface="Calibri" panose="020F0502020204030204" pitchFamily="34" charset="0"/>
                <a:cs typeface="Calibri" panose="020F0502020204030204" pitchFamily="34" charset="0"/>
              </a:rPr>
              <a:t>). При цьому потужність в 1,7 - 1,8 </a:t>
            </a:r>
            <a:r>
              <a:rPr lang="uk-UA" sz="2000" dirty="0" err="1">
                <a:latin typeface="Calibri" panose="020F0502020204030204" pitchFamily="34" charset="0"/>
                <a:cs typeface="Calibri" panose="020F0502020204030204" pitchFamily="34" charset="0"/>
              </a:rPr>
              <a:t>раза</a:t>
            </a:r>
            <a:r>
              <a:rPr lang="uk-UA" sz="2000" dirty="0">
                <a:latin typeface="Calibri" panose="020F0502020204030204" pitchFamily="34" charset="0"/>
                <a:cs typeface="Calibri" panose="020F0502020204030204" pitchFamily="34" charset="0"/>
              </a:rPr>
              <a:t> перевищує значення номінальної, коли засувка відкрита.</a:t>
            </a:r>
          </a:p>
        </p:txBody>
      </p:sp>
      <p:pic>
        <p:nvPicPr>
          <p:cNvPr id="18434" name="Рисунок 11">
            <a:extLst>
              <a:ext uri="{FF2B5EF4-FFF2-40B4-BE49-F238E27FC236}">
                <a16:creationId xmlns:a16="http://schemas.microsoft.com/office/drawing/2014/main" id="{9DD74AB1-7A05-4B9C-AB18-B341DF63E3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4008" y="482040"/>
            <a:ext cx="5201666" cy="47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8848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8434"/>
                                        </p:tgtEl>
                                        <p:attrNameLst>
                                          <p:attrName>style.visibility</p:attrName>
                                        </p:attrNameLst>
                                      </p:cBhvr>
                                      <p:to>
                                        <p:strVal val="visible"/>
                                      </p:to>
                                    </p:set>
                                    <p:animEffect transition="in" filter="wipe(down)">
                                      <p:cBhvr>
                                        <p:cTn id="12" dur="580">
                                          <p:stCondLst>
                                            <p:cond delay="0"/>
                                          </p:stCondLst>
                                        </p:cTn>
                                        <p:tgtEl>
                                          <p:spTgt spid="18434"/>
                                        </p:tgtEl>
                                      </p:cBhvr>
                                    </p:animEffect>
                                    <p:anim calcmode="lin" valueType="num">
                                      <p:cBhvr>
                                        <p:cTn id="13" dur="1822" tmFilter="0,0; 0.14,0.36; 0.43,0.73; 0.71,0.91; 1.0,1.0">
                                          <p:stCondLst>
                                            <p:cond delay="0"/>
                                          </p:stCondLst>
                                        </p:cTn>
                                        <p:tgtEl>
                                          <p:spTgt spid="1843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843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843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843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8434"/>
                                        </p:tgtEl>
                                        <p:attrNameLst>
                                          <p:attrName>ppt_y</p:attrName>
                                        </p:attrNameLst>
                                      </p:cBhvr>
                                      <p:tavLst>
                                        <p:tav tm="0" fmla="#ppt_y-sin(pi*$)/81">
                                          <p:val>
                                            <p:fltVal val="0"/>
                                          </p:val>
                                        </p:tav>
                                        <p:tav tm="100000">
                                          <p:val>
                                            <p:fltVal val="1"/>
                                          </p:val>
                                        </p:tav>
                                      </p:tavLst>
                                    </p:anim>
                                    <p:animScale>
                                      <p:cBhvr>
                                        <p:cTn id="18" dur="26">
                                          <p:stCondLst>
                                            <p:cond delay="650"/>
                                          </p:stCondLst>
                                        </p:cTn>
                                        <p:tgtEl>
                                          <p:spTgt spid="18434"/>
                                        </p:tgtEl>
                                      </p:cBhvr>
                                      <p:to x="100000" y="60000"/>
                                    </p:animScale>
                                    <p:animScale>
                                      <p:cBhvr>
                                        <p:cTn id="19" dur="166" decel="50000">
                                          <p:stCondLst>
                                            <p:cond delay="676"/>
                                          </p:stCondLst>
                                        </p:cTn>
                                        <p:tgtEl>
                                          <p:spTgt spid="18434"/>
                                        </p:tgtEl>
                                      </p:cBhvr>
                                      <p:to x="100000" y="100000"/>
                                    </p:animScale>
                                    <p:animScale>
                                      <p:cBhvr>
                                        <p:cTn id="20" dur="26">
                                          <p:stCondLst>
                                            <p:cond delay="1312"/>
                                          </p:stCondLst>
                                        </p:cTn>
                                        <p:tgtEl>
                                          <p:spTgt spid="18434"/>
                                        </p:tgtEl>
                                      </p:cBhvr>
                                      <p:to x="100000" y="80000"/>
                                    </p:animScale>
                                    <p:animScale>
                                      <p:cBhvr>
                                        <p:cTn id="21" dur="166" decel="50000">
                                          <p:stCondLst>
                                            <p:cond delay="1338"/>
                                          </p:stCondLst>
                                        </p:cTn>
                                        <p:tgtEl>
                                          <p:spTgt spid="18434"/>
                                        </p:tgtEl>
                                      </p:cBhvr>
                                      <p:to x="100000" y="100000"/>
                                    </p:animScale>
                                    <p:animScale>
                                      <p:cBhvr>
                                        <p:cTn id="22" dur="26">
                                          <p:stCondLst>
                                            <p:cond delay="1642"/>
                                          </p:stCondLst>
                                        </p:cTn>
                                        <p:tgtEl>
                                          <p:spTgt spid="18434"/>
                                        </p:tgtEl>
                                      </p:cBhvr>
                                      <p:to x="100000" y="90000"/>
                                    </p:animScale>
                                    <p:animScale>
                                      <p:cBhvr>
                                        <p:cTn id="23" dur="166" decel="50000">
                                          <p:stCondLst>
                                            <p:cond delay="1668"/>
                                          </p:stCondLst>
                                        </p:cTn>
                                        <p:tgtEl>
                                          <p:spTgt spid="18434"/>
                                        </p:tgtEl>
                                      </p:cBhvr>
                                      <p:to x="100000" y="100000"/>
                                    </p:animScale>
                                    <p:animScale>
                                      <p:cBhvr>
                                        <p:cTn id="24" dur="26">
                                          <p:stCondLst>
                                            <p:cond delay="1808"/>
                                          </p:stCondLst>
                                        </p:cTn>
                                        <p:tgtEl>
                                          <p:spTgt spid="18434"/>
                                        </p:tgtEl>
                                      </p:cBhvr>
                                      <p:to x="100000" y="95000"/>
                                    </p:animScale>
                                    <p:animScale>
                                      <p:cBhvr>
                                        <p:cTn id="25" dur="166" decel="50000">
                                          <p:stCondLst>
                                            <p:cond delay="1834"/>
                                          </p:stCondLst>
                                        </p:cTn>
                                        <p:tgtEl>
                                          <p:spTgt spid="1843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ppt_x"/>
                                          </p:val>
                                        </p:tav>
                                        <p:tav tm="100000">
                                          <p:val>
                                            <p:strVal val="#ppt_x"/>
                                          </p:val>
                                        </p:tav>
                                      </p:tavLst>
                                    </p:anim>
                                    <p:anim calcmode="lin" valueType="num">
                                      <p:cBhvr additive="base">
                                        <p:cTn id="31"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000" fill="hold"/>
                                        <p:tgtEl>
                                          <p:spTgt spid="11"/>
                                        </p:tgtEl>
                                        <p:attrNameLst>
                                          <p:attrName>ppt_x</p:attrName>
                                        </p:attrNameLst>
                                      </p:cBhvr>
                                      <p:tavLst>
                                        <p:tav tm="0">
                                          <p:val>
                                            <p:strVal val="0-#ppt_w/2"/>
                                          </p:val>
                                        </p:tav>
                                        <p:tav tm="100000">
                                          <p:val>
                                            <p:strVal val="#ppt_x"/>
                                          </p:val>
                                        </p:tav>
                                      </p:tavLst>
                                    </p:anim>
                                    <p:anim calcmode="lin" valueType="num">
                                      <p:cBhvr additive="base">
                                        <p:cTn id="37"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126230" y="2312329"/>
            <a:ext cx="9036496" cy="3879405"/>
          </a:xfrm>
        </p:spPr>
        <p:txBody>
          <a:bodyPr lIns="0" tIns="0" rIns="0" bIns="0">
            <a:noAutofit/>
          </a:bodyPr>
          <a:lstStyle/>
          <a:p>
            <a:pPr marL="0" indent="0" algn="ctr">
              <a:spcBef>
                <a:spcPts val="0"/>
              </a:spcBef>
              <a:buNone/>
            </a:pPr>
            <a:r>
              <a:rPr lang="uk-UA" sz="2400" i="1" dirty="0">
                <a:latin typeface="Times New Roman" pitchFamily="18" charset="0"/>
                <a:cs typeface="Times New Roman" pitchFamily="18" charset="0"/>
              </a:rPr>
              <a:t>Потужність двигуна для приводу насоса:</a:t>
            </a:r>
          </a:p>
          <a:p>
            <a:pPr marL="0" indent="0" algn="ctr">
              <a:spcBef>
                <a:spcPts val="0"/>
              </a:spcBef>
              <a:buNone/>
            </a:pPr>
            <a:r>
              <a:rPr lang="uk-UA" sz="2800" i="1" dirty="0">
                <a:latin typeface="Times New Roman" pitchFamily="18" charset="0"/>
                <a:cs typeface="Times New Roman" pitchFamily="18" charset="0"/>
              </a:rPr>
              <a:t>Р</a:t>
            </a:r>
            <a:r>
              <a:rPr lang="uk-UA" sz="2800" i="1" baseline="-25000" dirty="0">
                <a:latin typeface="Times New Roman" pitchFamily="18" charset="0"/>
                <a:cs typeface="Times New Roman" pitchFamily="18" charset="0"/>
              </a:rPr>
              <a:t>ДВ</a:t>
            </a:r>
            <a:r>
              <a:rPr lang="uk-UA" sz="2800" i="1" dirty="0">
                <a:latin typeface="Times New Roman" pitchFamily="18" charset="0"/>
                <a:cs typeface="Times New Roman" pitchFamily="18" charset="0"/>
              </a:rPr>
              <a:t> = </a:t>
            </a:r>
            <a:r>
              <a:rPr lang="en-US" sz="2800" i="1" dirty="0">
                <a:latin typeface="Times New Roman" pitchFamily="18" charset="0"/>
                <a:cs typeface="Times New Roman" pitchFamily="18" charset="0"/>
              </a:rPr>
              <a:t>k</a:t>
            </a:r>
            <a:r>
              <a:rPr lang="uk-UA" sz="2800" i="1" baseline="-25000" dirty="0">
                <a:latin typeface="Times New Roman" pitchFamily="18" charset="0"/>
                <a:cs typeface="Times New Roman" pitchFamily="18" charset="0"/>
              </a:rPr>
              <a:t>З </a:t>
            </a:r>
            <a:r>
              <a:rPr lang="en-US" sz="2800" i="1" dirty="0">
                <a:latin typeface="Times New Roman" pitchFamily="18" charset="0"/>
                <a:cs typeface="Times New Roman" pitchFamily="18" charset="0"/>
              </a:rPr>
              <a:t>ρ Q</a:t>
            </a:r>
            <a:r>
              <a:rPr lang="en-US" sz="2800" i="1" baseline="-25000" dirty="0">
                <a:latin typeface="Times New Roman" pitchFamily="18" charset="0"/>
                <a:cs typeface="Times New Roman" pitchFamily="18" charset="0"/>
              </a:rPr>
              <a:t>H</a:t>
            </a:r>
            <a:r>
              <a:rPr lang="en-US" sz="2800" i="1" dirty="0">
                <a:latin typeface="Times New Roman" pitchFamily="18" charset="0"/>
                <a:cs typeface="Times New Roman" pitchFamily="18" charset="0"/>
              </a:rPr>
              <a:t> H</a:t>
            </a:r>
            <a:r>
              <a:rPr lang="uk-UA" sz="2800" i="1" dirty="0">
                <a:latin typeface="Times New Roman" pitchFamily="18" charset="0"/>
                <a:cs typeface="Times New Roman" pitchFamily="18" charset="0"/>
              </a:rPr>
              <a:t>/(η</a:t>
            </a:r>
            <a:r>
              <a:rPr lang="en-US" sz="2800" i="1" baseline="-25000" dirty="0">
                <a:latin typeface="Times New Roman" pitchFamily="18" charset="0"/>
                <a:cs typeface="Times New Roman" pitchFamily="18" charset="0"/>
              </a:rPr>
              <a:t>H</a:t>
            </a:r>
            <a:r>
              <a:rPr lang="en-US" sz="2800" i="1" dirty="0">
                <a:latin typeface="Times New Roman" pitchFamily="18" charset="0"/>
                <a:cs typeface="Times New Roman" pitchFamily="18" charset="0"/>
              </a:rPr>
              <a:t> </a:t>
            </a:r>
            <a:r>
              <a:rPr lang="uk-UA" sz="2800" i="1" dirty="0">
                <a:latin typeface="Times New Roman" pitchFamily="18" charset="0"/>
                <a:cs typeface="Times New Roman" pitchFamily="18" charset="0"/>
              </a:rPr>
              <a:t>η</a:t>
            </a:r>
            <a:r>
              <a:rPr lang="uk-UA" sz="2800" i="1" baseline="-25000" dirty="0">
                <a:latin typeface="Times New Roman" pitchFamily="18" charset="0"/>
                <a:cs typeface="Times New Roman" pitchFamily="18" charset="0"/>
              </a:rPr>
              <a:t>П</a:t>
            </a:r>
            <a:r>
              <a:rPr lang="uk-UA" sz="2800" i="1" dirty="0">
                <a:latin typeface="Times New Roman" pitchFamily="18" charset="0"/>
                <a:cs typeface="Times New Roman" pitchFamily="18" charset="0"/>
              </a:rPr>
              <a:t>)</a:t>
            </a:r>
            <a:endParaRPr lang="uk-UA" sz="2800" dirty="0">
              <a:latin typeface="Times New Roman" pitchFamily="18" charset="0"/>
              <a:cs typeface="Times New Roman" pitchFamily="18" charset="0"/>
            </a:endParaRPr>
          </a:p>
          <a:p>
            <a:pPr marL="45720" indent="0">
              <a:buNone/>
            </a:pPr>
            <a:r>
              <a:rPr lang="uk-UA" sz="2400" dirty="0"/>
              <a:t>де </a:t>
            </a:r>
            <a:r>
              <a:rPr lang="uk-UA" sz="2400" i="1" dirty="0">
                <a:latin typeface="Times New Roman" pitchFamily="18" charset="0"/>
                <a:cs typeface="Times New Roman" pitchFamily="18" charset="0"/>
              </a:rPr>
              <a:t>ρ</a:t>
            </a:r>
            <a:r>
              <a:rPr lang="uk-UA" sz="2400" dirty="0"/>
              <a:t> - питома вага рідини, що перекачується, Н/м</a:t>
            </a:r>
            <a:r>
              <a:rPr lang="uk-UA" sz="2400" baseline="30000" dirty="0"/>
              <a:t>3</a:t>
            </a:r>
            <a:r>
              <a:rPr lang="uk-UA" sz="2400" dirty="0"/>
              <a:t>;</a:t>
            </a:r>
          </a:p>
          <a:p>
            <a:pPr marL="45720" indent="0">
              <a:buNone/>
            </a:pPr>
            <a:r>
              <a:rPr lang="uk-UA" sz="2400" i="1" dirty="0">
                <a:latin typeface="Times New Roman" pitchFamily="18" charset="0"/>
                <a:cs typeface="Times New Roman" pitchFamily="18" charset="0"/>
              </a:rPr>
              <a:t>η</a:t>
            </a:r>
            <a:r>
              <a:rPr lang="uk-UA" sz="2400" baseline="-25000" dirty="0">
                <a:latin typeface="Times New Roman" pitchFamily="18" charset="0"/>
                <a:cs typeface="Times New Roman" pitchFamily="18" charset="0"/>
              </a:rPr>
              <a:t>П</a:t>
            </a:r>
            <a:r>
              <a:rPr lang="uk-UA" sz="2400" dirty="0"/>
              <a:t> - ККД передачі (при прямому з’єднані валів </a:t>
            </a:r>
            <a:r>
              <a:rPr lang="uk-UA" sz="2400" i="1" dirty="0">
                <a:latin typeface="Times New Roman" pitchFamily="18" charset="0"/>
                <a:cs typeface="Times New Roman" pitchFamily="18" charset="0"/>
              </a:rPr>
              <a:t>η</a:t>
            </a:r>
            <a:r>
              <a:rPr lang="uk-UA" sz="2400" baseline="-25000" dirty="0">
                <a:latin typeface="Times New Roman" pitchFamily="18" charset="0"/>
                <a:cs typeface="Times New Roman" pitchFamily="18" charset="0"/>
              </a:rPr>
              <a:t>П</a:t>
            </a:r>
            <a:r>
              <a:rPr lang="uk-UA" sz="2400" dirty="0"/>
              <a:t> = 1);</a:t>
            </a:r>
          </a:p>
          <a:p>
            <a:pPr marL="45720" indent="0">
              <a:buNone/>
            </a:pPr>
            <a:r>
              <a:rPr lang="uk-UA" sz="2400" i="1" dirty="0">
                <a:latin typeface="Times New Roman" pitchFamily="18" charset="0"/>
                <a:cs typeface="Times New Roman" pitchFamily="18" charset="0"/>
              </a:rPr>
              <a:t>η</a:t>
            </a:r>
            <a:r>
              <a:rPr lang="uk-UA" sz="2400" baseline="-25000" dirty="0">
                <a:latin typeface="Times New Roman" pitchFamily="18" charset="0"/>
                <a:cs typeface="Times New Roman" pitchFamily="18" charset="0"/>
              </a:rPr>
              <a:t>Н</a:t>
            </a:r>
            <a:r>
              <a:rPr lang="uk-UA" sz="2400" dirty="0"/>
              <a:t> - ККД насосів (поршневих </a:t>
            </a:r>
            <a:r>
              <a:rPr lang="uk-UA" sz="2400" i="1" dirty="0">
                <a:latin typeface="Times New Roman" pitchFamily="18" charset="0"/>
                <a:cs typeface="Times New Roman" pitchFamily="18" charset="0"/>
              </a:rPr>
              <a:t>η</a:t>
            </a:r>
            <a:r>
              <a:rPr lang="uk-UA" sz="2400" baseline="-25000" dirty="0">
                <a:latin typeface="Times New Roman" pitchFamily="18" charset="0"/>
                <a:cs typeface="Times New Roman" pitchFamily="18" charset="0"/>
              </a:rPr>
              <a:t>Н</a:t>
            </a:r>
            <a:r>
              <a:rPr lang="uk-UA" sz="2400" dirty="0"/>
              <a:t> = 0,7-0,9, відцентрових          </a:t>
            </a:r>
            <a:r>
              <a:rPr lang="uk-UA" sz="2400" i="1" dirty="0">
                <a:latin typeface="Times New Roman" pitchFamily="18" charset="0"/>
                <a:cs typeface="Times New Roman" pitchFamily="18" charset="0"/>
              </a:rPr>
              <a:t>η</a:t>
            </a:r>
            <a:r>
              <a:rPr lang="uk-UA" sz="2400" baseline="-25000" dirty="0">
                <a:latin typeface="Times New Roman" pitchFamily="18" charset="0"/>
                <a:cs typeface="Times New Roman" pitchFamily="18" charset="0"/>
              </a:rPr>
              <a:t>Н</a:t>
            </a:r>
            <a:r>
              <a:rPr lang="uk-UA" sz="2400" dirty="0"/>
              <a:t> = 0,4-0,8, вихрових </a:t>
            </a:r>
            <a:r>
              <a:rPr lang="uk-UA" sz="2400" i="1" dirty="0">
                <a:latin typeface="Times New Roman" pitchFamily="18" charset="0"/>
                <a:cs typeface="Times New Roman" pitchFamily="18" charset="0"/>
              </a:rPr>
              <a:t>η</a:t>
            </a:r>
            <a:r>
              <a:rPr lang="uk-UA" sz="2400" baseline="-25000" dirty="0">
                <a:latin typeface="Times New Roman" pitchFamily="18" charset="0"/>
                <a:cs typeface="Times New Roman" pitchFamily="18" charset="0"/>
              </a:rPr>
              <a:t>Н</a:t>
            </a:r>
            <a:r>
              <a:rPr lang="uk-UA" sz="2400" dirty="0"/>
              <a:t> = 0,25-0,5);</a:t>
            </a:r>
          </a:p>
          <a:p>
            <a:pPr marL="45720" indent="0">
              <a:buNone/>
            </a:pPr>
            <a:r>
              <a:rPr lang="uk-UA" sz="2400" i="1" dirty="0" err="1">
                <a:latin typeface="Times New Roman" pitchFamily="18" charset="0"/>
                <a:cs typeface="Times New Roman" pitchFamily="18" charset="0"/>
              </a:rPr>
              <a:t>k</a:t>
            </a:r>
            <a:r>
              <a:rPr lang="uk-UA" sz="2400" i="1" baseline="-25000" dirty="0" err="1">
                <a:latin typeface="Times New Roman" pitchFamily="18" charset="0"/>
                <a:cs typeface="Times New Roman" pitchFamily="18" charset="0"/>
              </a:rPr>
              <a:t>З</a:t>
            </a:r>
            <a:r>
              <a:rPr lang="uk-UA" sz="2400" i="1" dirty="0"/>
              <a:t> </a:t>
            </a:r>
            <a:r>
              <a:rPr lang="uk-UA" sz="2400" dirty="0"/>
              <a:t>- коефіцієнт запасу, що обирається рівним 1,1…1,3 залежно від потужності двигуна і враховує можливі підтікання водо та зміну режимів роботи насосу.</a:t>
            </a:r>
          </a:p>
        </p:txBody>
      </p:sp>
      <p:sp>
        <p:nvSpPr>
          <p:cNvPr id="4" name="Прямоугольник 3"/>
          <p:cNvSpPr/>
          <p:nvPr/>
        </p:nvSpPr>
        <p:spPr>
          <a:xfrm>
            <a:off x="126230" y="624105"/>
            <a:ext cx="8835560" cy="1680460"/>
          </a:xfrm>
          <a:prstGeom prst="rect">
            <a:avLst/>
          </a:prstGeom>
          <a:solidFill>
            <a:srgbClr val="92D050"/>
          </a:solidFill>
        </p:spPr>
        <p:txBody>
          <a:bodyPr wrap="square" lIns="0" tIns="0" rIns="0" bIns="0">
            <a:spAutoFit/>
          </a:bodyPr>
          <a:lstStyle/>
          <a:p>
            <a:pPr>
              <a:lnSpc>
                <a:spcPct val="85000"/>
              </a:lnSpc>
            </a:pPr>
            <a:r>
              <a:rPr lang="uk-UA" sz="2400" dirty="0">
                <a:latin typeface="Calibri" pitchFamily="34" charset="0"/>
                <a:cs typeface="Calibri" pitchFamily="34" charset="0"/>
              </a:rPr>
              <a:t>      Знаючи потрібні витрату та напір, за каталогом вибирають насос з урахуванням можливої частоти обертання приводного </a:t>
            </a:r>
            <a:r>
              <a:rPr lang="uk-UA" sz="2400" dirty="0" err="1">
                <a:latin typeface="Calibri" pitchFamily="34" charset="0"/>
                <a:cs typeface="Calibri" pitchFamily="34" charset="0"/>
              </a:rPr>
              <a:t>електро</a:t>
            </a:r>
            <a:r>
              <a:rPr lang="uk-UA" sz="2400" dirty="0">
                <a:latin typeface="Calibri" pitchFamily="34" charset="0"/>
                <a:cs typeface="Calibri" pitchFamily="34" charset="0"/>
              </a:rPr>
              <a:t>-двигуна. </a:t>
            </a:r>
          </a:p>
          <a:p>
            <a:r>
              <a:rPr lang="uk-UA" sz="2400" dirty="0">
                <a:latin typeface="Calibri" pitchFamily="34" charset="0"/>
                <a:cs typeface="Calibri" pitchFamily="34" charset="0"/>
              </a:rPr>
              <a:t>      За універсальною характеристикою вибраного насоса уточняють його подачу </a:t>
            </a:r>
            <a:r>
              <a:rPr lang="uk-UA" sz="2400" i="1" dirty="0">
                <a:latin typeface="Calibri" pitchFamily="34" charset="0"/>
                <a:cs typeface="Calibri" pitchFamily="34" charset="0"/>
              </a:rPr>
              <a:t>Q</a:t>
            </a:r>
            <a:r>
              <a:rPr lang="uk-UA" sz="2400" i="1" baseline="-25000" dirty="0">
                <a:latin typeface="Calibri" pitchFamily="34" charset="0"/>
                <a:cs typeface="Calibri" pitchFamily="34" charset="0"/>
              </a:rPr>
              <a:t>Н</a:t>
            </a:r>
            <a:r>
              <a:rPr lang="uk-UA" sz="2400" dirty="0">
                <a:latin typeface="Calibri" pitchFamily="34" charset="0"/>
                <a:cs typeface="Calibri" pitchFamily="34" charset="0"/>
              </a:rPr>
              <a:t>, напір </a:t>
            </a:r>
            <a:r>
              <a:rPr lang="uk-UA" sz="2400" i="1" dirty="0">
                <a:latin typeface="Calibri" pitchFamily="34" charset="0"/>
                <a:cs typeface="Calibri" pitchFamily="34" charset="0"/>
              </a:rPr>
              <a:t>Н</a:t>
            </a:r>
            <a:r>
              <a:rPr lang="uk-UA" sz="2400" dirty="0">
                <a:latin typeface="Calibri" pitchFamily="34" charset="0"/>
                <a:cs typeface="Calibri" pitchFamily="34" charset="0"/>
              </a:rPr>
              <a:t> і визначають коефіцієнт корисної дії.</a:t>
            </a:r>
          </a:p>
        </p:txBody>
      </p:sp>
      <p:sp>
        <p:nvSpPr>
          <p:cNvPr id="6" name="Прямоугольник 5"/>
          <p:cNvSpPr/>
          <p:nvPr/>
        </p:nvSpPr>
        <p:spPr>
          <a:xfrm>
            <a:off x="827584" y="11857"/>
            <a:ext cx="6790385" cy="430887"/>
          </a:xfrm>
          <a:prstGeom prst="rect">
            <a:avLst/>
          </a:prstGeom>
        </p:spPr>
        <p:txBody>
          <a:bodyPr wrap="none" lIns="0" tIns="0" rIns="0" bIns="0">
            <a:spAutoFit/>
          </a:bodyPr>
          <a:lstStyle/>
          <a:p>
            <a:r>
              <a:rPr lang="uk-UA" sz="2800" b="1" i="1" u="sng" dirty="0">
                <a:latin typeface="Times New Roman" panose="02020603050405020304" pitchFamily="18" charset="0"/>
                <a:cs typeface="Times New Roman" panose="02020603050405020304" pitchFamily="18" charset="0"/>
              </a:rPr>
              <a:t>Вибір електродвигунів для </a:t>
            </a:r>
            <a:r>
              <a:rPr lang="ru-RU" sz="2800" b="1" i="1" u="sng" dirty="0">
                <a:latin typeface="Times New Roman" panose="02020603050405020304" pitchFamily="18" charset="0"/>
                <a:cs typeface="Times New Roman" panose="02020603050405020304" pitchFamily="18" charset="0"/>
              </a:rPr>
              <a:t>привода </a:t>
            </a:r>
            <a:r>
              <a:rPr lang="uk-UA" sz="2800" b="1" i="1" u="sng" dirty="0">
                <a:latin typeface="Times New Roman" panose="02020603050405020304" pitchFamily="18" charset="0"/>
                <a:cs typeface="Times New Roman" panose="02020603050405020304" pitchFamily="18" charset="0"/>
              </a:rPr>
              <a:t>насосів</a:t>
            </a:r>
          </a:p>
        </p:txBody>
      </p:sp>
    </p:spTree>
    <p:extLst>
      <p:ext uri="{BB962C8B-B14F-4D97-AF65-F5344CB8AC3E}">
        <p14:creationId xmlns:p14="http://schemas.microsoft.com/office/powerpoint/2010/main" val="39063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grpId="0" nodeType="after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4" fill="hold" grpId="0" nodeType="after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9" dur="1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32048"/>
          </a:xfrm>
        </p:spPr>
        <p:txBody>
          <a:bodyPr>
            <a:normAutofit fontScale="90000"/>
          </a:bodyPr>
          <a:lstStyle/>
          <a:p>
            <a:pPr algn="ctr"/>
            <a:r>
              <a:rPr lang="uk-UA" dirty="0">
                <a:latin typeface="Times New Roman" pitchFamily="18" charset="0"/>
                <a:cs typeface="Times New Roman" pitchFamily="18" charset="0"/>
              </a:rPr>
              <a:t>Література:</a:t>
            </a:r>
            <a:endParaRPr lang="uk-UA" dirty="0"/>
          </a:p>
        </p:txBody>
      </p:sp>
      <p:sp>
        <p:nvSpPr>
          <p:cNvPr id="3" name="Объект 2"/>
          <p:cNvSpPr>
            <a:spLocks noGrp="1"/>
          </p:cNvSpPr>
          <p:nvPr>
            <p:ph sz="quarter" idx="13"/>
          </p:nvPr>
        </p:nvSpPr>
        <p:spPr>
          <a:xfrm>
            <a:off x="107504" y="692696"/>
            <a:ext cx="8928992" cy="6048672"/>
          </a:xfrm>
        </p:spPr>
        <p:txBody>
          <a:bodyPr>
            <a:normAutofit/>
          </a:bodyPr>
          <a:lstStyle/>
          <a:p>
            <a:pPr lvl="0">
              <a:spcBef>
                <a:spcPts val="0"/>
              </a:spcBef>
              <a:buFont typeface="+mj-lt"/>
              <a:buAutoNum type="arabicPeriod"/>
            </a:pPr>
            <a:r>
              <a:rPr lang="uk-UA" spc="-50" dirty="0">
                <a:latin typeface="Times New Roman" pitchFamily="18" charset="0"/>
                <a:cs typeface="Times New Roman" pitchFamily="18" charset="0"/>
              </a:rPr>
              <a:t> Електропривод:</a:t>
            </a:r>
            <a:r>
              <a:rPr lang="uk-UA" b="1" spc="-50" dirty="0">
                <a:latin typeface="Times New Roman" pitchFamily="18" charset="0"/>
                <a:cs typeface="Times New Roman" pitchFamily="18" charset="0"/>
              </a:rPr>
              <a:t> </a:t>
            </a:r>
            <a:r>
              <a:rPr lang="uk-UA" spc="-50" dirty="0" err="1">
                <a:latin typeface="Times New Roman" pitchFamily="18" charset="0"/>
                <a:cs typeface="Times New Roman" pitchFamily="18" charset="0"/>
              </a:rPr>
              <a:t>Навч</a:t>
            </a:r>
            <a:r>
              <a:rPr lang="uk-UA" spc="-50" dirty="0">
                <a:latin typeface="Times New Roman" pitchFamily="18" charset="0"/>
                <a:cs typeface="Times New Roman" pitchFamily="18" charset="0"/>
              </a:rPr>
              <a:t>. </a:t>
            </a:r>
            <a:r>
              <a:rPr lang="uk-UA" spc="-50" dirty="0" err="1">
                <a:latin typeface="Times New Roman" pitchFamily="18" charset="0"/>
                <a:cs typeface="Times New Roman" pitchFamily="18" charset="0"/>
              </a:rPr>
              <a:t>Пос</a:t>
            </a:r>
            <a:r>
              <a:rPr lang="uk-UA" spc="-50" dirty="0">
                <a:latin typeface="Times New Roman" pitchFamily="18" charset="0"/>
                <a:cs typeface="Times New Roman" pitchFamily="18" charset="0"/>
              </a:rPr>
              <a:t>. / О.ІО. </a:t>
            </a:r>
            <a:r>
              <a:rPr lang="uk-UA" spc="-50" dirty="0" err="1">
                <a:latin typeface="Times New Roman" pitchFamily="18" charset="0"/>
                <a:cs typeface="Times New Roman" pitchFamily="18" charset="0"/>
              </a:rPr>
              <a:t>Синявський</a:t>
            </a:r>
            <a:r>
              <a:rPr lang="uk-UA" spc="-50" dirty="0">
                <a:latin typeface="Times New Roman" pitchFamily="18" charset="0"/>
                <a:cs typeface="Times New Roman" pitchFamily="18" charset="0"/>
              </a:rPr>
              <a:t>, П.І. Савченко, В.В. Савченко, Ю.М. </a:t>
            </a:r>
            <a:r>
              <a:rPr lang="uk-UA" spc="-50" dirty="0" err="1">
                <a:latin typeface="Times New Roman" pitchFamily="18" charset="0"/>
                <a:cs typeface="Times New Roman" pitchFamily="18" charset="0"/>
              </a:rPr>
              <a:t>Лавріненко</a:t>
            </a:r>
            <a:r>
              <a:rPr lang="uk-UA" spc="-50" dirty="0">
                <a:latin typeface="Times New Roman" pitchFamily="18" charset="0"/>
                <a:cs typeface="Times New Roman" pitchFamily="18" charset="0"/>
              </a:rPr>
              <a:t>, В.В. </a:t>
            </a:r>
            <a:r>
              <a:rPr lang="uk-UA" spc="-50" dirty="0" err="1">
                <a:latin typeface="Times New Roman" pitchFamily="18" charset="0"/>
                <a:cs typeface="Times New Roman" pitchFamily="18" charset="0"/>
              </a:rPr>
              <a:t>Козирський</a:t>
            </a:r>
            <a:r>
              <a:rPr lang="uk-UA" spc="-50" dirty="0">
                <a:latin typeface="Times New Roman" pitchFamily="18" charset="0"/>
                <a:cs typeface="Times New Roman" pitchFamily="18" charset="0"/>
              </a:rPr>
              <a:t>, Ю.М. </a:t>
            </a:r>
            <a:r>
              <a:rPr lang="uk-UA" spc="-50" dirty="0" err="1">
                <a:latin typeface="Times New Roman" pitchFamily="18" charset="0"/>
                <a:cs typeface="Times New Roman" pitchFamily="18" charset="0"/>
              </a:rPr>
              <a:t>Хандола</a:t>
            </a:r>
            <a:r>
              <a:rPr lang="uk-UA" spc="-50" dirty="0">
                <a:latin typeface="Times New Roman" pitchFamily="18" charset="0"/>
                <a:cs typeface="Times New Roman" pitchFamily="18" charset="0"/>
              </a:rPr>
              <a:t>, І.П. </a:t>
            </a:r>
            <a:r>
              <a:rPr lang="uk-UA" spc="-50" dirty="0" err="1">
                <a:latin typeface="Times New Roman" pitchFamily="18" charset="0"/>
                <a:cs typeface="Times New Roman" pitchFamily="18" charset="0"/>
              </a:rPr>
              <a:t>Ільїчов</a:t>
            </a:r>
            <a:r>
              <a:rPr lang="uk-UA" spc="-50" dirty="0">
                <a:latin typeface="Times New Roman" pitchFamily="18" charset="0"/>
                <a:cs typeface="Times New Roman" pitchFamily="18" charset="0"/>
              </a:rPr>
              <a:t>; За ред. О.Ю. </a:t>
            </a:r>
            <a:r>
              <a:rPr lang="uk-UA" spc="-50" dirty="0" err="1">
                <a:latin typeface="Times New Roman" pitchFamily="18" charset="0"/>
                <a:cs typeface="Times New Roman" pitchFamily="18" charset="0"/>
              </a:rPr>
              <a:t>Синявського</a:t>
            </a:r>
            <a:r>
              <a:rPr lang="uk-UA" spc="-50" dirty="0">
                <a:latin typeface="Times New Roman" pitchFamily="18" charset="0"/>
                <a:cs typeface="Times New Roman" pitchFamily="18" charset="0"/>
              </a:rPr>
              <a:t>. - К.: </a:t>
            </a:r>
            <a:r>
              <a:rPr lang="uk-UA" spc="-50" dirty="0" err="1">
                <a:latin typeface="Times New Roman" pitchFamily="18" charset="0"/>
                <a:cs typeface="Times New Roman" pitchFamily="18" charset="0"/>
              </a:rPr>
              <a:t>Аграр</a:t>
            </a:r>
            <a:r>
              <a:rPr lang="uk-UA" spc="-50" dirty="0">
                <a:latin typeface="Times New Roman" pitchFamily="18" charset="0"/>
                <a:cs typeface="Times New Roman" pitchFamily="18" charset="0"/>
              </a:rPr>
              <a:t> Медіа Груп,2013.-586 с. С. 404-514.</a:t>
            </a:r>
          </a:p>
          <a:p>
            <a:pPr lvl="0">
              <a:spcBef>
                <a:spcPts val="0"/>
              </a:spcBef>
              <a:buFont typeface="+mj-lt"/>
              <a:buAutoNum type="arabicPeriod"/>
            </a:pPr>
            <a:r>
              <a:rPr lang="uk-UA" spc="-50" dirty="0">
                <a:latin typeface="Times New Roman" pitchFamily="18" charset="0"/>
                <a:cs typeface="Times New Roman" pitchFamily="18" charset="0"/>
              </a:rPr>
              <a:t> Електропривод сільськогосподарських машин, агрегатів та потокових ліній: Підручник / Є.Л.  </a:t>
            </a:r>
            <a:r>
              <a:rPr lang="uk-UA" spc="-50" dirty="0" err="1">
                <a:latin typeface="Times New Roman" pitchFamily="18" charset="0"/>
                <a:cs typeface="Times New Roman" pitchFamily="18" charset="0"/>
              </a:rPr>
              <a:t>Жулай</a:t>
            </a:r>
            <a:r>
              <a:rPr lang="uk-UA" spc="-50" dirty="0">
                <a:latin typeface="Times New Roman" pitchFamily="18" charset="0"/>
                <a:cs typeface="Times New Roman" pitchFamily="18" charset="0"/>
              </a:rPr>
              <a:t>, Б.В. Зайцев, О.С. Марченко та ін.; Ред. Є.Л. </a:t>
            </a:r>
            <a:r>
              <a:rPr lang="uk-UA" spc="-50" dirty="0" err="1">
                <a:latin typeface="Times New Roman" pitchFamily="18" charset="0"/>
                <a:cs typeface="Times New Roman" pitchFamily="18" charset="0"/>
              </a:rPr>
              <a:t>Жулай</a:t>
            </a:r>
            <a:r>
              <a:rPr lang="uk-UA" spc="-50" dirty="0">
                <a:latin typeface="Times New Roman" pitchFamily="18" charset="0"/>
                <a:cs typeface="Times New Roman" pitchFamily="18" charset="0"/>
              </a:rPr>
              <a:t>. – К.: Вища освіта, 2001. – 288 c. С. 112-164.</a:t>
            </a:r>
          </a:p>
          <a:p>
            <a:pPr lvl="0">
              <a:spcBef>
                <a:spcPts val="0"/>
              </a:spcBef>
              <a:buFont typeface="+mj-lt"/>
              <a:buAutoNum type="arabicPeriod"/>
            </a:pPr>
            <a:r>
              <a:rPr lang="uk-UA" spc="-50" dirty="0">
                <a:latin typeface="Times New Roman" pitchFamily="18" charset="0"/>
                <a:cs typeface="Times New Roman" pitchFamily="18" charset="0"/>
              </a:rPr>
              <a:t> Механізація та автоматизація у тваринництві і птахівництві: </a:t>
            </a:r>
            <a:r>
              <a:rPr lang="uk-UA" spc="-50" dirty="0" err="1">
                <a:latin typeface="Times New Roman" pitchFamily="18" charset="0"/>
                <a:cs typeface="Times New Roman" pitchFamily="18" charset="0"/>
              </a:rPr>
              <a:t>навч</a:t>
            </a:r>
            <a:r>
              <a:rPr lang="uk-UA" spc="-50" dirty="0">
                <a:latin typeface="Times New Roman" pitchFamily="18" charset="0"/>
                <a:cs typeface="Times New Roman" pitchFamily="18" charset="0"/>
              </a:rPr>
              <a:t>. </a:t>
            </a:r>
            <a:r>
              <a:rPr lang="uk-UA" spc="-50" dirty="0" err="1">
                <a:latin typeface="Times New Roman" pitchFamily="18" charset="0"/>
                <a:cs typeface="Times New Roman" pitchFamily="18" charset="0"/>
              </a:rPr>
              <a:t>посіб</a:t>
            </a:r>
            <a:r>
              <a:rPr lang="uk-UA" spc="-50" dirty="0">
                <a:latin typeface="Times New Roman" pitchFamily="18" charset="0"/>
                <a:cs typeface="Times New Roman" pitchFamily="18" charset="0"/>
              </a:rPr>
              <a:t>. для </a:t>
            </a:r>
            <a:r>
              <a:rPr lang="uk-UA" spc="-50" dirty="0" err="1">
                <a:latin typeface="Times New Roman" pitchFamily="18" charset="0"/>
                <a:cs typeface="Times New Roman" pitchFamily="18" charset="0"/>
              </a:rPr>
              <a:t>студ</a:t>
            </a:r>
            <a:r>
              <a:rPr lang="uk-UA" spc="-50" dirty="0">
                <a:latin typeface="Times New Roman" pitchFamily="18" charset="0"/>
                <a:cs typeface="Times New Roman" pitchFamily="18" charset="0"/>
              </a:rPr>
              <a:t>. вузів/за ред. О. С. Марченка. – К. : Урожай, 1995. – 414, [2] c. С.187-224.</a:t>
            </a:r>
          </a:p>
          <a:p>
            <a:pPr lvl="0">
              <a:spcBef>
                <a:spcPts val="0"/>
              </a:spcBef>
              <a:buFont typeface="+mj-lt"/>
              <a:buAutoNum type="arabicPeriod"/>
            </a:pPr>
            <a:r>
              <a:rPr lang="uk-UA" spc="-50" dirty="0">
                <a:latin typeface="Times New Roman" pitchFamily="18" charset="0"/>
                <a:cs typeface="Times New Roman" pitchFamily="18" charset="0"/>
              </a:rPr>
              <a:t> Електропривод і застосування електроенергії у сільському господарстві / І.І. Мартиненко; В.Ф. Гончар; Л.П. Тищенко; І.І. </a:t>
            </a:r>
            <a:r>
              <a:rPr lang="uk-UA" spc="-50" dirty="0" err="1">
                <a:latin typeface="Times New Roman" pitchFamily="18" charset="0"/>
                <a:cs typeface="Times New Roman" pitchFamily="18" charset="0"/>
              </a:rPr>
              <a:t>Шарамок</a:t>
            </a:r>
            <a:r>
              <a:rPr lang="uk-UA" spc="-50" dirty="0">
                <a:latin typeface="Times New Roman" pitchFamily="18" charset="0"/>
                <a:cs typeface="Times New Roman" pitchFamily="18" charset="0"/>
              </a:rPr>
              <a:t>; за ред. І.І. Мартиненка; – 2-ге вид., перероб. і </a:t>
            </a:r>
            <a:r>
              <a:rPr lang="uk-UA" spc="-50" dirty="0" err="1">
                <a:latin typeface="Times New Roman" pitchFamily="18" charset="0"/>
                <a:cs typeface="Times New Roman" pitchFamily="18" charset="0"/>
              </a:rPr>
              <a:t>доп</a:t>
            </a:r>
            <a:r>
              <a:rPr lang="uk-UA" spc="-50" dirty="0">
                <a:latin typeface="Times New Roman" pitchFamily="18" charset="0"/>
                <a:cs typeface="Times New Roman" pitchFamily="18" charset="0"/>
              </a:rPr>
              <a:t>.. – К. : Урожай, 1993. – 304 c.: іл. С. 98-146.</a:t>
            </a:r>
          </a:p>
          <a:p>
            <a:pPr lvl="0">
              <a:spcBef>
                <a:spcPts val="0"/>
              </a:spcBef>
              <a:buFont typeface="+mj-lt"/>
              <a:buAutoNum type="arabicPeriod"/>
            </a:pPr>
            <a:r>
              <a:rPr lang="uk-UA" spc="-50" dirty="0">
                <a:latin typeface="Times New Roman" pitchFamily="18" charset="0"/>
                <a:cs typeface="Times New Roman" pitchFamily="18" charset="0"/>
              </a:rPr>
              <a:t> Електрообладнання тваринницьких підприємств і автоматизація виробничих процесів у тваринництві/ В.Ф. Гончар; Л.П. Тищенко. – 2-ге вид., перероб. і </a:t>
            </a:r>
            <a:r>
              <a:rPr lang="uk-UA" spc="-50" dirty="0" err="1">
                <a:latin typeface="Times New Roman" pitchFamily="18" charset="0"/>
                <a:cs typeface="Times New Roman" pitchFamily="18" charset="0"/>
              </a:rPr>
              <a:t>доп</a:t>
            </a:r>
            <a:r>
              <a:rPr lang="uk-UA" spc="-50" dirty="0">
                <a:latin typeface="Times New Roman" pitchFamily="18" charset="0"/>
                <a:cs typeface="Times New Roman" pitchFamily="18" charset="0"/>
              </a:rPr>
              <a:t>.. – К.: Вища школа, 1988. – 287 c.: іл. С. 186-226.</a:t>
            </a:r>
          </a:p>
          <a:p>
            <a:endParaRPr lang="uk-UA" dirty="0"/>
          </a:p>
        </p:txBody>
      </p:sp>
    </p:spTree>
    <p:extLst>
      <p:ext uri="{BB962C8B-B14F-4D97-AF65-F5344CB8AC3E}">
        <p14:creationId xmlns:p14="http://schemas.microsoft.com/office/powerpoint/2010/main" val="264434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wipe(down)">
                                      <p:cBhvr>
                                        <p:cTn id="24" dur="580">
                                          <p:stCondLst>
                                            <p:cond delay="0"/>
                                          </p:stCondLst>
                                        </p:cTn>
                                        <p:tgtEl>
                                          <p:spTgt spid="3">
                                            <p:txEl>
                                              <p:pRg st="1" end="1"/>
                                            </p:txEl>
                                          </p:spTgt>
                                        </p:tgtEl>
                                      </p:cBhvr>
                                    </p:animEffect>
                                    <p:anim calcmode="lin" valueType="num">
                                      <p:cBhvr>
                                        <p:cTn id="2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xEl>
                                              <p:pRg st="1" end="1"/>
                                            </p:txEl>
                                          </p:spTgt>
                                        </p:tgtEl>
                                      </p:cBhvr>
                                      <p:to x="100000" y="60000"/>
                                    </p:animScale>
                                    <p:animScale>
                                      <p:cBhvr>
                                        <p:cTn id="31" dur="166" decel="50000">
                                          <p:stCondLst>
                                            <p:cond delay="676"/>
                                          </p:stCondLst>
                                        </p:cTn>
                                        <p:tgtEl>
                                          <p:spTgt spid="3">
                                            <p:txEl>
                                              <p:pRg st="1" end="1"/>
                                            </p:txEl>
                                          </p:spTgt>
                                        </p:tgtEl>
                                      </p:cBhvr>
                                      <p:to x="100000" y="100000"/>
                                    </p:animScale>
                                    <p:animScale>
                                      <p:cBhvr>
                                        <p:cTn id="32" dur="26">
                                          <p:stCondLst>
                                            <p:cond delay="1312"/>
                                          </p:stCondLst>
                                        </p:cTn>
                                        <p:tgtEl>
                                          <p:spTgt spid="3">
                                            <p:txEl>
                                              <p:pRg st="1" end="1"/>
                                            </p:txEl>
                                          </p:spTgt>
                                        </p:tgtEl>
                                      </p:cBhvr>
                                      <p:to x="100000" y="80000"/>
                                    </p:animScale>
                                    <p:animScale>
                                      <p:cBhvr>
                                        <p:cTn id="33" dur="166" decel="50000">
                                          <p:stCondLst>
                                            <p:cond delay="1338"/>
                                          </p:stCondLst>
                                        </p:cTn>
                                        <p:tgtEl>
                                          <p:spTgt spid="3">
                                            <p:txEl>
                                              <p:pRg st="1" end="1"/>
                                            </p:txEl>
                                          </p:spTgt>
                                        </p:tgtEl>
                                      </p:cBhvr>
                                      <p:to x="100000" y="100000"/>
                                    </p:animScale>
                                    <p:animScale>
                                      <p:cBhvr>
                                        <p:cTn id="34" dur="26">
                                          <p:stCondLst>
                                            <p:cond delay="1642"/>
                                          </p:stCondLst>
                                        </p:cTn>
                                        <p:tgtEl>
                                          <p:spTgt spid="3">
                                            <p:txEl>
                                              <p:pRg st="1" end="1"/>
                                            </p:txEl>
                                          </p:spTgt>
                                        </p:tgtEl>
                                      </p:cBhvr>
                                      <p:to x="100000" y="90000"/>
                                    </p:animScale>
                                    <p:animScale>
                                      <p:cBhvr>
                                        <p:cTn id="35" dur="166" decel="50000">
                                          <p:stCondLst>
                                            <p:cond delay="1668"/>
                                          </p:stCondLst>
                                        </p:cTn>
                                        <p:tgtEl>
                                          <p:spTgt spid="3">
                                            <p:txEl>
                                              <p:pRg st="1" end="1"/>
                                            </p:txEl>
                                          </p:spTgt>
                                        </p:tgtEl>
                                      </p:cBhvr>
                                      <p:to x="100000" y="100000"/>
                                    </p:animScale>
                                    <p:animScale>
                                      <p:cBhvr>
                                        <p:cTn id="36" dur="26">
                                          <p:stCondLst>
                                            <p:cond delay="1808"/>
                                          </p:stCondLst>
                                        </p:cTn>
                                        <p:tgtEl>
                                          <p:spTgt spid="3">
                                            <p:txEl>
                                              <p:pRg st="1" end="1"/>
                                            </p:txEl>
                                          </p:spTgt>
                                        </p:tgtEl>
                                      </p:cBhvr>
                                      <p:to x="100000" y="95000"/>
                                    </p:animScale>
                                    <p:animScale>
                                      <p:cBhvr>
                                        <p:cTn id="37" dur="166" decel="50000">
                                          <p:stCondLst>
                                            <p:cond delay="1834"/>
                                          </p:stCondLst>
                                        </p:cTn>
                                        <p:tgtEl>
                                          <p:spTgt spid="3">
                                            <p:txEl>
                                              <p:pRg st="1" end="1"/>
                                            </p:txEl>
                                          </p:spTgt>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wipe(down)">
                                      <p:cBhvr>
                                        <p:cTn id="41" dur="580">
                                          <p:stCondLst>
                                            <p:cond delay="0"/>
                                          </p:stCondLst>
                                        </p:cTn>
                                        <p:tgtEl>
                                          <p:spTgt spid="3">
                                            <p:txEl>
                                              <p:pRg st="2" end="2"/>
                                            </p:txEl>
                                          </p:spTgt>
                                        </p:tgtEl>
                                      </p:cBhvr>
                                    </p:animEffect>
                                    <p:anim calcmode="lin" valueType="num">
                                      <p:cBhvr>
                                        <p:cTn id="4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3">
                                            <p:txEl>
                                              <p:pRg st="2" end="2"/>
                                            </p:txEl>
                                          </p:spTgt>
                                        </p:tgtEl>
                                      </p:cBhvr>
                                      <p:to x="100000" y="60000"/>
                                    </p:animScale>
                                    <p:animScale>
                                      <p:cBhvr>
                                        <p:cTn id="48" dur="166" decel="50000">
                                          <p:stCondLst>
                                            <p:cond delay="676"/>
                                          </p:stCondLst>
                                        </p:cTn>
                                        <p:tgtEl>
                                          <p:spTgt spid="3">
                                            <p:txEl>
                                              <p:pRg st="2" end="2"/>
                                            </p:txEl>
                                          </p:spTgt>
                                        </p:tgtEl>
                                      </p:cBhvr>
                                      <p:to x="100000" y="100000"/>
                                    </p:animScale>
                                    <p:animScale>
                                      <p:cBhvr>
                                        <p:cTn id="49" dur="26">
                                          <p:stCondLst>
                                            <p:cond delay="1312"/>
                                          </p:stCondLst>
                                        </p:cTn>
                                        <p:tgtEl>
                                          <p:spTgt spid="3">
                                            <p:txEl>
                                              <p:pRg st="2" end="2"/>
                                            </p:txEl>
                                          </p:spTgt>
                                        </p:tgtEl>
                                      </p:cBhvr>
                                      <p:to x="100000" y="80000"/>
                                    </p:animScale>
                                    <p:animScale>
                                      <p:cBhvr>
                                        <p:cTn id="50" dur="166" decel="50000">
                                          <p:stCondLst>
                                            <p:cond delay="1338"/>
                                          </p:stCondLst>
                                        </p:cTn>
                                        <p:tgtEl>
                                          <p:spTgt spid="3">
                                            <p:txEl>
                                              <p:pRg st="2" end="2"/>
                                            </p:txEl>
                                          </p:spTgt>
                                        </p:tgtEl>
                                      </p:cBhvr>
                                      <p:to x="100000" y="100000"/>
                                    </p:animScale>
                                    <p:animScale>
                                      <p:cBhvr>
                                        <p:cTn id="51" dur="26">
                                          <p:stCondLst>
                                            <p:cond delay="1642"/>
                                          </p:stCondLst>
                                        </p:cTn>
                                        <p:tgtEl>
                                          <p:spTgt spid="3">
                                            <p:txEl>
                                              <p:pRg st="2" end="2"/>
                                            </p:txEl>
                                          </p:spTgt>
                                        </p:tgtEl>
                                      </p:cBhvr>
                                      <p:to x="100000" y="90000"/>
                                    </p:animScale>
                                    <p:animScale>
                                      <p:cBhvr>
                                        <p:cTn id="52" dur="166" decel="50000">
                                          <p:stCondLst>
                                            <p:cond delay="1668"/>
                                          </p:stCondLst>
                                        </p:cTn>
                                        <p:tgtEl>
                                          <p:spTgt spid="3">
                                            <p:txEl>
                                              <p:pRg st="2" end="2"/>
                                            </p:txEl>
                                          </p:spTgt>
                                        </p:tgtEl>
                                      </p:cBhvr>
                                      <p:to x="100000" y="100000"/>
                                    </p:animScale>
                                    <p:animScale>
                                      <p:cBhvr>
                                        <p:cTn id="53" dur="26">
                                          <p:stCondLst>
                                            <p:cond delay="1808"/>
                                          </p:stCondLst>
                                        </p:cTn>
                                        <p:tgtEl>
                                          <p:spTgt spid="3">
                                            <p:txEl>
                                              <p:pRg st="2" end="2"/>
                                            </p:txEl>
                                          </p:spTgt>
                                        </p:tgtEl>
                                      </p:cBhvr>
                                      <p:to x="100000" y="95000"/>
                                    </p:animScale>
                                    <p:animScale>
                                      <p:cBhvr>
                                        <p:cTn id="54" dur="166" decel="50000">
                                          <p:stCondLst>
                                            <p:cond delay="1834"/>
                                          </p:stCondLst>
                                        </p:cTn>
                                        <p:tgtEl>
                                          <p:spTgt spid="3">
                                            <p:txEl>
                                              <p:pRg st="2" end="2"/>
                                            </p:txEl>
                                          </p:spTgt>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3">
                                            <p:txEl>
                                              <p:pRg st="3" end="3"/>
                                            </p:txEl>
                                          </p:spTgt>
                                        </p:tgtEl>
                                        <p:attrNameLst>
                                          <p:attrName>style.visibility</p:attrName>
                                        </p:attrNameLst>
                                      </p:cBhvr>
                                      <p:to>
                                        <p:strVal val="visible"/>
                                      </p:to>
                                    </p:set>
                                    <p:animEffect transition="in" filter="wipe(down)">
                                      <p:cBhvr>
                                        <p:cTn id="58" dur="580">
                                          <p:stCondLst>
                                            <p:cond delay="0"/>
                                          </p:stCondLst>
                                        </p:cTn>
                                        <p:tgtEl>
                                          <p:spTgt spid="3">
                                            <p:txEl>
                                              <p:pRg st="3" end="3"/>
                                            </p:txEl>
                                          </p:spTgt>
                                        </p:tgtEl>
                                      </p:cBhvr>
                                    </p:animEffect>
                                    <p:anim calcmode="lin" valueType="num">
                                      <p:cBhvr>
                                        <p:cTn id="59"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64" dur="26">
                                          <p:stCondLst>
                                            <p:cond delay="650"/>
                                          </p:stCondLst>
                                        </p:cTn>
                                        <p:tgtEl>
                                          <p:spTgt spid="3">
                                            <p:txEl>
                                              <p:pRg st="3" end="3"/>
                                            </p:txEl>
                                          </p:spTgt>
                                        </p:tgtEl>
                                      </p:cBhvr>
                                      <p:to x="100000" y="60000"/>
                                    </p:animScale>
                                    <p:animScale>
                                      <p:cBhvr>
                                        <p:cTn id="65" dur="166" decel="50000">
                                          <p:stCondLst>
                                            <p:cond delay="676"/>
                                          </p:stCondLst>
                                        </p:cTn>
                                        <p:tgtEl>
                                          <p:spTgt spid="3">
                                            <p:txEl>
                                              <p:pRg st="3" end="3"/>
                                            </p:txEl>
                                          </p:spTgt>
                                        </p:tgtEl>
                                      </p:cBhvr>
                                      <p:to x="100000" y="100000"/>
                                    </p:animScale>
                                    <p:animScale>
                                      <p:cBhvr>
                                        <p:cTn id="66" dur="26">
                                          <p:stCondLst>
                                            <p:cond delay="1312"/>
                                          </p:stCondLst>
                                        </p:cTn>
                                        <p:tgtEl>
                                          <p:spTgt spid="3">
                                            <p:txEl>
                                              <p:pRg st="3" end="3"/>
                                            </p:txEl>
                                          </p:spTgt>
                                        </p:tgtEl>
                                      </p:cBhvr>
                                      <p:to x="100000" y="80000"/>
                                    </p:animScale>
                                    <p:animScale>
                                      <p:cBhvr>
                                        <p:cTn id="67" dur="166" decel="50000">
                                          <p:stCondLst>
                                            <p:cond delay="1338"/>
                                          </p:stCondLst>
                                        </p:cTn>
                                        <p:tgtEl>
                                          <p:spTgt spid="3">
                                            <p:txEl>
                                              <p:pRg st="3" end="3"/>
                                            </p:txEl>
                                          </p:spTgt>
                                        </p:tgtEl>
                                      </p:cBhvr>
                                      <p:to x="100000" y="100000"/>
                                    </p:animScale>
                                    <p:animScale>
                                      <p:cBhvr>
                                        <p:cTn id="68" dur="26">
                                          <p:stCondLst>
                                            <p:cond delay="1642"/>
                                          </p:stCondLst>
                                        </p:cTn>
                                        <p:tgtEl>
                                          <p:spTgt spid="3">
                                            <p:txEl>
                                              <p:pRg st="3" end="3"/>
                                            </p:txEl>
                                          </p:spTgt>
                                        </p:tgtEl>
                                      </p:cBhvr>
                                      <p:to x="100000" y="90000"/>
                                    </p:animScale>
                                    <p:animScale>
                                      <p:cBhvr>
                                        <p:cTn id="69" dur="166" decel="50000">
                                          <p:stCondLst>
                                            <p:cond delay="1668"/>
                                          </p:stCondLst>
                                        </p:cTn>
                                        <p:tgtEl>
                                          <p:spTgt spid="3">
                                            <p:txEl>
                                              <p:pRg st="3" end="3"/>
                                            </p:txEl>
                                          </p:spTgt>
                                        </p:tgtEl>
                                      </p:cBhvr>
                                      <p:to x="100000" y="100000"/>
                                    </p:animScale>
                                    <p:animScale>
                                      <p:cBhvr>
                                        <p:cTn id="70" dur="26">
                                          <p:stCondLst>
                                            <p:cond delay="1808"/>
                                          </p:stCondLst>
                                        </p:cTn>
                                        <p:tgtEl>
                                          <p:spTgt spid="3">
                                            <p:txEl>
                                              <p:pRg st="3" end="3"/>
                                            </p:txEl>
                                          </p:spTgt>
                                        </p:tgtEl>
                                      </p:cBhvr>
                                      <p:to x="100000" y="95000"/>
                                    </p:animScale>
                                    <p:animScale>
                                      <p:cBhvr>
                                        <p:cTn id="71" dur="166" decel="50000">
                                          <p:stCondLst>
                                            <p:cond delay="1834"/>
                                          </p:stCondLst>
                                        </p:cTn>
                                        <p:tgtEl>
                                          <p:spTgt spid="3">
                                            <p:txEl>
                                              <p:pRg st="3" end="3"/>
                                            </p:txEl>
                                          </p:spTgt>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3">
                                            <p:txEl>
                                              <p:pRg st="4" end="4"/>
                                            </p:txEl>
                                          </p:spTgt>
                                        </p:tgtEl>
                                        <p:attrNameLst>
                                          <p:attrName>style.visibility</p:attrName>
                                        </p:attrNameLst>
                                      </p:cBhvr>
                                      <p:to>
                                        <p:strVal val="visible"/>
                                      </p:to>
                                    </p:set>
                                    <p:animEffect transition="in" filter="wipe(down)">
                                      <p:cBhvr>
                                        <p:cTn id="75" dur="580">
                                          <p:stCondLst>
                                            <p:cond delay="0"/>
                                          </p:stCondLst>
                                        </p:cTn>
                                        <p:tgtEl>
                                          <p:spTgt spid="3">
                                            <p:txEl>
                                              <p:pRg st="4" end="4"/>
                                            </p:txEl>
                                          </p:spTgt>
                                        </p:tgtEl>
                                      </p:cBhvr>
                                    </p:animEffect>
                                    <p:anim calcmode="lin" valueType="num">
                                      <p:cBhvr>
                                        <p:cTn id="76"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3">
                                            <p:txEl>
                                              <p:pRg st="4" end="4"/>
                                            </p:txEl>
                                          </p:spTgt>
                                        </p:tgtEl>
                                      </p:cBhvr>
                                      <p:to x="100000" y="60000"/>
                                    </p:animScale>
                                    <p:animScale>
                                      <p:cBhvr>
                                        <p:cTn id="82" dur="166" decel="50000">
                                          <p:stCondLst>
                                            <p:cond delay="676"/>
                                          </p:stCondLst>
                                        </p:cTn>
                                        <p:tgtEl>
                                          <p:spTgt spid="3">
                                            <p:txEl>
                                              <p:pRg st="4" end="4"/>
                                            </p:txEl>
                                          </p:spTgt>
                                        </p:tgtEl>
                                      </p:cBhvr>
                                      <p:to x="100000" y="100000"/>
                                    </p:animScale>
                                    <p:animScale>
                                      <p:cBhvr>
                                        <p:cTn id="83" dur="26">
                                          <p:stCondLst>
                                            <p:cond delay="1312"/>
                                          </p:stCondLst>
                                        </p:cTn>
                                        <p:tgtEl>
                                          <p:spTgt spid="3">
                                            <p:txEl>
                                              <p:pRg st="4" end="4"/>
                                            </p:txEl>
                                          </p:spTgt>
                                        </p:tgtEl>
                                      </p:cBhvr>
                                      <p:to x="100000" y="80000"/>
                                    </p:animScale>
                                    <p:animScale>
                                      <p:cBhvr>
                                        <p:cTn id="84" dur="166" decel="50000">
                                          <p:stCondLst>
                                            <p:cond delay="1338"/>
                                          </p:stCondLst>
                                        </p:cTn>
                                        <p:tgtEl>
                                          <p:spTgt spid="3">
                                            <p:txEl>
                                              <p:pRg st="4" end="4"/>
                                            </p:txEl>
                                          </p:spTgt>
                                        </p:tgtEl>
                                      </p:cBhvr>
                                      <p:to x="100000" y="100000"/>
                                    </p:animScale>
                                    <p:animScale>
                                      <p:cBhvr>
                                        <p:cTn id="85" dur="26">
                                          <p:stCondLst>
                                            <p:cond delay="1642"/>
                                          </p:stCondLst>
                                        </p:cTn>
                                        <p:tgtEl>
                                          <p:spTgt spid="3">
                                            <p:txEl>
                                              <p:pRg st="4" end="4"/>
                                            </p:txEl>
                                          </p:spTgt>
                                        </p:tgtEl>
                                      </p:cBhvr>
                                      <p:to x="100000" y="90000"/>
                                    </p:animScale>
                                    <p:animScale>
                                      <p:cBhvr>
                                        <p:cTn id="86" dur="166" decel="50000">
                                          <p:stCondLst>
                                            <p:cond delay="1668"/>
                                          </p:stCondLst>
                                        </p:cTn>
                                        <p:tgtEl>
                                          <p:spTgt spid="3">
                                            <p:txEl>
                                              <p:pRg st="4" end="4"/>
                                            </p:txEl>
                                          </p:spTgt>
                                        </p:tgtEl>
                                      </p:cBhvr>
                                      <p:to x="100000" y="100000"/>
                                    </p:animScale>
                                    <p:animScale>
                                      <p:cBhvr>
                                        <p:cTn id="87" dur="26">
                                          <p:stCondLst>
                                            <p:cond delay="1808"/>
                                          </p:stCondLst>
                                        </p:cTn>
                                        <p:tgtEl>
                                          <p:spTgt spid="3">
                                            <p:txEl>
                                              <p:pRg st="4" end="4"/>
                                            </p:txEl>
                                          </p:spTgt>
                                        </p:tgtEl>
                                      </p:cBhvr>
                                      <p:to x="100000" y="95000"/>
                                    </p:animScale>
                                    <p:animScale>
                                      <p:cBhvr>
                                        <p:cTn id="88"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624105"/>
            <a:ext cx="8928992" cy="1231106"/>
          </a:xfrm>
          <a:prstGeom prst="rect">
            <a:avLst/>
          </a:prstGeom>
          <a:solidFill>
            <a:srgbClr val="92D050"/>
          </a:solidFill>
        </p:spPr>
        <p:txBody>
          <a:bodyPr wrap="square" lIns="0" tIns="0" rIns="0" bIns="0">
            <a:spAutoFit/>
          </a:bodyPr>
          <a:lstStyle/>
          <a:p>
            <a:pPr indent="266700"/>
            <a:r>
              <a:rPr lang="uk-UA" sz="2000" dirty="0">
                <a:latin typeface="Calibri" panose="020F0502020204030204" pitchFamily="34" charset="0"/>
                <a:cs typeface="Calibri" panose="020F0502020204030204" pitchFamily="34" charset="0"/>
              </a:rPr>
              <a:t>Вибір параметрів насоса для зрошення провадять із урахуванням зрошувальної норми - кількість води, м</a:t>
            </a:r>
            <a:r>
              <a:rPr lang="uk-UA" sz="2000" baseline="30000" dirty="0">
                <a:latin typeface="Calibri" panose="020F0502020204030204" pitchFamily="34" charset="0"/>
                <a:cs typeface="Calibri" panose="020F0502020204030204" pitchFamily="34" charset="0"/>
              </a:rPr>
              <a:t>3</a:t>
            </a:r>
            <a:r>
              <a:rPr lang="uk-UA" sz="2000" dirty="0">
                <a:latin typeface="Calibri" panose="020F0502020204030204" pitchFamily="34" charset="0"/>
                <a:cs typeface="Calibri" panose="020F0502020204030204" pitchFamily="34" charset="0"/>
              </a:rPr>
              <a:t>/га, яка вноситься в ґрунт за весь період вегетації рослин. Ця норма вноситься за кілька поливів, що провадяться в різні періоди сезону, і називається поливною нормою.</a:t>
            </a:r>
          </a:p>
        </p:txBody>
      </p:sp>
      <p:sp>
        <p:nvSpPr>
          <p:cNvPr id="6" name="Прямоугольник 5"/>
          <p:cNvSpPr/>
          <p:nvPr/>
        </p:nvSpPr>
        <p:spPr>
          <a:xfrm>
            <a:off x="827584" y="11857"/>
            <a:ext cx="6790385" cy="430887"/>
          </a:xfrm>
          <a:prstGeom prst="rect">
            <a:avLst/>
          </a:prstGeom>
        </p:spPr>
        <p:txBody>
          <a:bodyPr wrap="none" lIns="0" tIns="0" rIns="0" bIns="0">
            <a:spAutoFit/>
          </a:bodyPr>
          <a:lstStyle/>
          <a:p>
            <a:r>
              <a:rPr lang="uk-UA" sz="2800" b="1" i="1" u="sng" dirty="0">
                <a:latin typeface="Times New Roman" panose="02020603050405020304" pitchFamily="18" charset="0"/>
                <a:cs typeface="Times New Roman" panose="02020603050405020304" pitchFamily="18" charset="0"/>
              </a:rPr>
              <a:t>Вибір електродвигунів для </a:t>
            </a:r>
            <a:r>
              <a:rPr lang="ru-RU" sz="2800" b="1" i="1" u="sng" dirty="0">
                <a:latin typeface="Times New Roman" panose="02020603050405020304" pitchFamily="18" charset="0"/>
                <a:cs typeface="Times New Roman" panose="02020603050405020304" pitchFamily="18" charset="0"/>
              </a:rPr>
              <a:t>привода </a:t>
            </a:r>
            <a:r>
              <a:rPr lang="uk-UA" sz="2800" b="1" i="1" u="sng" dirty="0">
                <a:latin typeface="Times New Roman" panose="02020603050405020304" pitchFamily="18" charset="0"/>
                <a:cs typeface="Times New Roman" panose="02020603050405020304" pitchFamily="18" charset="0"/>
              </a:rPr>
              <a:t>насосів</a:t>
            </a:r>
          </a:p>
        </p:txBody>
      </p:sp>
      <p:sp>
        <p:nvSpPr>
          <p:cNvPr id="18" name="Прямоугольник 17">
            <a:extLst>
              <a:ext uri="{FF2B5EF4-FFF2-40B4-BE49-F238E27FC236}">
                <a16:creationId xmlns:a16="http://schemas.microsoft.com/office/drawing/2014/main" id="{6EA5EA28-01AA-4DD7-90D6-AE63AA528C39}"/>
              </a:ext>
            </a:extLst>
          </p:cNvPr>
          <p:cNvSpPr/>
          <p:nvPr/>
        </p:nvSpPr>
        <p:spPr>
          <a:xfrm>
            <a:off x="89272" y="2455348"/>
            <a:ext cx="8947223" cy="923330"/>
          </a:xfrm>
          <a:prstGeom prst="rect">
            <a:avLst/>
          </a:prstGeom>
          <a:solidFill>
            <a:schemeClr val="tx2">
              <a:lumMod val="20000"/>
              <a:lumOff val="80000"/>
            </a:schemeClr>
          </a:solidFill>
        </p:spPr>
        <p:txBody>
          <a:bodyPr wrap="square" lIns="0" tIns="0" rIns="0" bIns="0">
            <a:spAutoFit/>
          </a:bodyPr>
          <a:lstStyle/>
          <a:p>
            <a:r>
              <a:rPr lang="uk-UA" sz="2000" dirty="0"/>
              <a:t>де  </a:t>
            </a:r>
            <a:r>
              <a:rPr lang="el-GR" sz="2000" i="1" dirty="0">
                <a:latin typeface="Times New Roman" panose="02020603050405020304" pitchFamily="18" charset="0"/>
                <a:cs typeface="Times New Roman" panose="02020603050405020304" pitchFamily="18" charset="0"/>
              </a:rPr>
              <a:t>α</a:t>
            </a:r>
            <a:r>
              <a:rPr lang="uk-UA" sz="2000" i="1" dirty="0">
                <a:latin typeface="Times New Roman" panose="02020603050405020304" pitchFamily="18" charset="0"/>
                <a:cs typeface="Times New Roman" panose="02020603050405020304" pitchFamily="18" charset="0"/>
              </a:rPr>
              <a:t> = </a:t>
            </a:r>
            <a:r>
              <a:rPr lang="en-US" sz="2000" i="1" dirty="0">
                <a:latin typeface="Times New Roman" panose="02020603050405020304" pitchFamily="18" charset="0"/>
                <a:cs typeface="Times New Roman" panose="02020603050405020304" pitchFamily="18" charset="0"/>
              </a:rPr>
              <a:t>Fi/</a:t>
            </a:r>
            <a:r>
              <a:rPr lang="el-GR" sz="2000" i="1" dirty="0">
                <a:latin typeface="Times New Roman" panose="02020603050405020304" pitchFamily="18" charset="0"/>
                <a:cs typeface="Times New Roman" panose="02020603050405020304" pitchFamily="18" charset="0"/>
              </a:rPr>
              <a:t>Σ</a:t>
            </a:r>
            <a:r>
              <a:rPr lang="en-US" sz="2000" i="1" dirty="0">
                <a:latin typeface="Times New Roman" panose="02020603050405020304" pitchFamily="18" charset="0"/>
                <a:cs typeface="Times New Roman" panose="02020603050405020304" pitchFamily="18" charset="0"/>
              </a:rPr>
              <a:t> Fi </a:t>
            </a:r>
            <a:r>
              <a:rPr lang="uk-UA" sz="2000" dirty="0">
                <a:latin typeface="Calibri" panose="020F0502020204030204" pitchFamily="34" charset="0"/>
                <a:cs typeface="Calibri" panose="020F0502020204030204" pitchFamily="34" charset="0"/>
              </a:rPr>
              <a:t>- частка даної культури в сівозміні; </a:t>
            </a:r>
            <a:r>
              <a:rPr lang="en-US" sz="2000" i="1" dirty="0">
                <a:latin typeface="Times New Roman" panose="02020603050405020304" pitchFamily="18" charset="0"/>
                <a:cs typeface="Times New Roman" panose="02020603050405020304" pitchFamily="18" charset="0"/>
              </a:rPr>
              <a:t>F</a:t>
            </a:r>
            <a:r>
              <a:rPr lang="en-US" sz="2000" i="1" baseline="-25000" dirty="0">
                <a:latin typeface="Times New Roman" panose="02020603050405020304" pitchFamily="18" charset="0"/>
                <a:cs typeface="Times New Roman" panose="02020603050405020304" pitchFamily="18" charset="0"/>
              </a:rPr>
              <a:t>i</a:t>
            </a:r>
            <a:r>
              <a:rPr lang="en-US"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 площа, зайнята однією культурою, га; </a:t>
            </a:r>
            <a:r>
              <a:rPr lang="en-US" sz="2000" i="1" dirty="0">
                <a:latin typeface="Times New Roman" panose="02020603050405020304" pitchFamily="18" charset="0"/>
                <a:cs typeface="Times New Roman" panose="02020603050405020304" pitchFamily="18" charset="0"/>
              </a:rPr>
              <a:t>N</a:t>
            </a:r>
            <a:r>
              <a:rPr lang="uk-UA" sz="2000" baseline="-25000" dirty="0">
                <a:latin typeface="Times New Roman" panose="02020603050405020304" pitchFamily="18" charset="0"/>
                <a:cs typeface="Times New Roman" panose="02020603050405020304" pitchFamily="18" charset="0"/>
              </a:rPr>
              <a:t>п</a:t>
            </a:r>
            <a:r>
              <a:rPr lang="uk-UA"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поливна норма, м</a:t>
            </a:r>
            <a:r>
              <a:rPr lang="uk-UA" sz="2000" baseline="30000" dirty="0">
                <a:latin typeface="Calibri" panose="020F0502020204030204" pitchFamily="34" charset="0"/>
                <a:cs typeface="Calibri" panose="020F0502020204030204" pitchFamily="34" charset="0"/>
              </a:rPr>
              <a:t>3</a:t>
            </a:r>
            <a:r>
              <a:rPr lang="uk-UA" sz="2000" dirty="0">
                <a:latin typeface="Calibri" panose="020F0502020204030204" pitchFamily="34" charset="0"/>
                <a:cs typeface="Calibri" panose="020F0502020204030204" pitchFamily="34" charset="0"/>
              </a:rPr>
              <a:t>/га; </a:t>
            </a:r>
            <a:r>
              <a:rPr lang="uk-UA" sz="2000" i="1" dirty="0">
                <a:latin typeface="Times New Roman" panose="02020603050405020304" pitchFamily="18" charset="0"/>
                <a:cs typeface="Times New Roman" panose="02020603050405020304" pitchFamily="18" charset="0"/>
              </a:rPr>
              <a:t>і</a:t>
            </a:r>
            <a:r>
              <a:rPr lang="uk-UA"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поливний період, діб; </a:t>
            </a:r>
            <a:r>
              <a:rPr lang="uk-UA" sz="2000" dirty="0">
                <a:latin typeface="Times New Roman" panose="02020603050405020304" pitchFamily="18" charset="0"/>
                <a:cs typeface="Times New Roman" panose="02020603050405020304" pitchFamily="18" charset="0"/>
              </a:rPr>
              <a:t>τ</a:t>
            </a:r>
            <a:r>
              <a:rPr lang="uk-UA"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тривалість поливу за одну добу, год/</a:t>
            </a:r>
            <a:r>
              <a:rPr lang="uk-UA" sz="2000" dirty="0" err="1">
                <a:latin typeface="Calibri" panose="020F0502020204030204" pitchFamily="34" charset="0"/>
                <a:cs typeface="Calibri" panose="020F0502020204030204" pitchFamily="34" charset="0"/>
              </a:rPr>
              <a:t>доб</a:t>
            </a:r>
            <a:r>
              <a:rPr lang="uk-UA" sz="2000" dirty="0">
                <a:latin typeface="Calibri" panose="020F0502020204030204" pitchFamily="34" charset="0"/>
                <a:cs typeface="Calibri" panose="020F0502020204030204" pitchFamily="34" charset="0"/>
              </a:rPr>
              <a:t>. </a:t>
            </a:r>
          </a:p>
        </p:txBody>
      </p:sp>
      <p:sp>
        <p:nvSpPr>
          <p:cNvPr id="8" name="Прямоугольник 7">
            <a:extLst>
              <a:ext uri="{FF2B5EF4-FFF2-40B4-BE49-F238E27FC236}">
                <a16:creationId xmlns:a16="http://schemas.microsoft.com/office/drawing/2014/main" id="{EF0A3E35-E48C-4CE2-A523-9B52621225A9}"/>
              </a:ext>
            </a:extLst>
          </p:cNvPr>
          <p:cNvSpPr/>
          <p:nvPr/>
        </p:nvSpPr>
        <p:spPr>
          <a:xfrm>
            <a:off x="107504" y="1862572"/>
            <a:ext cx="6812519" cy="615553"/>
          </a:xfrm>
          <a:prstGeom prst="rect">
            <a:avLst/>
          </a:prstGeom>
          <a:solidFill>
            <a:schemeClr val="tx2">
              <a:lumMod val="20000"/>
              <a:lumOff val="80000"/>
            </a:schemeClr>
          </a:solidFill>
        </p:spPr>
        <p:txBody>
          <a:bodyPr wrap="square" lIns="0" tIns="0" rIns="0" bIns="0">
            <a:spAutoFit/>
          </a:bodyPr>
          <a:lstStyle/>
          <a:p>
            <a:pPr indent="266700"/>
            <a:r>
              <a:rPr lang="uk-UA" sz="2000" dirty="0">
                <a:latin typeface="Calibri" panose="020F0502020204030204" pitchFamily="34" charset="0"/>
                <a:cs typeface="Calibri" panose="020F0502020204030204" pitchFamily="34" charset="0"/>
              </a:rPr>
              <a:t>Норму подачі води </a:t>
            </a:r>
            <a:r>
              <a:rPr lang="uk-UA" sz="2000" i="1" dirty="0">
                <a:latin typeface="Times New Roman" panose="02020603050405020304" pitchFamily="18" charset="0"/>
                <a:cs typeface="Times New Roman" panose="02020603050405020304" pitchFamily="18" charset="0"/>
              </a:rPr>
              <a:t>q</a:t>
            </a:r>
            <a:r>
              <a:rPr lang="uk-UA" sz="2000" i="1"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л/</a:t>
            </a:r>
            <a:r>
              <a:rPr lang="uk-UA" sz="2000" dirty="0" err="1">
                <a:latin typeface="Calibri" panose="020F0502020204030204" pitchFamily="34" charset="0"/>
                <a:cs typeface="Calibri" panose="020F0502020204030204" pitchFamily="34" charset="0"/>
              </a:rPr>
              <a:t>с•га</a:t>
            </a:r>
            <a:r>
              <a:rPr lang="uk-UA" sz="2000" dirty="0">
                <a:latin typeface="Calibri" panose="020F0502020204030204" pitchFamily="34" charset="0"/>
                <a:cs typeface="Calibri" panose="020F0502020204030204" pitchFamily="34" charset="0"/>
              </a:rPr>
              <a:t>, називають гідромодулем і розраховують за формулою:</a:t>
            </a:r>
          </a:p>
        </p:txBody>
      </p:sp>
      <p:pic>
        <p:nvPicPr>
          <p:cNvPr id="19458" name="Рисунок 14">
            <a:extLst>
              <a:ext uri="{FF2B5EF4-FFF2-40B4-BE49-F238E27FC236}">
                <a16:creationId xmlns:a16="http://schemas.microsoft.com/office/drawing/2014/main" id="{2B350273-9D64-44CB-A3E0-C88524EE55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023" y="1628801"/>
            <a:ext cx="2116473" cy="76780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9" name="Прямоугольник 18">
            <a:extLst>
              <a:ext uri="{FF2B5EF4-FFF2-40B4-BE49-F238E27FC236}">
                <a16:creationId xmlns:a16="http://schemas.microsoft.com/office/drawing/2014/main" id="{7C2FDB1D-7B31-4FFF-A2AF-73ECF0DCF042}"/>
              </a:ext>
            </a:extLst>
          </p:cNvPr>
          <p:cNvSpPr/>
          <p:nvPr/>
        </p:nvSpPr>
        <p:spPr>
          <a:xfrm>
            <a:off x="89272" y="3374548"/>
            <a:ext cx="8947223" cy="923330"/>
          </a:xfrm>
          <a:prstGeom prst="rect">
            <a:avLst/>
          </a:prstGeom>
          <a:solidFill>
            <a:schemeClr val="accent3">
              <a:lumMod val="40000"/>
              <a:lumOff val="60000"/>
            </a:schemeClr>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За результатами розрахунків для всіх культур складають графік гідромодуля </a:t>
            </a:r>
            <a:r>
              <a:rPr lang="en-US" sz="2000" i="1" dirty="0">
                <a:latin typeface="Times New Roman" panose="02020603050405020304" pitchFamily="18" charset="0"/>
                <a:cs typeface="Times New Roman" panose="02020603050405020304" pitchFamily="18" charset="0"/>
              </a:rPr>
              <a:t>q</a:t>
            </a:r>
            <a:r>
              <a:rPr lang="uk-UA" sz="2000" i="1" dirty="0">
                <a:latin typeface="Times New Roman" panose="02020603050405020304" pitchFamily="18" charset="0"/>
                <a:cs typeface="Times New Roman" panose="02020603050405020304" pitchFamily="18" charset="0"/>
              </a:rPr>
              <a:t>(</a:t>
            </a:r>
            <a:r>
              <a:rPr lang="en-US" sz="2000" i="1" dirty="0">
                <a:latin typeface="Times New Roman" panose="02020603050405020304" pitchFamily="18" charset="0"/>
                <a:cs typeface="Times New Roman" panose="02020603050405020304" pitchFamily="18" charset="0"/>
              </a:rPr>
              <a:t>t</a:t>
            </a:r>
            <a:r>
              <a:rPr lang="uk-UA" sz="2000" i="1" dirty="0">
                <a:latin typeface="Times New Roman" panose="02020603050405020304" pitchFamily="18" charset="0"/>
                <a:cs typeface="Times New Roman" panose="02020603050405020304" pitchFamily="18" charset="0"/>
              </a:rPr>
              <a:t>)</a:t>
            </a:r>
            <a:r>
              <a:rPr lang="uk-UA" sz="2000" i="1"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підсумовуючи водо-подачу, коли терміни поливу збігаються. Щоб зменшити максимуми подачі, графік упорядковують, зміщуючи терміни поливу.</a:t>
            </a:r>
          </a:p>
        </p:txBody>
      </p:sp>
      <p:sp>
        <p:nvSpPr>
          <p:cNvPr id="21" name="Прямоугольник 20">
            <a:extLst>
              <a:ext uri="{FF2B5EF4-FFF2-40B4-BE49-F238E27FC236}">
                <a16:creationId xmlns:a16="http://schemas.microsoft.com/office/drawing/2014/main" id="{1197F44C-A72B-4F47-88DA-D8F6FA582EA7}"/>
              </a:ext>
            </a:extLst>
          </p:cNvPr>
          <p:cNvSpPr/>
          <p:nvPr/>
        </p:nvSpPr>
        <p:spPr>
          <a:xfrm>
            <a:off x="89272" y="4293748"/>
            <a:ext cx="8947223" cy="307777"/>
          </a:xfrm>
          <a:prstGeom prst="rect">
            <a:avLst/>
          </a:prstGeom>
          <a:solidFill>
            <a:schemeClr val="bg1">
              <a:lumMod val="85000"/>
            </a:schemeClr>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Загальна кількість води, що подається на всю площу, </a:t>
            </a:r>
            <a:r>
              <a:rPr lang="uk-UA" dirty="0"/>
              <a:t>л/с</a:t>
            </a:r>
            <a:r>
              <a:rPr lang="uk-UA" sz="2000" dirty="0">
                <a:latin typeface="Calibri" panose="020F0502020204030204" pitchFamily="34" charset="0"/>
                <a:cs typeface="Calibri" panose="020F0502020204030204" pitchFamily="34" charset="0"/>
              </a:rPr>
              <a:t>:</a:t>
            </a:r>
          </a:p>
        </p:txBody>
      </p:sp>
      <p:sp>
        <p:nvSpPr>
          <p:cNvPr id="25" name="Прямоугольник 24">
            <a:extLst>
              <a:ext uri="{FF2B5EF4-FFF2-40B4-BE49-F238E27FC236}">
                <a16:creationId xmlns:a16="http://schemas.microsoft.com/office/drawing/2014/main" id="{BDB52870-8CDB-415D-8B9C-71F3B08BF5CA}"/>
              </a:ext>
            </a:extLst>
          </p:cNvPr>
          <p:cNvSpPr/>
          <p:nvPr/>
        </p:nvSpPr>
        <p:spPr>
          <a:xfrm>
            <a:off x="74417" y="4583425"/>
            <a:ext cx="6657823" cy="923330"/>
          </a:xfrm>
          <a:prstGeom prst="rect">
            <a:avLst/>
          </a:prstGeom>
          <a:solidFill>
            <a:schemeClr val="bg1">
              <a:lumMod val="85000"/>
            </a:schemeClr>
          </a:solidFill>
        </p:spPr>
        <p:txBody>
          <a:bodyPr wrap="square" lIns="0" tIns="0" rIns="0" bIns="0">
            <a:spAutoFit/>
          </a:bodyPr>
          <a:lstStyle/>
          <a:p>
            <a:r>
              <a:rPr lang="uk-UA" sz="2000" dirty="0">
                <a:latin typeface="Calibri" panose="020F0502020204030204" pitchFamily="34" charset="0"/>
                <a:cs typeface="Calibri" panose="020F0502020204030204" pitchFamily="34" charset="0"/>
              </a:rPr>
              <a:t>де </a:t>
            </a:r>
            <a:r>
              <a:rPr lang="en-US" sz="2000" i="1" dirty="0" err="1">
                <a:latin typeface="Times New Roman" panose="02020603050405020304" pitchFamily="18" charset="0"/>
                <a:cs typeface="Times New Roman" panose="02020603050405020304" pitchFamily="18" charset="0"/>
              </a:rPr>
              <a:t>q</a:t>
            </a:r>
            <a:r>
              <a:rPr lang="en-US" sz="2000" baseline="-25000" dirty="0" err="1">
                <a:latin typeface="Times New Roman" panose="02020603050405020304" pitchFamily="18" charset="0"/>
                <a:cs typeface="Times New Roman" panose="02020603050405020304" pitchFamily="18" charset="0"/>
              </a:rPr>
              <a:t>m</a:t>
            </a:r>
            <a:r>
              <a:rPr lang="uk-UA" sz="2000" baseline="-25000" dirty="0">
                <a:latin typeface="Times New Roman" panose="02020603050405020304" pitchFamily="18" charset="0"/>
                <a:cs typeface="Times New Roman" panose="02020603050405020304" pitchFamily="18" charset="0"/>
              </a:rPr>
              <a:t>ах</a:t>
            </a:r>
            <a:r>
              <a:rPr lang="uk-UA" sz="2000" dirty="0">
                <a:latin typeface="Times New Roman" panose="02020603050405020304" pitchFamily="18" charset="0"/>
                <a:cs typeface="Times New Roman" panose="02020603050405020304" pitchFamily="18" charset="0"/>
              </a:rPr>
              <a:t>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максимальне значення гідромодуля; </a:t>
            </a:r>
            <a:r>
              <a:rPr lang="en-US" sz="2000" i="1" dirty="0">
                <a:latin typeface="Times New Roman" panose="02020603050405020304" pitchFamily="18" charset="0"/>
                <a:cs typeface="Times New Roman" panose="02020603050405020304" pitchFamily="18" charset="0"/>
              </a:rPr>
              <a:t>F</a:t>
            </a:r>
            <a:r>
              <a:rPr lang="en-US"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 площа, що зрошується, </a:t>
            </a:r>
            <a:r>
              <a:rPr lang="ru-RU" sz="2000" dirty="0">
                <a:latin typeface="Calibri" panose="020F0502020204030204" pitchFamily="34" charset="0"/>
                <a:cs typeface="Calibri" panose="020F0502020204030204" pitchFamily="34" charset="0"/>
              </a:rPr>
              <a:t>га; </a:t>
            </a:r>
            <a:r>
              <a:rPr lang="uk-UA" sz="2000" i="1" dirty="0" err="1">
                <a:latin typeface="Times New Roman" panose="02020603050405020304" pitchFamily="18" charset="0"/>
                <a:cs typeface="Times New Roman" panose="02020603050405020304" pitchFamily="18" charset="0"/>
              </a:rPr>
              <a:t>η</a:t>
            </a:r>
            <a:r>
              <a:rPr lang="uk-UA" sz="2000" i="1" baseline="-25000" dirty="0" err="1">
                <a:latin typeface="Times New Roman" panose="02020603050405020304" pitchFamily="18" charset="0"/>
                <a:cs typeface="Times New Roman" panose="02020603050405020304" pitchFamily="18" charset="0"/>
              </a:rPr>
              <a:t>с</a:t>
            </a:r>
            <a:r>
              <a:rPr lang="uk-UA" sz="2000" dirty="0">
                <a:latin typeface="Times New Roman" panose="02020603050405020304" pitchFamily="18" charset="0"/>
                <a:cs typeface="Times New Roman" panose="02020603050405020304" pitchFamily="18" charset="0"/>
              </a:rPr>
              <a:t>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ККД зрошувальної системи, який враховує втрати води, </a:t>
            </a:r>
            <a:r>
              <a:rPr lang="uk-UA" sz="2000" i="1" dirty="0" err="1">
                <a:latin typeface="Times New Roman" panose="02020603050405020304" pitchFamily="18" charset="0"/>
                <a:cs typeface="Times New Roman" panose="02020603050405020304" pitchFamily="18" charset="0"/>
              </a:rPr>
              <a:t>η</a:t>
            </a:r>
            <a:r>
              <a:rPr lang="uk-UA" sz="2000" i="1" baseline="-25000" dirty="0" err="1">
                <a:latin typeface="Times New Roman" panose="02020603050405020304" pitchFamily="18" charset="0"/>
                <a:cs typeface="Times New Roman" panose="02020603050405020304" pitchFamily="18" charset="0"/>
              </a:rPr>
              <a:t>с</a:t>
            </a:r>
            <a:r>
              <a:rPr lang="uk-UA" sz="2000" dirty="0">
                <a:latin typeface="Times New Roman" panose="02020603050405020304" pitchFamily="18" charset="0"/>
                <a:cs typeface="Times New Roman" panose="02020603050405020304" pitchFamily="18" charset="0"/>
              </a:rPr>
              <a:t> </a:t>
            </a:r>
            <a:r>
              <a:rPr lang="uk-UA" sz="2000" dirty="0">
                <a:latin typeface="Calibri" panose="020F0502020204030204" pitchFamily="34" charset="0"/>
                <a:cs typeface="Calibri" panose="020F0502020204030204" pitchFamily="34" charset="0"/>
              </a:rPr>
              <a:t>= 0,75.</a:t>
            </a:r>
          </a:p>
        </p:txBody>
      </p:sp>
      <p:sp>
        <p:nvSpPr>
          <p:cNvPr id="28" name="Прямоугольник 27">
            <a:extLst>
              <a:ext uri="{FF2B5EF4-FFF2-40B4-BE49-F238E27FC236}">
                <a16:creationId xmlns:a16="http://schemas.microsoft.com/office/drawing/2014/main" id="{37CBA666-EC9F-433C-A6E0-6D2E3AF887A6}"/>
              </a:ext>
            </a:extLst>
          </p:cNvPr>
          <p:cNvSpPr/>
          <p:nvPr/>
        </p:nvSpPr>
        <p:spPr>
          <a:xfrm>
            <a:off x="74417" y="5502625"/>
            <a:ext cx="8947223" cy="1231106"/>
          </a:xfrm>
          <a:prstGeom prst="rect">
            <a:avLst/>
          </a:prstGeom>
          <a:solidFill>
            <a:schemeClr val="accent3">
              <a:lumMod val="40000"/>
              <a:lumOff val="60000"/>
            </a:schemeClr>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Розрахунковий напір (</a:t>
            </a:r>
            <a:r>
              <a:rPr lang="uk-UA" sz="2000" i="1" dirty="0" err="1">
                <a:latin typeface="Calibri" panose="020F0502020204030204" pitchFamily="34" charset="0"/>
                <a:cs typeface="Calibri" panose="020F0502020204030204" pitchFamily="34" charset="0"/>
              </a:rPr>
              <a:t>Н</a:t>
            </a:r>
            <a:r>
              <a:rPr lang="uk-UA" sz="2000" i="1" baseline="-25000" dirty="0" err="1">
                <a:latin typeface="Calibri" panose="020F0502020204030204" pitchFamily="34" charset="0"/>
                <a:cs typeface="Calibri" panose="020F0502020204030204" pitchFamily="34" charset="0"/>
              </a:rPr>
              <a:t>розр</a:t>
            </a:r>
            <a:r>
              <a:rPr lang="uk-UA" sz="2000" dirty="0">
                <a:latin typeface="Calibri" panose="020F0502020204030204" pitchFamily="34" charset="0"/>
                <a:cs typeface="Calibri" panose="020F0502020204030204" pitchFamily="34" charset="0"/>
              </a:rPr>
              <a:t>) визначають за геодезичними позначками як різни</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цю між рівнем води у водозабірній споруді та максимальною висотою подачі води з урахуванням втрат та необхідного надлишкового тиску. За цими даними вибирають насос зрошення, який може бути відцентровим або осьовим.</a:t>
            </a:r>
          </a:p>
        </p:txBody>
      </p:sp>
      <p:pic>
        <p:nvPicPr>
          <p:cNvPr id="19460" name="Рисунок 16">
            <a:extLst>
              <a:ext uri="{FF2B5EF4-FFF2-40B4-BE49-F238E27FC236}">
                <a16:creationId xmlns:a16="http://schemas.microsoft.com/office/drawing/2014/main" id="{F68544ED-95C9-4BCA-9FD2-4724EA921F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535" y="4363950"/>
            <a:ext cx="2247216" cy="86408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40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additive="base">
                                        <p:cTn id="17" dur="1000" fill="hold"/>
                                        <p:tgtEl>
                                          <p:spTgt spid="8">
                                            <p:bg/>
                                          </p:spTgt>
                                        </p:tgtEl>
                                        <p:attrNameLst>
                                          <p:attrName>ppt_x</p:attrName>
                                        </p:attrNameLst>
                                      </p:cBhvr>
                                      <p:tavLst>
                                        <p:tav tm="0">
                                          <p:val>
                                            <p:strVal val="0-#ppt_w/2"/>
                                          </p:val>
                                        </p:tav>
                                        <p:tav tm="100000">
                                          <p:val>
                                            <p:strVal val="#ppt_x"/>
                                          </p:val>
                                        </p:tav>
                                      </p:tavLst>
                                    </p:anim>
                                    <p:anim calcmode="lin" valueType="num">
                                      <p:cBhvr additive="base">
                                        <p:cTn id="18" dur="1000" fill="hold"/>
                                        <p:tgtEl>
                                          <p:spTgt spid="8">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26" presetClass="entr" presetSubtype="0" fill="hold" nodeType="afterEffect">
                                  <p:stCondLst>
                                    <p:cond delay="0"/>
                                  </p:stCondLst>
                                  <p:childTnLst>
                                    <p:set>
                                      <p:cBhvr>
                                        <p:cTn id="25" dur="1" fill="hold">
                                          <p:stCondLst>
                                            <p:cond delay="0"/>
                                          </p:stCondLst>
                                        </p:cTn>
                                        <p:tgtEl>
                                          <p:spTgt spid="19458"/>
                                        </p:tgtEl>
                                        <p:attrNameLst>
                                          <p:attrName>style.visibility</p:attrName>
                                        </p:attrNameLst>
                                      </p:cBhvr>
                                      <p:to>
                                        <p:strVal val="visible"/>
                                      </p:to>
                                    </p:set>
                                    <p:animEffect transition="in" filter="wipe(down)">
                                      <p:cBhvr>
                                        <p:cTn id="26" dur="580">
                                          <p:stCondLst>
                                            <p:cond delay="0"/>
                                          </p:stCondLst>
                                        </p:cTn>
                                        <p:tgtEl>
                                          <p:spTgt spid="19458"/>
                                        </p:tgtEl>
                                      </p:cBhvr>
                                    </p:animEffect>
                                    <p:anim calcmode="lin" valueType="num">
                                      <p:cBhvr>
                                        <p:cTn id="27"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32" dur="26">
                                          <p:stCondLst>
                                            <p:cond delay="650"/>
                                          </p:stCondLst>
                                        </p:cTn>
                                        <p:tgtEl>
                                          <p:spTgt spid="19458"/>
                                        </p:tgtEl>
                                      </p:cBhvr>
                                      <p:to x="100000" y="60000"/>
                                    </p:animScale>
                                    <p:animScale>
                                      <p:cBhvr>
                                        <p:cTn id="33" dur="166" decel="50000">
                                          <p:stCondLst>
                                            <p:cond delay="676"/>
                                          </p:stCondLst>
                                        </p:cTn>
                                        <p:tgtEl>
                                          <p:spTgt spid="19458"/>
                                        </p:tgtEl>
                                      </p:cBhvr>
                                      <p:to x="100000" y="100000"/>
                                    </p:animScale>
                                    <p:animScale>
                                      <p:cBhvr>
                                        <p:cTn id="34" dur="26">
                                          <p:stCondLst>
                                            <p:cond delay="1312"/>
                                          </p:stCondLst>
                                        </p:cTn>
                                        <p:tgtEl>
                                          <p:spTgt spid="19458"/>
                                        </p:tgtEl>
                                      </p:cBhvr>
                                      <p:to x="100000" y="80000"/>
                                    </p:animScale>
                                    <p:animScale>
                                      <p:cBhvr>
                                        <p:cTn id="35" dur="166" decel="50000">
                                          <p:stCondLst>
                                            <p:cond delay="1338"/>
                                          </p:stCondLst>
                                        </p:cTn>
                                        <p:tgtEl>
                                          <p:spTgt spid="19458"/>
                                        </p:tgtEl>
                                      </p:cBhvr>
                                      <p:to x="100000" y="100000"/>
                                    </p:animScale>
                                    <p:animScale>
                                      <p:cBhvr>
                                        <p:cTn id="36" dur="26">
                                          <p:stCondLst>
                                            <p:cond delay="1642"/>
                                          </p:stCondLst>
                                        </p:cTn>
                                        <p:tgtEl>
                                          <p:spTgt spid="19458"/>
                                        </p:tgtEl>
                                      </p:cBhvr>
                                      <p:to x="100000" y="90000"/>
                                    </p:animScale>
                                    <p:animScale>
                                      <p:cBhvr>
                                        <p:cTn id="37" dur="166" decel="50000">
                                          <p:stCondLst>
                                            <p:cond delay="1668"/>
                                          </p:stCondLst>
                                        </p:cTn>
                                        <p:tgtEl>
                                          <p:spTgt spid="19458"/>
                                        </p:tgtEl>
                                      </p:cBhvr>
                                      <p:to x="100000" y="100000"/>
                                    </p:animScale>
                                    <p:animScale>
                                      <p:cBhvr>
                                        <p:cTn id="38" dur="26">
                                          <p:stCondLst>
                                            <p:cond delay="1808"/>
                                          </p:stCondLst>
                                        </p:cTn>
                                        <p:tgtEl>
                                          <p:spTgt spid="19458"/>
                                        </p:tgtEl>
                                      </p:cBhvr>
                                      <p:to x="100000" y="95000"/>
                                    </p:animScale>
                                    <p:animScale>
                                      <p:cBhvr>
                                        <p:cTn id="39" dur="166" decel="50000">
                                          <p:stCondLst>
                                            <p:cond delay="1834"/>
                                          </p:stCondLst>
                                        </p:cTn>
                                        <p:tgtEl>
                                          <p:spTgt spid="19458"/>
                                        </p:tgtEl>
                                      </p:cBhvr>
                                      <p:to x="100000" y="100000"/>
                                    </p:animScale>
                                  </p:childTnLst>
                                </p:cTn>
                              </p:par>
                            </p:childTnLst>
                          </p:cTn>
                        </p:par>
                        <p:par>
                          <p:cTn id="40" fill="hold">
                            <p:stCondLst>
                              <p:cond delay="3000"/>
                            </p:stCondLst>
                            <p:childTnLst>
                              <p:par>
                                <p:cTn id="41" presetID="2" presetClass="entr" presetSubtype="8" fill="hold" grpId="0" nodeType="afterEffect">
                                  <p:stCondLst>
                                    <p:cond delay="0"/>
                                  </p:stCondLst>
                                  <p:childTnLst>
                                    <p:set>
                                      <p:cBhvr>
                                        <p:cTn id="42" dur="1" fill="hold">
                                          <p:stCondLst>
                                            <p:cond delay="0"/>
                                          </p:stCondLst>
                                        </p:cTn>
                                        <p:tgtEl>
                                          <p:spTgt spid="18">
                                            <p:bg/>
                                          </p:spTgt>
                                        </p:tgtEl>
                                        <p:attrNameLst>
                                          <p:attrName>style.visibility</p:attrName>
                                        </p:attrNameLst>
                                      </p:cBhvr>
                                      <p:to>
                                        <p:strVal val="visible"/>
                                      </p:to>
                                    </p:set>
                                    <p:anim calcmode="lin" valueType="num">
                                      <p:cBhvr additive="base">
                                        <p:cTn id="43" dur="1000" fill="hold"/>
                                        <p:tgtEl>
                                          <p:spTgt spid="18">
                                            <p:bg/>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8">
                                            <p:bg/>
                                          </p:spTgt>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 calcmode="lin" valueType="num">
                                      <p:cBhvr additive="base">
                                        <p:cTn id="48" dur="10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49" dur="10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19">
                                            <p:bg/>
                                          </p:spTgt>
                                        </p:tgtEl>
                                        <p:attrNameLst>
                                          <p:attrName>style.visibility</p:attrName>
                                        </p:attrNameLst>
                                      </p:cBhvr>
                                      <p:to>
                                        <p:strVal val="visible"/>
                                      </p:to>
                                    </p:set>
                                    <p:anim calcmode="lin" valueType="num">
                                      <p:cBhvr additive="base">
                                        <p:cTn id="54" dur="1000" fill="hold"/>
                                        <p:tgtEl>
                                          <p:spTgt spid="19">
                                            <p:bg/>
                                          </p:spTgt>
                                        </p:tgtEl>
                                        <p:attrNameLst>
                                          <p:attrName>ppt_x</p:attrName>
                                        </p:attrNameLst>
                                      </p:cBhvr>
                                      <p:tavLst>
                                        <p:tav tm="0">
                                          <p:val>
                                            <p:strVal val="0-#ppt_w/2"/>
                                          </p:val>
                                        </p:tav>
                                        <p:tav tm="100000">
                                          <p:val>
                                            <p:strVal val="#ppt_x"/>
                                          </p:val>
                                        </p:tav>
                                      </p:tavLst>
                                    </p:anim>
                                    <p:anim calcmode="lin" valueType="num">
                                      <p:cBhvr additive="base">
                                        <p:cTn id="55" dur="1000" fill="hold"/>
                                        <p:tgtEl>
                                          <p:spTgt spid="19">
                                            <p:bg/>
                                          </p:spTgt>
                                        </p:tgtEl>
                                        <p:attrNameLst>
                                          <p:attrName>ppt_y</p:attrName>
                                        </p:attrNameLst>
                                      </p:cBhvr>
                                      <p:tavLst>
                                        <p:tav tm="0">
                                          <p:val>
                                            <p:strVal val="#ppt_y"/>
                                          </p:val>
                                        </p:tav>
                                        <p:tav tm="100000">
                                          <p:val>
                                            <p:strVal val="#ppt_y"/>
                                          </p:val>
                                        </p:tav>
                                      </p:tavLst>
                                    </p:anim>
                                  </p:childTnLst>
                                </p:cTn>
                              </p:par>
                              <p:par>
                                <p:cTn id="56" presetID="2" presetClass="entr" presetSubtype="8" fill="hold" grpId="0" nodeType="withEffect">
                                  <p:stCondLst>
                                    <p:cond delay="0"/>
                                  </p:stCondLst>
                                  <p:childTnLst>
                                    <p:set>
                                      <p:cBhvr>
                                        <p:cTn id="57" dur="1" fill="hold">
                                          <p:stCondLst>
                                            <p:cond delay="0"/>
                                          </p:stCondLst>
                                        </p:cTn>
                                        <p:tgtEl>
                                          <p:spTgt spid="19">
                                            <p:txEl>
                                              <p:pRg st="0" end="0"/>
                                            </p:txEl>
                                          </p:spTgt>
                                        </p:tgtEl>
                                        <p:attrNameLst>
                                          <p:attrName>style.visibility</p:attrName>
                                        </p:attrNameLst>
                                      </p:cBhvr>
                                      <p:to>
                                        <p:strVal val="visible"/>
                                      </p:to>
                                    </p:set>
                                    <p:anim calcmode="lin" valueType="num">
                                      <p:cBhvr additive="base">
                                        <p:cTn id="58"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59"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21">
                                            <p:bg/>
                                          </p:spTgt>
                                        </p:tgtEl>
                                        <p:attrNameLst>
                                          <p:attrName>style.visibility</p:attrName>
                                        </p:attrNameLst>
                                      </p:cBhvr>
                                      <p:to>
                                        <p:strVal val="visible"/>
                                      </p:to>
                                    </p:set>
                                    <p:anim calcmode="lin" valueType="num">
                                      <p:cBhvr additive="base">
                                        <p:cTn id="64" dur="1000" fill="hold"/>
                                        <p:tgtEl>
                                          <p:spTgt spid="21">
                                            <p:bg/>
                                          </p:spTgt>
                                        </p:tgtEl>
                                        <p:attrNameLst>
                                          <p:attrName>ppt_x</p:attrName>
                                        </p:attrNameLst>
                                      </p:cBhvr>
                                      <p:tavLst>
                                        <p:tav tm="0">
                                          <p:val>
                                            <p:strVal val="0-#ppt_w/2"/>
                                          </p:val>
                                        </p:tav>
                                        <p:tav tm="100000">
                                          <p:val>
                                            <p:strVal val="#ppt_x"/>
                                          </p:val>
                                        </p:tav>
                                      </p:tavLst>
                                    </p:anim>
                                    <p:anim calcmode="lin" valueType="num">
                                      <p:cBhvr additive="base">
                                        <p:cTn id="65" dur="1000" fill="hold"/>
                                        <p:tgtEl>
                                          <p:spTgt spid="21">
                                            <p:bg/>
                                          </p:spTgt>
                                        </p:tgtEl>
                                        <p:attrNameLst>
                                          <p:attrName>ppt_y</p:attrName>
                                        </p:attrNameLst>
                                      </p:cBhvr>
                                      <p:tavLst>
                                        <p:tav tm="0">
                                          <p:val>
                                            <p:strVal val="#ppt_y"/>
                                          </p:val>
                                        </p:tav>
                                        <p:tav tm="100000">
                                          <p:val>
                                            <p:strVal val="#ppt_y"/>
                                          </p:val>
                                        </p:tav>
                                      </p:tavLst>
                                    </p:anim>
                                  </p:childTnLst>
                                </p:cTn>
                              </p:par>
                              <p:par>
                                <p:cTn id="66" presetID="2" presetClass="entr" presetSubtype="8" fill="hold" grpId="0" nodeType="withEffect">
                                  <p:stCondLst>
                                    <p:cond delay="0"/>
                                  </p:stCondLst>
                                  <p:childTnLst>
                                    <p:set>
                                      <p:cBhvr>
                                        <p:cTn id="67" dur="1" fill="hold">
                                          <p:stCondLst>
                                            <p:cond delay="0"/>
                                          </p:stCondLst>
                                        </p:cTn>
                                        <p:tgtEl>
                                          <p:spTgt spid="21">
                                            <p:txEl>
                                              <p:pRg st="0" end="0"/>
                                            </p:txEl>
                                          </p:spTgt>
                                        </p:tgtEl>
                                        <p:attrNameLst>
                                          <p:attrName>style.visibility</p:attrName>
                                        </p:attrNameLst>
                                      </p:cBhvr>
                                      <p:to>
                                        <p:strVal val="visible"/>
                                      </p:to>
                                    </p:set>
                                    <p:anim calcmode="lin" valueType="num">
                                      <p:cBhvr additive="base">
                                        <p:cTn id="68" dur="10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69"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1000"/>
                            </p:stCondLst>
                            <p:childTnLst>
                              <p:par>
                                <p:cTn id="71" presetID="26" presetClass="entr" presetSubtype="0" fill="hold" nodeType="afterEffect">
                                  <p:stCondLst>
                                    <p:cond delay="0"/>
                                  </p:stCondLst>
                                  <p:childTnLst>
                                    <p:set>
                                      <p:cBhvr>
                                        <p:cTn id="72" dur="1" fill="hold">
                                          <p:stCondLst>
                                            <p:cond delay="0"/>
                                          </p:stCondLst>
                                        </p:cTn>
                                        <p:tgtEl>
                                          <p:spTgt spid="19460"/>
                                        </p:tgtEl>
                                        <p:attrNameLst>
                                          <p:attrName>style.visibility</p:attrName>
                                        </p:attrNameLst>
                                      </p:cBhvr>
                                      <p:to>
                                        <p:strVal val="visible"/>
                                      </p:to>
                                    </p:set>
                                    <p:animEffect transition="in" filter="wipe(down)">
                                      <p:cBhvr>
                                        <p:cTn id="73" dur="580">
                                          <p:stCondLst>
                                            <p:cond delay="0"/>
                                          </p:stCondLst>
                                        </p:cTn>
                                        <p:tgtEl>
                                          <p:spTgt spid="19460"/>
                                        </p:tgtEl>
                                      </p:cBhvr>
                                    </p:animEffect>
                                    <p:anim calcmode="lin" valueType="num">
                                      <p:cBhvr>
                                        <p:cTn id="74"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79" dur="26">
                                          <p:stCondLst>
                                            <p:cond delay="650"/>
                                          </p:stCondLst>
                                        </p:cTn>
                                        <p:tgtEl>
                                          <p:spTgt spid="19460"/>
                                        </p:tgtEl>
                                      </p:cBhvr>
                                      <p:to x="100000" y="60000"/>
                                    </p:animScale>
                                    <p:animScale>
                                      <p:cBhvr>
                                        <p:cTn id="80" dur="166" decel="50000">
                                          <p:stCondLst>
                                            <p:cond delay="676"/>
                                          </p:stCondLst>
                                        </p:cTn>
                                        <p:tgtEl>
                                          <p:spTgt spid="19460"/>
                                        </p:tgtEl>
                                      </p:cBhvr>
                                      <p:to x="100000" y="100000"/>
                                    </p:animScale>
                                    <p:animScale>
                                      <p:cBhvr>
                                        <p:cTn id="81" dur="26">
                                          <p:stCondLst>
                                            <p:cond delay="1312"/>
                                          </p:stCondLst>
                                        </p:cTn>
                                        <p:tgtEl>
                                          <p:spTgt spid="19460"/>
                                        </p:tgtEl>
                                      </p:cBhvr>
                                      <p:to x="100000" y="80000"/>
                                    </p:animScale>
                                    <p:animScale>
                                      <p:cBhvr>
                                        <p:cTn id="82" dur="166" decel="50000">
                                          <p:stCondLst>
                                            <p:cond delay="1338"/>
                                          </p:stCondLst>
                                        </p:cTn>
                                        <p:tgtEl>
                                          <p:spTgt spid="19460"/>
                                        </p:tgtEl>
                                      </p:cBhvr>
                                      <p:to x="100000" y="100000"/>
                                    </p:animScale>
                                    <p:animScale>
                                      <p:cBhvr>
                                        <p:cTn id="83" dur="26">
                                          <p:stCondLst>
                                            <p:cond delay="1642"/>
                                          </p:stCondLst>
                                        </p:cTn>
                                        <p:tgtEl>
                                          <p:spTgt spid="19460"/>
                                        </p:tgtEl>
                                      </p:cBhvr>
                                      <p:to x="100000" y="90000"/>
                                    </p:animScale>
                                    <p:animScale>
                                      <p:cBhvr>
                                        <p:cTn id="84" dur="166" decel="50000">
                                          <p:stCondLst>
                                            <p:cond delay="1668"/>
                                          </p:stCondLst>
                                        </p:cTn>
                                        <p:tgtEl>
                                          <p:spTgt spid="19460"/>
                                        </p:tgtEl>
                                      </p:cBhvr>
                                      <p:to x="100000" y="100000"/>
                                    </p:animScale>
                                    <p:animScale>
                                      <p:cBhvr>
                                        <p:cTn id="85" dur="26">
                                          <p:stCondLst>
                                            <p:cond delay="1808"/>
                                          </p:stCondLst>
                                        </p:cTn>
                                        <p:tgtEl>
                                          <p:spTgt spid="19460"/>
                                        </p:tgtEl>
                                      </p:cBhvr>
                                      <p:to x="100000" y="95000"/>
                                    </p:animScale>
                                    <p:animScale>
                                      <p:cBhvr>
                                        <p:cTn id="86" dur="166" decel="50000">
                                          <p:stCondLst>
                                            <p:cond delay="1834"/>
                                          </p:stCondLst>
                                        </p:cTn>
                                        <p:tgtEl>
                                          <p:spTgt spid="19460"/>
                                        </p:tgtEl>
                                      </p:cBhvr>
                                      <p:to x="100000" y="100000"/>
                                    </p:animScale>
                                  </p:childTnLst>
                                </p:cTn>
                              </p:par>
                            </p:childTnLst>
                          </p:cTn>
                        </p:par>
                        <p:par>
                          <p:cTn id="87" fill="hold">
                            <p:stCondLst>
                              <p:cond delay="3000"/>
                            </p:stCondLst>
                            <p:childTnLst>
                              <p:par>
                                <p:cTn id="88" presetID="2" presetClass="entr" presetSubtype="8" fill="hold" grpId="0" nodeType="afterEffect">
                                  <p:stCondLst>
                                    <p:cond delay="0"/>
                                  </p:stCondLst>
                                  <p:childTnLst>
                                    <p:set>
                                      <p:cBhvr>
                                        <p:cTn id="89" dur="1" fill="hold">
                                          <p:stCondLst>
                                            <p:cond delay="0"/>
                                          </p:stCondLst>
                                        </p:cTn>
                                        <p:tgtEl>
                                          <p:spTgt spid="25">
                                            <p:bg/>
                                          </p:spTgt>
                                        </p:tgtEl>
                                        <p:attrNameLst>
                                          <p:attrName>style.visibility</p:attrName>
                                        </p:attrNameLst>
                                      </p:cBhvr>
                                      <p:to>
                                        <p:strVal val="visible"/>
                                      </p:to>
                                    </p:set>
                                    <p:anim calcmode="lin" valueType="num">
                                      <p:cBhvr additive="base">
                                        <p:cTn id="90" dur="1000" fill="hold"/>
                                        <p:tgtEl>
                                          <p:spTgt spid="25">
                                            <p:bg/>
                                          </p:spTgt>
                                        </p:tgtEl>
                                        <p:attrNameLst>
                                          <p:attrName>ppt_x</p:attrName>
                                        </p:attrNameLst>
                                      </p:cBhvr>
                                      <p:tavLst>
                                        <p:tav tm="0">
                                          <p:val>
                                            <p:strVal val="0-#ppt_w/2"/>
                                          </p:val>
                                        </p:tav>
                                        <p:tav tm="100000">
                                          <p:val>
                                            <p:strVal val="#ppt_x"/>
                                          </p:val>
                                        </p:tav>
                                      </p:tavLst>
                                    </p:anim>
                                    <p:anim calcmode="lin" valueType="num">
                                      <p:cBhvr additive="base">
                                        <p:cTn id="91" dur="1000" fill="hold"/>
                                        <p:tgtEl>
                                          <p:spTgt spid="25">
                                            <p:bg/>
                                          </p:spTgt>
                                        </p:tgtEl>
                                        <p:attrNameLst>
                                          <p:attrName>ppt_y</p:attrName>
                                        </p:attrNameLst>
                                      </p:cBhvr>
                                      <p:tavLst>
                                        <p:tav tm="0">
                                          <p:val>
                                            <p:strVal val="#ppt_y"/>
                                          </p:val>
                                        </p:tav>
                                        <p:tav tm="100000">
                                          <p:val>
                                            <p:strVal val="#ppt_y"/>
                                          </p:val>
                                        </p:tav>
                                      </p:tavLst>
                                    </p:anim>
                                  </p:childTnLst>
                                </p:cTn>
                              </p:par>
                            </p:childTnLst>
                          </p:cTn>
                        </p:par>
                        <p:par>
                          <p:cTn id="92" fill="hold">
                            <p:stCondLst>
                              <p:cond delay="4000"/>
                            </p:stCondLst>
                            <p:childTnLst>
                              <p:par>
                                <p:cTn id="93" presetID="2" presetClass="entr" presetSubtype="8" fill="hold" grpId="0" nodeType="afterEffect">
                                  <p:stCondLst>
                                    <p:cond delay="0"/>
                                  </p:stCondLst>
                                  <p:childTnLst>
                                    <p:set>
                                      <p:cBhvr>
                                        <p:cTn id="94" dur="1" fill="hold">
                                          <p:stCondLst>
                                            <p:cond delay="0"/>
                                          </p:stCondLst>
                                        </p:cTn>
                                        <p:tgtEl>
                                          <p:spTgt spid="25">
                                            <p:txEl>
                                              <p:pRg st="0" end="0"/>
                                            </p:txEl>
                                          </p:spTgt>
                                        </p:tgtEl>
                                        <p:attrNameLst>
                                          <p:attrName>style.visibility</p:attrName>
                                        </p:attrNameLst>
                                      </p:cBhvr>
                                      <p:to>
                                        <p:strVal val="visible"/>
                                      </p:to>
                                    </p:set>
                                    <p:anim calcmode="lin" valueType="num">
                                      <p:cBhvr additive="base">
                                        <p:cTn id="95" dur="10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96" dur="10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28">
                                            <p:bg/>
                                          </p:spTgt>
                                        </p:tgtEl>
                                        <p:attrNameLst>
                                          <p:attrName>style.visibility</p:attrName>
                                        </p:attrNameLst>
                                      </p:cBhvr>
                                      <p:to>
                                        <p:strVal val="visible"/>
                                      </p:to>
                                    </p:set>
                                    <p:anim calcmode="lin" valueType="num">
                                      <p:cBhvr additive="base">
                                        <p:cTn id="101" dur="1000" fill="hold"/>
                                        <p:tgtEl>
                                          <p:spTgt spid="28">
                                            <p:bg/>
                                          </p:spTgt>
                                        </p:tgtEl>
                                        <p:attrNameLst>
                                          <p:attrName>ppt_x</p:attrName>
                                        </p:attrNameLst>
                                      </p:cBhvr>
                                      <p:tavLst>
                                        <p:tav tm="0">
                                          <p:val>
                                            <p:strVal val="#ppt_x"/>
                                          </p:val>
                                        </p:tav>
                                        <p:tav tm="100000">
                                          <p:val>
                                            <p:strVal val="#ppt_x"/>
                                          </p:val>
                                        </p:tav>
                                      </p:tavLst>
                                    </p:anim>
                                    <p:anim calcmode="lin" valueType="num">
                                      <p:cBhvr additive="base">
                                        <p:cTn id="102" dur="1000" fill="hold"/>
                                        <p:tgtEl>
                                          <p:spTgt spid="28">
                                            <p:bg/>
                                          </p:spTgt>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8">
                                            <p:txEl>
                                              <p:pRg st="0" end="0"/>
                                            </p:txEl>
                                          </p:spTgt>
                                        </p:tgtEl>
                                        <p:attrNameLst>
                                          <p:attrName>style.visibility</p:attrName>
                                        </p:attrNameLst>
                                      </p:cBhvr>
                                      <p:to>
                                        <p:strVal val="visible"/>
                                      </p:to>
                                    </p:set>
                                    <p:anim calcmode="lin" valueType="num">
                                      <p:cBhvr additive="base">
                                        <p:cTn id="10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06" dur="10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18" grpId="0" uiExpand="1" build="p" animBg="1"/>
      <p:bldP spid="8" grpId="0" uiExpand="1" build="p" animBg="1"/>
      <p:bldP spid="19" grpId="0" uiExpand="1" build="p" animBg="1"/>
      <p:bldP spid="21" grpId="0" uiExpand="1" build="p" animBg="1"/>
      <p:bldP spid="25" grpId="0" uiExpand="1" build="p" animBg="1"/>
      <p:bldP spid="28" grpId="0" uiExpand="1"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79"/>
            <a:ext cx="8928992" cy="1846659"/>
          </a:xfrm>
          <a:prstGeom prst="rect">
            <a:avLst/>
          </a:prstGeom>
          <a:solidFill>
            <a:srgbClr val="92D050"/>
          </a:solidFill>
        </p:spPr>
        <p:txBody>
          <a:bodyPr wrap="square" lIns="0" tIns="0" rIns="0" bIns="0">
            <a:spAutoFit/>
          </a:bodyPr>
          <a:lstStyle/>
          <a:p>
            <a:pPr indent="266700"/>
            <a:r>
              <a:rPr lang="uk-UA" sz="2000" dirty="0">
                <a:latin typeface="Calibri" panose="020F0502020204030204" pitchFamily="34" charset="0"/>
                <a:cs typeface="Calibri" panose="020F0502020204030204" pitchFamily="34" charset="0"/>
              </a:rPr>
              <a:t>Потужність двигуна для </a:t>
            </a:r>
            <a:r>
              <a:rPr lang="ru-RU" sz="2000" dirty="0">
                <a:latin typeface="Calibri" panose="020F0502020204030204" pitchFamily="34" charset="0"/>
                <a:cs typeface="Calibri" panose="020F0502020204030204" pitchFamily="34" charset="0"/>
              </a:rPr>
              <a:t>привода </a:t>
            </a:r>
            <a:r>
              <a:rPr lang="uk-UA" sz="2000" dirty="0">
                <a:latin typeface="Calibri" panose="020F0502020204030204" pitchFamily="34" charset="0"/>
                <a:cs typeface="Calibri" panose="020F0502020204030204" pitchFamily="34" charset="0"/>
              </a:rPr>
              <a:t>насоса зрошення вибирають за тими самими </a:t>
            </a:r>
            <a:r>
              <a:rPr lang="uk-UA" sz="2000" dirty="0" err="1">
                <a:latin typeface="Calibri" panose="020F0502020204030204" pitchFamily="34" charset="0"/>
                <a:cs typeface="Calibri" panose="020F0502020204030204" pitchFamily="34" charset="0"/>
              </a:rPr>
              <a:t>залежностями</a:t>
            </a:r>
            <a:r>
              <a:rPr lang="uk-UA" sz="2000" dirty="0">
                <a:latin typeface="Calibri" panose="020F0502020204030204" pitchFamily="34" charset="0"/>
                <a:cs typeface="Calibri" panose="020F0502020204030204" pitchFamily="34" charset="0"/>
              </a:rPr>
              <a:t>, що і для насосів водопостачання. </a:t>
            </a:r>
            <a:endParaRPr lang="en-US" sz="2000" dirty="0">
              <a:latin typeface="Calibri" panose="020F0502020204030204" pitchFamily="34" charset="0"/>
              <a:cs typeface="Calibri" panose="020F0502020204030204" pitchFamily="34" charset="0"/>
            </a:endParaRPr>
          </a:p>
          <a:p>
            <a:pPr indent="266700"/>
            <a:r>
              <a:rPr lang="uk-UA" sz="2000" dirty="0">
                <a:latin typeface="Calibri" panose="020F0502020204030204" pitchFamily="34" charset="0"/>
                <a:cs typeface="Calibri" panose="020F0502020204030204" pitchFamily="34" charset="0"/>
              </a:rPr>
              <a:t>Привод насосів водопостачання та зрошення забезпечується такими типами двигунів. Насоси типів </a:t>
            </a:r>
            <a:r>
              <a:rPr lang="ru-RU" sz="2000" dirty="0">
                <a:latin typeface="Calibri" panose="020F0502020204030204" pitchFamily="34" charset="0"/>
                <a:cs typeface="Calibri" panose="020F0502020204030204" pitchFamily="34" charset="0"/>
              </a:rPr>
              <a:t>К, </a:t>
            </a:r>
            <a:r>
              <a:rPr lang="uk-UA" sz="2000" dirty="0">
                <a:latin typeface="Calibri" panose="020F0502020204030204" pitchFamily="34" charset="0"/>
                <a:cs typeface="Calibri" panose="020F0502020204030204" pitchFamily="34" charset="0"/>
              </a:rPr>
              <a:t>КМ, В, ВК, а також осьові (пропелерні) за механічною характеристикою, пусковими якостями, конструктивним виконанням не висувають особливих вимог до електродвигуна.</a:t>
            </a:r>
          </a:p>
        </p:txBody>
      </p:sp>
      <p:sp>
        <p:nvSpPr>
          <p:cNvPr id="6" name="Прямоугольник 5"/>
          <p:cNvSpPr/>
          <p:nvPr/>
        </p:nvSpPr>
        <p:spPr>
          <a:xfrm>
            <a:off x="827584" y="11857"/>
            <a:ext cx="6790385" cy="430887"/>
          </a:xfrm>
          <a:prstGeom prst="rect">
            <a:avLst/>
          </a:prstGeom>
        </p:spPr>
        <p:txBody>
          <a:bodyPr wrap="none" lIns="0" tIns="0" rIns="0" bIns="0">
            <a:spAutoFit/>
          </a:bodyPr>
          <a:lstStyle/>
          <a:p>
            <a:r>
              <a:rPr lang="uk-UA" sz="2800" b="1" i="1" u="sng" dirty="0">
                <a:latin typeface="Times New Roman" panose="02020603050405020304" pitchFamily="18" charset="0"/>
                <a:cs typeface="Times New Roman" panose="02020603050405020304" pitchFamily="18" charset="0"/>
              </a:rPr>
              <a:t>Вибір електродвигунів для </a:t>
            </a:r>
            <a:r>
              <a:rPr lang="ru-RU" sz="2800" b="1" i="1" u="sng" dirty="0">
                <a:latin typeface="Times New Roman" panose="02020603050405020304" pitchFamily="18" charset="0"/>
                <a:cs typeface="Times New Roman" panose="02020603050405020304" pitchFamily="18" charset="0"/>
              </a:rPr>
              <a:t>привода </a:t>
            </a:r>
            <a:r>
              <a:rPr lang="uk-UA" sz="2800" b="1" i="1" u="sng" dirty="0">
                <a:latin typeface="Times New Roman" panose="02020603050405020304" pitchFamily="18" charset="0"/>
                <a:cs typeface="Times New Roman" panose="02020603050405020304" pitchFamily="18" charset="0"/>
              </a:rPr>
              <a:t>насосів</a:t>
            </a:r>
          </a:p>
        </p:txBody>
      </p:sp>
      <p:sp>
        <p:nvSpPr>
          <p:cNvPr id="8" name="Прямоугольник 7">
            <a:extLst>
              <a:ext uri="{FF2B5EF4-FFF2-40B4-BE49-F238E27FC236}">
                <a16:creationId xmlns:a16="http://schemas.microsoft.com/office/drawing/2014/main" id="{EF0A3E35-E48C-4CE2-A523-9B52621225A9}"/>
              </a:ext>
            </a:extLst>
          </p:cNvPr>
          <p:cNvSpPr/>
          <p:nvPr/>
        </p:nvSpPr>
        <p:spPr>
          <a:xfrm>
            <a:off x="98387" y="2287338"/>
            <a:ext cx="8928991" cy="2154436"/>
          </a:xfrm>
          <a:prstGeom prst="rect">
            <a:avLst/>
          </a:prstGeom>
          <a:solidFill>
            <a:schemeClr val="tx2">
              <a:lumMod val="20000"/>
              <a:lumOff val="80000"/>
            </a:schemeClr>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Тому для їх </a:t>
            </a:r>
            <a:r>
              <a:rPr lang="ru-RU" sz="2000" dirty="0">
                <a:latin typeface="Calibri" panose="020F0502020204030204" pitchFamily="34" charset="0"/>
                <a:cs typeface="Calibri" panose="020F0502020204030204" pitchFamily="34" charset="0"/>
              </a:rPr>
              <a:t>привода </a:t>
            </a:r>
            <a:r>
              <a:rPr lang="uk-UA" sz="2000" dirty="0">
                <a:latin typeface="Calibri" panose="020F0502020204030204" pitchFamily="34" charset="0"/>
                <a:cs typeface="Calibri" panose="020F0502020204030204" pitchFamily="34" charset="0"/>
              </a:rPr>
              <a:t>застосовують двигуни серії АИР загального виконання з відповідним ступенем захисту (У1, У2, У5) від впливу навколишнього середовища.</a:t>
            </a:r>
            <a:endParaRPr lang="en-US" sz="2000" dirty="0">
              <a:latin typeface="Calibri" panose="020F0502020204030204" pitchFamily="34" charset="0"/>
              <a:cs typeface="Calibri" panose="020F0502020204030204" pitchFamily="34" charset="0"/>
            </a:endParaRPr>
          </a:p>
          <a:p>
            <a:pPr indent="361950"/>
            <a:r>
              <a:rPr lang="uk-UA" sz="2000" dirty="0">
                <a:latin typeface="Calibri" panose="020F0502020204030204" pitchFamily="34" charset="0"/>
                <a:cs typeface="Calibri" panose="020F0502020204030204" pitchFamily="34" charset="0"/>
              </a:rPr>
              <a:t>На великих станціях зрошення з відцентровими або осьовими насосами потужністю до 300 </a:t>
            </a:r>
            <a:r>
              <a:rPr lang="ru-RU" sz="2000" dirty="0">
                <a:latin typeface="Calibri" panose="020F0502020204030204" pitchFamily="34" charset="0"/>
                <a:cs typeface="Calibri" panose="020F0502020204030204" pitchFamily="34" charset="0"/>
              </a:rPr>
              <a:t>кВт </a:t>
            </a:r>
            <a:r>
              <a:rPr lang="uk-UA" sz="2000" dirty="0">
                <a:latin typeface="Calibri" panose="020F0502020204030204" pitchFamily="34" charset="0"/>
                <a:cs typeface="Calibri" panose="020F0502020204030204" pitchFamily="34" charset="0"/>
              </a:rPr>
              <a:t>встановлюють асинхронні двигуни з короткозамкненим ротором напругою 380 В при потужності до 100 </a:t>
            </a:r>
            <a:r>
              <a:rPr lang="ru-RU" sz="2000" dirty="0">
                <a:latin typeface="Calibri" panose="020F0502020204030204" pitchFamily="34" charset="0"/>
                <a:cs typeface="Calibri" panose="020F0502020204030204" pitchFamily="34" charset="0"/>
              </a:rPr>
              <a:t>кВт </a:t>
            </a:r>
            <a:r>
              <a:rPr lang="uk-UA" sz="2000" dirty="0">
                <a:latin typeface="Calibri" panose="020F0502020204030204" pitchFamily="34" charset="0"/>
                <a:cs typeface="Calibri" panose="020F0502020204030204" pitchFamily="34" charset="0"/>
              </a:rPr>
              <a:t>і 6300 В - до 300 </a:t>
            </a:r>
            <a:r>
              <a:rPr lang="ru-RU" sz="2000" dirty="0">
                <a:latin typeface="Calibri" panose="020F0502020204030204" pitchFamily="34" charset="0"/>
                <a:cs typeface="Calibri" panose="020F0502020204030204" pitchFamily="34" charset="0"/>
              </a:rPr>
              <a:t>кВт. </a:t>
            </a:r>
            <a:endParaRPr lang="en-US" sz="2000" dirty="0">
              <a:latin typeface="Calibri" panose="020F0502020204030204" pitchFamily="34" charset="0"/>
              <a:cs typeface="Calibri" panose="020F0502020204030204" pitchFamily="34" charset="0"/>
            </a:endParaRPr>
          </a:p>
          <a:p>
            <a:pPr indent="361950"/>
            <a:r>
              <a:rPr lang="uk-UA" sz="2000" dirty="0">
                <a:latin typeface="Calibri" panose="020F0502020204030204" pitchFamily="34" charset="0"/>
                <a:cs typeface="Calibri" panose="020F0502020204030204" pitchFamily="34" charset="0"/>
              </a:rPr>
              <a:t>Якщо розрахункова потужність насосної станції перевищує 300 </a:t>
            </a:r>
            <a:r>
              <a:rPr lang="ru-RU" sz="2000" dirty="0">
                <a:latin typeface="Calibri" panose="020F0502020204030204" pitchFamily="34" charset="0"/>
                <a:cs typeface="Calibri" panose="020F0502020204030204" pitchFamily="34" charset="0"/>
              </a:rPr>
              <a:t>кВт, </a:t>
            </a:r>
            <a:r>
              <a:rPr lang="uk-UA" sz="2000" dirty="0">
                <a:latin typeface="Calibri" panose="020F0502020204030204" pitchFamily="34" charset="0"/>
                <a:cs typeface="Calibri" panose="020F0502020204030204" pitchFamily="34" charset="0"/>
              </a:rPr>
              <a:t>встановлюють синхронні електродвигуни високої напруги.</a:t>
            </a:r>
          </a:p>
        </p:txBody>
      </p:sp>
      <p:sp>
        <p:nvSpPr>
          <p:cNvPr id="19" name="Прямоугольник 18">
            <a:extLst>
              <a:ext uri="{FF2B5EF4-FFF2-40B4-BE49-F238E27FC236}">
                <a16:creationId xmlns:a16="http://schemas.microsoft.com/office/drawing/2014/main" id="{7C2FDB1D-7B31-4FFF-A2AF-73ECF0DCF042}"/>
              </a:ext>
            </a:extLst>
          </p:cNvPr>
          <p:cNvSpPr/>
          <p:nvPr/>
        </p:nvSpPr>
        <p:spPr>
          <a:xfrm>
            <a:off x="74416" y="4429971"/>
            <a:ext cx="8947223" cy="1231106"/>
          </a:xfrm>
          <a:prstGeom prst="rect">
            <a:avLst/>
          </a:prstGeom>
          <a:solidFill>
            <a:schemeClr val="accent3">
              <a:lumMod val="40000"/>
              <a:lumOff val="60000"/>
            </a:schemeClr>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Перевагою синхронних двигунів є незмінна і стійка частота обертання, а також можливість використання цих двигунів як компенсаторів реактивної потужності в електричній мережі, їх недолік - складні схеми пуску та автоматизації, які потребують високої кваліфікації обслуговуючого персо­налу..</a:t>
            </a:r>
          </a:p>
        </p:txBody>
      </p:sp>
      <p:sp>
        <p:nvSpPr>
          <p:cNvPr id="21" name="Прямоугольник 20">
            <a:extLst>
              <a:ext uri="{FF2B5EF4-FFF2-40B4-BE49-F238E27FC236}">
                <a16:creationId xmlns:a16="http://schemas.microsoft.com/office/drawing/2014/main" id="{1197F44C-A72B-4F47-88DA-D8F6FA582EA7}"/>
              </a:ext>
            </a:extLst>
          </p:cNvPr>
          <p:cNvSpPr/>
          <p:nvPr/>
        </p:nvSpPr>
        <p:spPr>
          <a:xfrm>
            <a:off x="68677" y="5661077"/>
            <a:ext cx="8947223" cy="923330"/>
          </a:xfrm>
          <a:prstGeom prst="rect">
            <a:avLst/>
          </a:prstGeom>
          <a:solidFill>
            <a:schemeClr val="bg1">
              <a:lumMod val="85000"/>
            </a:schemeClr>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Пуск асинхронних двигунів з короткозамкненим ротором потужністю 75 - 300 </a:t>
            </a:r>
            <a:r>
              <a:rPr lang="ru-RU" sz="2000" dirty="0">
                <a:latin typeface="Calibri" panose="020F0502020204030204" pitchFamily="34" charset="0"/>
                <a:cs typeface="Calibri" panose="020F0502020204030204" pitchFamily="34" charset="0"/>
              </a:rPr>
              <a:t>кВт </a:t>
            </a:r>
            <a:r>
              <a:rPr lang="uk-UA" sz="2000" dirty="0">
                <a:latin typeface="Calibri" panose="020F0502020204030204" pitchFamily="34" charset="0"/>
                <a:cs typeface="Calibri" panose="020F0502020204030204" pitchFamily="34" charset="0"/>
              </a:rPr>
              <a:t>здійснюють теж за спеціальними, але простішими схемами (реакторний, автотрансформаторний пуск).</a:t>
            </a:r>
          </a:p>
        </p:txBody>
      </p:sp>
    </p:spTree>
    <p:extLst>
      <p:ext uri="{BB962C8B-B14F-4D97-AF65-F5344CB8AC3E}">
        <p14:creationId xmlns:p14="http://schemas.microsoft.com/office/powerpoint/2010/main" val="396695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 calcmode="lin" valueType="num">
                                      <p:cBhvr additive="base">
                                        <p:cTn id="21" dur="1000" fill="hold"/>
                                        <p:tgtEl>
                                          <p:spTgt spid="8">
                                            <p:bg/>
                                          </p:spTgt>
                                        </p:tgtEl>
                                        <p:attrNameLst>
                                          <p:attrName>ppt_x</p:attrName>
                                        </p:attrNameLst>
                                      </p:cBhvr>
                                      <p:tavLst>
                                        <p:tav tm="0">
                                          <p:val>
                                            <p:strVal val="0-#ppt_w/2"/>
                                          </p:val>
                                        </p:tav>
                                        <p:tav tm="100000">
                                          <p:val>
                                            <p:strVal val="#ppt_x"/>
                                          </p:val>
                                        </p:tav>
                                      </p:tavLst>
                                    </p:anim>
                                    <p:anim calcmode="lin" valueType="num">
                                      <p:cBhvr additive="base">
                                        <p:cTn id="22" dur="1000" fill="hold"/>
                                        <p:tgtEl>
                                          <p:spTgt spid="8">
                                            <p:bg/>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8">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19">
                                            <p:bg/>
                                          </p:spTgt>
                                        </p:tgtEl>
                                        <p:attrNameLst>
                                          <p:attrName>style.visibility</p:attrName>
                                        </p:attrNameLst>
                                      </p:cBhvr>
                                      <p:to>
                                        <p:strVal val="visible"/>
                                      </p:to>
                                    </p:set>
                                    <p:anim calcmode="lin" valueType="num">
                                      <p:cBhvr additive="base">
                                        <p:cTn id="39" dur="1000" fill="hold"/>
                                        <p:tgtEl>
                                          <p:spTgt spid="19">
                                            <p:bg/>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9">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9">
                                            <p:txEl>
                                              <p:pRg st="0" end="0"/>
                                            </p:txEl>
                                          </p:spTgt>
                                        </p:tgtEl>
                                        <p:attrNameLst>
                                          <p:attrName>style.visibility</p:attrName>
                                        </p:attrNameLst>
                                      </p:cBhvr>
                                      <p:to>
                                        <p:strVal val="visible"/>
                                      </p:to>
                                    </p:set>
                                    <p:anim calcmode="lin" valueType="num">
                                      <p:cBhvr additive="base">
                                        <p:cTn id="43"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1">
                                            <p:bg/>
                                          </p:spTgt>
                                        </p:tgtEl>
                                        <p:attrNameLst>
                                          <p:attrName>style.visibility</p:attrName>
                                        </p:attrNameLst>
                                      </p:cBhvr>
                                      <p:to>
                                        <p:strVal val="visible"/>
                                      </p:to>
                                    </p:set>
                                    <p:anim calcmode="lin" valueType="num">
                                      <p:cBhvr additive="base">
                                        <p:cTn id="49" dur="1000" fill="hold"/>
                                        <p:tgtEl>
                                          <p:spTgt spid="21">
                                            <p:bg/>
                                          </p:spTgt>
                                        </p:tgtEl>
                                        <p:attrNameLst>
                                          <p:attrName>ppt_x</p:attrName>
                                        </p:attrNameLst>
                                      </p:cBhvr>
                                      <p:tavLst>
                                        <p:tav tm="0">
                                          <p:val>
                                            <p:strVal val="0-#ppt_w/2"/>
                                          </p:val>
                                        </p:tav>
                                        <p:tav tm="100000">
                                          <p:val>
                                            <p:strVal val="#ppt_x"/>
                                          </p:val>
                                        </p:tav>
                                      </p:tavLst>
                                    </p:anim>
                                    <p:anim calcmode="lin" valueType="num">
                                      <p:cBhvr additive="base">
                                        <p:cTn id="50" dur="1000" fill="hold"/>
                                        <p:tgtEl>
                                          <p:spTgt spid="21">
                                            <p:bg/>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21">
                                            <p:txEl>
                                              <p:pRg st="0" end="0"/>
                                            </p:txEl>
                                          </p:spTgt>
                                        </p:tgtEl>
                                        <p:attrNameLst>
                                          <p:attrName>style.visibility</p:attrName>
                                        </p:attrNameLst>
                                      </p:cBhvr>
                                      <p:to>
                                        <p:strVal val="visible"/>
                                      </p:to>
                                    </p:set>
                                    <p:anim calcmode="lin" valueType="num">
                                      <p:cBhvr additive="base">
                                        <p:cTn id="53" dur="10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P spid="19" grpId="0" uiExpand="1" build="p" animBg="1"/>
      <p:bldP spid="21"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79"/>
            <a:ext cx="6968169" cy="2046714"/>
          </a:xfrm>
          <a:prstGeom prst="rect">
            <a:avLst/>
          </a:prstGeom>
          <a:solidFill>
            <a:srgbClr val="92D050"/>
          </a:solidFill>
        </p:spPr>
        <p:txBody>
          <a:bodyPr wrap="square" lIns="0" tIns="0" rIns="0" bIns="0">
            <a:spAutoFit/>
          </a:bodyPr>
          <a:lstStyle/>
          <a:p>
            <a:pPr indent="266700">
              <a:lnSpc>
                <a:spcPct val="95000"/>
              </a:lnSpc>
            </a:pPr>
            <a:r>
              <a:rPr lang="uk-UA" sz="2000" dirty="0">
                <a:latin typeface="Calibri" panose="020F0502020204030204" pitchFamily="34" charset="0"/>
                <a:cs typeface="Calibri" panose="020F0502020204030204" pitchFamily="34" charset="0"/>
              </a:rPr>
              <a:t>Для водопостачання ферм, комплексів, тепличних </a:t>
            </a:r>
            <a:r>
              <a:rPr lang="uk-UA" sz="2000" dirty="0" err="1">
                <a:latin typeface="Calibri" panose="020F0502020204030204" pitchFamily="34" charset="0"/>
                <a:cs typeface="Calibri" panose="020F0502020204030204" pitchFamily="34" charset="0"/>
              </a:rPr>
              <a:t>госпо-дарств</a:t>
            </a:r>
            <a:r>
              <a:rPr lang="uk-UA" sz="2000" dirty="0">
                <a:latin typeface="Calibri" panose="020F0502020204030204" pitchFamily="34" charset="0"/>
                <a:cs typeface="Calibri" panose="020F0502020204030204" pitchFamily="34" charset="0"/>
              </a:rPr>
              <a:t>, а також для забезпечення побутових потреб населення найчастіше використовують </a:t>
            </a:r>
            <a:r>
              <a:rPr lang="uk-UA" sz="2000" dirty="0" err="1">
                <a:latin typeface="Calibri" panose="020F0502020204030204" pitchFamily="34" charset="0"/>
                <a:cs typeface="Calibri" panose="020F0502020204030204" pitchFamily="34" charset="0"/>
              </a:rPr>
              <a:t>електронасосні</a:t>
            </a:r>
            <a:r>
              <a:rPr lang="uk-UA" sz="2000" dirty="0">
                <a:latin typeface="Calibri" panose="020F0502020204030204" pitchFamily="34" charset="0"/>
                <a:cs typeface="Calibri" panose="020F0502020204030204" pitchFamily="34" charset="0"/>
              </a:rPr>
              <a:t> агрегати серії </a:t>
            </a:r>
            <a:r>
              <a:rPr lang="ru-RU" sz="2000" dirty="0">
                <a:latin typeface="Calibri" panose="020F0502020204030204" pitchFamily="34" charset="0"/>
                <a:cs typeface="Calibri" panose="020F0502020204030204" pitchFamily="34" charset="0"/>
              </a:rPr>
              <a:t>ЭЦВ, </a:t>
            </a:r>
            <a:r>
              <a:rPr lang="uk-UA" sz="2000" dirty="0">
                <a:latin typeface="Calibri" panose="020F0502020204030204" pitchFamily="34" charset="0"/>
                <a:cs typeface="Calibri" panose="020F0502020204030204" pitchFamily="34" charset="0"/>
              </a:rPr>
              <a:t>які піднімають воду з артезіанських свердловин глибиною 50-250 м. Ці насоси комплектуються спеціальними трифазними електродвигунами з короткозамкненим ротором серії </a:t>
            </a:r>
            <a:r>
              <a:rPr lang="ru-RU" sz="2000" dirty="0">
                <a:latin typeface="Calibri" panose="020F0502020204030204" pitchFamily="34" charset="0"/>
                <a:cs typeface="Calibri" panose="020F0502020204030204" pitchFamily="34" charset="0"/>
              </a:rPr>
              <a:t>ПЭДВ </a:t>
            </a:r>
            <a:r>
              <a:rPr lang="uk-UA" sz="2000" dirty="0">
                <a:latin typeface="Calibri" panose="020F0502020204030204" pitchFamily="34" charset="0"/>
                <a:cs typeface="Calibri" panose="020F0502020204030204" pitchFamily="34" charset="0"/>
              </a:rPr>
              <a:t>(П - заглибний, </a:t>
            </a:r>
            <a:r>
              <a:rPr lang="ru-RU" sz="2000" dirty="0">
                <a:latin typeface="Calibri" panose="020F0502020204030204" pitchFamily="34" charset="0"/>
                <a:cs typeface="Calibri" panose="020F0502020204030204" pitchFamily="34" charset="0"/>
              </a:rPr>
              <a:t>ЭД </a:t>
            </a:r>
            <a:r>
              <a:rPr lang="uk-UA" sz="2000" dirty="0">
                <a:latin typeface="Calibri" panose="020F0502020204030204" pitchFamily="34" charset="0"/>
                <a:cs typeface="Calibri" panose="020F0502020204030204" pitchFamily="34" charset="0"/>
              </a:rPr>
              <a:t>- електродвигун, В – водо-заповнений).</a:t>
            </a:r>
          </a:p>
        </p:txBody>
      </p:sp>
      <p:sp>
        <p:nvSpPr>
          <p:cNvPr id="6" name="Прямоугольник 5"/>
          <p:cNvSpPr/>
          <p:nvPr/>
        </p:nvSpPr>
        <p:spPr>
          <a:xfrm>
            <a:off x="119602" y="9792"/>
            <a:ext cx="6790385" cy="430887"/>
          </a:xfrm>
          <a:prstGeom prst="rect">
            <a:avLst/>
          </a:prstGeom>
        </p:spPr>
        <p:txBody>
          <a:bodyPr wrap="none" lIns="0" tIns="0" rIns="0" bIns="0">
            <a:spAutoFit/>
          </a:bodyPr>
          <a:lstStyle/>
          <a:p>
            <a:r>
              <a:rPr lang="uk-UA" sz="2800" b="1" i="1" u="sng" dirty="0">
                <a:latin typeface="Times New Roman" panose="02020603050405020304" pitchFamily="18" charset="0"/>
                <a:cs typeface="Times New Roman" panose="02020603050405020304" pitchFamily="18" charset="0"/>
              </a:rPr>
              <a:t>Вибір електродвигунів для </a:t>
            </a:r>
            <a:r>
              <a:rPr lang="ru-RU" sz="2800" b="1" i="1" u="sng" dirty="0">
                <a:latin typeface="Times New Roman" panose="02020603050405020304" pitchFamily="18" charset="0"/>
                <a:cs typeface="Times New Roman" panose="02020603050405020304" pitchFamily="18" charset="0"/>
              </a:rPr>
              <a:t>привода </a:t>
            </a:r>
            <a:r>
              <a:rPr lang="uk-UA" sz="2800" b="1" i="1" u="sng" dirty="0">
                <a:latin typeface="Times New Roman" panose="02020603050405020304" pitchFamily="18" charset="0"/>
                <a:cs typeface="Times New Roman" panose="02020603050405020304" pitchFamily="18" charset="0"/>
              </a:rPr>
              <a:t>насосів</a:t>
            </a:r>
          </a:p>
        </p:txBody>
      </p:sp>
      <p:sp>
        <p:nvSpPr>
          <p:cNvPr id="8" name="Прямоугольник 7">
            <a:extLst>
              <a:ext uri="{FF2B5EF4-FFF2-40B4-BE49-F238E27FC236}">
                <a16:creationId xmlns:a16="http://schemas.microsoft.com/office/drawing/2014/main" id="{EF0A3E35-E48C-4CE2-A523-9B52621225A9}"/>
              </a:ext>
            </a:extLst>
          </p:cNvPr>
          <p:cNvSpPr/>
          <p:nvPr/>
        </p:nvSpPr>
        <p:spPr>
          <a:xfrm>
            <a:off x="68677" y="2492412"/>
            <a:ext cx="7045823" cy="584775"/>
          </a:xfrm>
          <a:prstGeom prst="rect">
            <a:avLst/>
          </a:prstGeom>
          <a:solidFill>
            <a:schemeClr val="tx2">
              <a:lumMod val="20000"/>
              <a:lumOff val="80000"/>
            </a:schemeClr>
          </a:solidFill>
        </p:spPr>
        <p:txBody>
          <a:bodyPr wrap="square" lIns="0" tIns="0" rIns="0" bIns="0">
            <a:spAutoFit/>
          </a:bodyPr>
          <a:lstStyle/>
          <a:p>
            <a:pPr indent="361950">
              <a:lnSpc>
                <a:spcPct val="95000"/>
              </a:lnSpc>
            </a:pPr>
            <a:r>
              <a:rPr lang="uk-UA" sz="2000" dirty="0">
                <a:latin typeface="Calibri" panose="020F0502020204030204" pitchFamily="34" charset="0"/>
                <a:cs typeface="Calibri" panose="020F0502020204030204" pitchFamily="34" charset="0"/>
              </a:rPr>
              <a:t>Основні конструктивні відмінності двигунів серії </a:t>
            </a:r>
            <a:r>
              <a:rPr lang="ru-RU" sz="2000" dirty="0">
                <a:latin typeface="Calibri" panose="020F0502020204030204" pitchFamily="34" charset="0"/>
                <a:cs typeface="Calibri" panose="020F0502020204030204" pitchFamily="34" charset="0"/>
              </a:rPr>
              <a:t>ПЭДВ </a:t>
            </a:r>
            <a:r>
              <a:rPr lang="uk-UA" sz="2000" dirty="0">
                <a:latin typeface="Calibri" panose="020F0502020204030204" pitchFamily="34" charset="0"/>
                <a:cs typeface="Calibri" panose="020F0502020204030204" pitchFamily="34" charset="0"/>
              </a:rPr>
              <a:t>від двигунів загального виконання:</a:t>
            </a:r>
          </a:p>
        </p:txBody>
      </p:sp>
      <p:sp>
        <p:nvSpPr>
          <p:cNvPr id="19" name="Прямоугольник 18">
            <a:extLst>
              <a:ext uri="{FF2B5EF4-FFF2-40B4-BE49-F238E27FC236}">
                <a16:creationId xmlns:a16="http://schemas.microsoft.com/office/drawing/2014/main" id="{7C2FDB1D-7B31-4FFF-A2AF-73ECF0DCF042}"/>
              </a:ext>
            </a:extLst>
          </p:cNvPr>
          <p:cNvSpPr/>
          <p:nvPr/>
        </p:nvSpPr>
        <p:spPr>
          <a:xfrm>
            <a:off x="68677" y="3077187"/>
            <a:ext cx="7045824" cy="3684085"/>
          </a:xfrm>
          <a:prstGeom prst="rect">
            <a:avLst/>
          </a:prstGeom>
          <a:solidFill>
            <a:schemeClr val="accent3">
              <a:lumMod val="40000"/>
              <a:lumOff val="60000"/>
            </a:schemeClr>
          </a:solidFill>
        </p:spPr>
        <p:txBody>
          <a:bodyPr wrap="square" lIns="0" tIns="0" rIns="0" bIns="0">
            <a:spAutoFit/>
          </a:bodyPr>
          <a:lstStyle/>
          <a:p>
            <a:pPr marL="285750" lvl="0" indent="-285750">
              <a:lnSpc>
                <a:spcPct val="95000"/>
              </a:lnSpc>
              <a:buFont typeface="Wingdings" panose="05000000000000000000" pitchFamily="2" charset="2"/>
              <a:buChar char="Ø"/>
            </a:pPr>
            <a:r>
              <a:rPr lang="uk-UA" dirty="0"/>
              <a:t>двигун виконаний з подовженим ротором з метою зменшення зовнішнього діаметра;</a:t>
            </a:r>
          </a:p>
          <a:p>
            <a:pPr marL="285750" lvl="0" indent="-285750">
              <a:lnSpc>
                <a:spcPct val="95000"/>
              </a:lnSpc>
              <a:buFont typeface="Wingdings" panose="05000000000000000000" pitchFamily="2" charset="2"/>
              <a:buChar char="Ø"/>
            </a:pPr>
            <a:r>
              <a:rPr lang="uk-UA" dirty="0"/>
              <a:t> двигун не має само-вентиляції, в тому числі на роторі, охолодження здійснюється за рахунок води в свердловині, температура якої не повинна перевищувати + 25 °С;</a:t>
            </a:r>
          </a:p>
          <a:p>
            <a:pPr marL="285750" lvl="0" indent="-285750">
              <a:lnSpc>
                <a:spcPct val="95000"/>
              </a:lnSpc>
              <a:buFont typeface="Wingdings" panose="05000000000000000000" pitchFamily="2" charset="2"/>
              <a:buChar char="Ø"/>
            </a:pPr>
            <a:r>
              <a:rPr lang="uk-UA" dirty="0"/>
              <a:t> статор двигуна являє собою стальну гладеньку трубу, в яку запресований пакет сталі;</a:t>
            </a:r>
          </a:p>
          <a:p>
            <a:pPr marL="285750" lvl="0" indent="-285750">
              <a:lnSpc>
                <a:spcPct val="95000"/>
              </a:lnSpc>
              <a:buFont typeface="Wingdings" panose="05000000000000000000" pitchFamily="2" charset="2"/>
              <a:buChar char="Ø"/>
            </a:pPr>
            <a:r>
              <a:rPr lang="uk-UA" dirty="0"/>
              <a:t> у двигуні застосовані підшипники ковзання сталь - гума; верхній складається з 2 пар армованих гумових втулок і стальної втулки на валу, нижній - крім того, з п’яти з підп’ятником із тих самих матеріалів (замість гуми застосо­вують текстоліт). Змащення підшипників здійснюється водою;</a:t>
            </a:r>
          </a:p>
          <a:p>
            <a:pPr marL="285750" lvl="0" indent="-285750">
              <a:lnSpc>
                <a:spcPct val="95000"/>
              </a:lnSpc>
              <a:buFont typeface="Wingdings" panose="05000000000000000000" pitchFamily="2" charset="2"/>
              <a:buChar char="Ø"/>
            </a:pPr>
            <a:r>
              <a:rPr lang="uk-UA" dirty="0"/>
              <a:t> обмотка статора виконана проводом ПВДП-1 з вологостійкою </a:t>
            </a:r>
            <a:r>
              <a:rPr lang="uk-UA" dirty="0" err="1"/>
              <a:t>полівініловою</a:t>
            </a:r>
            <a:r>
              <a:rPr lang="uk-UA" dirty="0"/>
              <a:t> ізоляцією;</a:t>
            </a:r>
          </a:p>
        </p:txBody>
      </p:sp>
      <p:pic>
        <p:nvPicPr>
          <p:cNvPr id="7" name="Рисунок 6">
            <a:extLst>
              <a:ext uri="{FF2B5EF4-FFF2-40B4-BE49-F238E27FC236}">
                <a16:creationId xmlns:a16="http://schemas.microsoft.com/office/drawing/2014/main" id="{B1FE39A9-E29E-4C3E-9AAA-952347A1CE72}"/>
              </a:ext>
            </a:extLst>
          </p:cNvPr>
          <p:cNvPicPr>
            <a:picLocks noChangeAspect="1"/>
          </p:cNvPicPr>
          <p:nvPr/>
        </p:nvPicPr>
        <p:blipFill>
          <a:blip r:embed="rId2"/>
          <a:stretch>
            <a:fillRect/>
          </a:stretch>
        </p:blipFill>
        <p:spPr>
          <a:xfrm>
            <a:off x="6922086" y="96728"/>
            <a:ext cx="2153238" cy="6645032"/>
          </a:xfrm>
          <a:prstGeom prst="rect">
            <a:avLst/>
          </a:prstGeom>
        </p:spPr>
      </p:pic>
    </p:spTree>
    <p:extLst>
      <p:ext uri="{BB962C8B-B14F-4D97-AF65-F5344CB8AC3E}">
        <p14:creationId xmlns:p14="http://schemas.microsoft.com/office/powerpoint/2010/main" val="102674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additive="base">
                                        <p:cTn id="17" dur="1000" fill="hold"/>
                                        <p:tgtEl>
                                          <p:spTgt spid="8">
                                            <p:bg/>
                                          </p:spTgt>
                                        </p:tgtEl>
                                        <p:attrNameLst>
                                          <p:attrName>ppt_x</p:attrName>
                                        </p:attrNameLst>
                                      </p:cBhvr>
                                      <p:tavLst>
                                        <p:tav tm="0">
                                          <p:val>
                                            <p:strVal val="0-#ppt_w/2"/>
                                          </p:val>
                                        </p:tav>
                                        <p:tav tm="100000">
                                          <p:val>
                                            <p:strVal val="#ppt_x"/>
                                          </p:val>
                                        </p:tav>
                                      </p:tavLst>
                                    </p:anim>
                                    <p:anim calcmode="lin" valueType="num">
                                      <p:cBhvr additive="base">
                                        <p:cTn id="18" dur="1000" fill="hold"/>
                                        <p:tgtEl>
                                          <p:spTgt spid="8">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9">
                                            <p:bg/>
                                          </p:spTgt>
                                        </p:tgtEl>
                                        <p:attrNameLst>
                                          <p:attrName>style.visibility</p:attrName>
                                        </p:attrNameLst>
                                      </p:cBhvr>
                                      <p:to>
                                        <p:strVal val="visible"/>
                                      </p:to>
                                    </p:set>
                                    <p:anim calcmode="lin" valueType="num">
                                      <p:cBhvr additive="base">
                                        <p:cTn id="27" dur="1000" fill="hold"/>
                                        <p:tgtEl>
                                          <p:spTgt spid="19">
                                            <p:bg/>
                                          </p:spTgt>
                                        </p:tgtEl>
                                        <p:attrNameLst>
                                          <p:attrName>ppt_x</p:attrName>
                                        </p:attrNameLst>
                                      </p:cBhvr>
                                      <p:tavLst>
                                        <p:tav tm="0">
                                          <p:val>
                                            <p:strVal val="0-#ppt_w/2"/>
                                          </p:val>
                                        </p:tav>
                                        <p:tav tm="100000">
                                          <p:val>
                                            <p:strVal val="#ppt_x"/>
                                          </p:val>
                                        </p:tav>
                                      </p:tavLst>
                                    </p:anim>
                                    <p:anim calcmode="lin" valueType="num">
                                      <p:cBhvr additive="base">
                                        <p:cTn id="28" dur="1000" fill="hold"/>
                                        <p:tgtEl>
                                          <p:spTgt spid="19">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9">
                                            <p:txEl>
                                              <p:pRg st="0" end="0"/>
                                            </p:txEl>
                                          </p:spTgt>
                                        </p:tgtEl>
                                        <p:attrNameLst>
                                          <p:attrName>style.visibility</p:attrName>
                                        </p:attrNameLst>
                                      </p:cBhvr>
                                      <p:to>
                                        <p:strVal val="visible"/>
                                      </p:to>
                                    </p:set>
                                    <p:anim calcmode="lin" valueType="num">
                                      <p:cBhvr additive="base">
                                        <p:cTn id="31" dur="10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9">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9">
                                            <p:txEl>
                                              <p:pRg st="1" end="1"/>
                                            </p:txEl>
                                          </p:spTgt>
                                        </p:tgtEl>
                                        <p:attrNameLst>
                                          <p:attrName>style.visibility</p:attrName>
                                        </p:attrNameLst>
                                      </p:cBhvr>
                                      <p:to>
                                        <p:strVal val="visible"/>
                                      </p:to>
                                    </p:set>
                                    <p:anim calcmode="lin" valueType="num">
                                      <p:cBhvr additive="base">
                                        <p:cTn id="35" dur="10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19">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 calcmode="lin" valueType="num">
                                      <p:cBhvr additive="base">
                                        <p:cTn id="39" dur="10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19">
                                            <p:txEl>
                                              <p:pRg st="2" end="2"/>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9">
                                            <p:txEl>
                                              <p:pRg st="3" end="3"/>
                                            </p:txEl>
                                          </p:spTgt>
                                        </p:tgtEl>
                                        <p:attrNameLst>
                                          <p:attrName>style.visibility</p:attrName>
                                        </p:attrNameLst>
                                      </p:cBhvr>
                                      <p:to>
                                        <p:strVal val="visible"/>
                                      </p:to>
                                    </p:set>
                                    <p:anim calcmode="lin" valueType="num">
                                      <p:cBhvr additive="base">
                                        <p:cTn id="43" dur="1000" fill="hold"/>
                                        <p:tgtEl>
                                          <p:spTgt spid="19">
                                            <p:txEl>
                                              <p:pRg st="3" end="3"/>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9">
                                            <p:txEl>
                                              <p:pRg st="3" end="3"/>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9">
                                            <p:txEl>
                                              <p:pRg st="4" end="4"/>
                                            </p:txEl>
                                          </p:spTgt>
                                        </p:tgtEl>
                                        <p:attrNameLst>
                                          <p:attrName>style.visibility</p:attrName>
                                        </p:attrNameLst>
                                      </p:cBhvr>
                                      <p:to>
                                        <p:strVal val="visible"/>
                                      </p:to>
                                    </p:set>
                                    <p:anim calcmode="lin" valueType="num">
                                      <p:cBhvr additive="base">
                                        <p:cTn id="47" dur="1000" fill="hold"/>
                                        <p:tgtEl>
                                          <p:spTgt spid="19">
                                            <p:txEl>
                                              <p:pRg st="4" end="4"/>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P spid="19"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79"/>
            <a:ext cx="8928992" cy="2462213"/>
          </a:xfrm>
          <a:prstGeom prst="rect">
            <a:avLst/>
          </a:prstGeom>
          <a:solidFill>
            <a:srgbClr val="92D050"/>
          </a:solidFill>
        </p:spPr>
        <p:txBody>
          <a:bodyPr wrap="square" lIns="0" tIns="0" rIns="0" bIns="0">
            <a:spAutoFit/>
          </a:bodyPr>
          <a:lstStyle/>
          <a:p>
            <a:pPr marL="266700" indent="-266700">
              <a:buFont typeface="Wingdings" panose="05000000000000000000" pitchFamily="2" charset="2"/>
              <a:buChar char="Ø"/>
            </a:pPr>
            <a:r>
              <a:rPr lang="uk-UA" sz="2000" dirty="0">
                <a:latin typeface="Calibri" panose="020F0502020204030204" pitchFamily="34" charset="0"/>
                <a:cs typeface="Calibri" panose="020F0502020204030204" pitchFamily="34" charset="0"/>
              </a:rPr>
              <a:t>перед зануренням у свердловину двигун заповнюється через спеціальну пробку чистою водою, яка використовується для охолодження і змащення (звідси назва “водо-заповнений”);</a:t>
            </a:r>
          </a:p>
          <a:p>
            <a:pPr marL="266700" lvl="0" indent="-266700">
              <a:buFont typeface="Wingdings" panose="05000000000000000000" pitchFamily="2" charset="2"/>
              <a:buChar char="Ø"/>
            </a:pPr>
            <a:r>
              <a:rPr lang="uk-UA" sz="2000" dirty="0" err="1">
                <a:latin typeface="Calibri" panose="020F0502020204030204" pitchFamily="34" charset="0"/>
                <a:cs typeface="Calibri" panose="020F0502020204030204" pitchFamily="34" charset="0"/>
              </a:rPr>
              <a:t>конструктивно</a:t>
            </a:r>
            <a:r>
              <a:rPr lang="uk-UA" sz="2000" dirty="0">
                <a:latin typeface="Calibri" panose="020F0502020204030204" pitchFamily="34" charset="0"/>
                <a:cs typeface="Calibri" panose="020F0502020204030204" pitchFamily="34" charset="0"/>
              </a:rPr>
              <a:t> двигун виготовлений без лап та фланців (виконання </a:t>
            </a:r>
            <a:r>
              <a:rPr lang="uk-UA" sz="2000" i="1" dirty="0">
                <a:latin typeface="Calibri" panose="020F0502020204030204" pitchFamily="34" charset="0"/>
                <a:cs typeface="Calibri" panose="020F0502020204030204" pitchFamily="34" charset="0"/>
              </a:rPr>
              <a:t>ІМ</a:t>
            </a:r>
            <a:r>
              <a:rPr lang="uk-UA" sz="2000" dirty="0">
                <a:latin typeface="Calibri" panose="020F0502020204030204" pitchFamily="34" charset="0"/>
                <a:cs typeface="Calibri" panose="020F0502020204030204" pitchFamily="34" charset="0"/>
              </a:rPr>
              <a:t> 9000), разом з насосом кріпиться на колонці труб вертикально валом уверх. З’єднання двигуна з насосом - жорсткою муфтою;</a:t>
            </a:r>
          </a:p>
          <a:p>
            <a:pPr marL="266700" indent="-266700">
              <a:buFont typeface="Wingdings" panose="05000000000000000000" pitchFamily="2" charset="2"/>
              <a:buChar char="Ø"/>
            </a:pPr>
            <a:r>
              <a:rPr lang="uk-UA" sz="2000" dirty="0">
                <a:latin typeface="Calibri" panose="020F0502020204030204" pitchFamily="34" charset="0"/>
                <a:cs typeface="Calibri" panose="020F0502020204030204" pitchFamily="34" charset="0"/>
              </a:rPr>
              <a:t> живлення до електродвигуна підводять спеціальними проводами марки ВПВ або ВПП.</a:t>
            </a:r>
          </a:p>
        </p:txBody>
      </p:sp>
      <p:sp>
        <p:nvSpPr>
          <p:cNvPr id="6" name="Прямоугольник 5"/>
          <p:cNvSpPr/>
          <p:nvPr/>
        </p:nvSpPr>
        <p:spPr>
          <a:xfrm>
            <a:off x="827584" y="11857"/>
            <a:ext cx="6790385" cy="430887"/>
          </a:xfrm>
          <a:prstGeom prst="rect">
            <a:avLst/>
          </a:prstGeom>
        </p:spPr>
        <p:txBody>
          <a:bodyPr wrap="none" lIns="0" tIns="0" rIns="0" bIns="0">
            <a:spAutoFit/>
          </a:bodyPr>
          <a:lstStyle/>
          <a:p>
            <a:r>
              <a:rPr lang="uk-UA" sz="2800" b="1" i="1" u="sng" dirty="0">
                <a:latin typeface="Times New Roman" panose="02020603050405020304" pitchFamily="18" charset="0"/>
                <a:cs typeface="Times New Roman" panose="02020603050405020304" pitchFamily="18" charset="0"/>
              </a:rPr>
              <a:t>Вибір електродвигунів для </a:t>
            </a:r>
            <a:r>
              <a:rPr lang="ru-RU" sz="2800" b="1" i="1" u="sng" dirty="0">
                <a:latin typeface="Times New Roman" panose="02020603050405020304" pitchFamily="18" charset="0"/>
                <a:cs typeface="Times New Roman" panose="02020603050405020304" pitchFamily="18" charset="0"/>
              </a:rPr>
              <a:t>привода </a:t>
            </a:r>
            <a:r>
              <a:rPr lang="uk-UA" sz="2800" b="1" i="1" u="sng" dirty="0">
                <a:latin typeface="Times New Roman" panose="02020603050405020304" pitchFamily="18" charset="0"/>
                <a:cs typeface="Times New Roman" panose="02020603050405020304" pitchFamily="18" charset="0"/>
              </a:rPr>
              <a:t>насосів</a:t>
            </a:r>
          </a:p>
        </p:txBody>
      </p:sp>
      <p:sp>
        <p:nvSpPr>
          <p:cNvPr id="8" name="Прямоугольник 7">
            <a:extLst>
              <a:ext uri="{FF2B5EF4-FFF2-40B4-BE49-F238E27FC236}">
                <a16:creationId xmlns:a16="http://schemas.microsoft.com/office/drawing/2014/main" id="{EF0A3E35-E48C-4CE2-A523-9B52621225A9}"/>
              </a:ext>
            </a:extLst>
          </p:cNvPr>
          <p:cNvSpPr/>
          <p:nvPr/>
        </p:nvSpPr>
        <p:spPr>
          <a:xfrm>
            <a:off x="68677" y="2877714"/>
            <a:ext cx="8967819" cy="1538883"/>
          </a:xfrm>
          <a:prstGeom prst="rect">
            <a:avLst/>
          </a:prstGeom>
          <a:solidFill>
            <a:schemeClr val="tx2">
              <a:lumMod val="20000"/>
              <a:lumOff val="80000"/>
            </a:schemeClr>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Механічна характеристика цього двигуна дещо відрізняється від загальної серії. Так, номінальне значення кратності пускового моменту для двигунів потуж-</a:t>
            </a:r>
            <a:r>
              <a:rPr lang="uk-UA" sz="2000" dirty="0" err="1">
                <a:latin typeface="Calibri" panose="020F0502020204030204" pitchFamily="34" charset="0"/>
                <a:cs typeface="Calibri" panose="020F0502020204030204" pitchFamily="34" charset="0"/>
              </a:rPr>
              <a:t>ністю</a:t>
            </a:r>
            <a:r>
              <a:rPr lang="uk-UA" sz="2000" dirty="0">
                <a:latin typeface="Calibri" panose="020F0502020204030204" pitchFamily="34" charset="0"/>
                <a:cs typeface="Calibri" panose="020F0502020204030204" pitchFamily="34" charset="0"/>
              </a:rPr>
              <a:t> до 16 </a:t>
            </a:r>
            <a:r>
              <a:rPr lang="ru-RU" sz="2000" dirty="0">
                <a:latin typeface="Calibri" panose="020F0502020204030204" pitchFamily="34" charset="0"/>
                <a:cs typeface="Calibri" panose="020F0502020204030204" pitchFamily="34" charset="0"/>
              </a:rPr>
              <a:t>кВт </a:t>
            </a:r>
            <a:r>
              <a:rPr lang="uk-UA" sz="2000" dirty="0">
                <a:latin typeface="Calibri" panose="020F0502020204030204" pitchFamily="34" charset="0"/>
                <a:cs typeface="Calibri" panose="020F0502020204030204" pitchFamily="34" charset="0"/>
              </a:rPr>
              <a:t>становить 1, більше 16 </a:t>
            </a:r>
            <a:r>
              <a:rPr lang="ru-RU" sz="2000" dirty="0">
                <a:latin typeface="Calibri" panose="020F0502020204030204" pitchFamily="34" charset="0"/>
                <a:cs typeface="Calibri" panose="020F0502020204030204" pitchFamily="34" charset="0"/>
              </a:rPr>
              <a:t>к Вт </a:t>
            </a:r>
            <a:r>
              <a:rPr lang="uk-UA" sz="2000" dirty="0">
                <a:latin typeface="Calibri" panose="020F0502020204030204" pitchFamily="34" charset="0"/>
                <a:cs typeface="Calibri" panose="020F0502020204030204" pitchFamily="34" charset="0"/>
              </a:rPr>
              <a:t>- 0,85 (у двигунів основного виконання - 1,4 -2,2). Кратність максимального моменту дорівнює 2, кратність пускового струму не більше 7.</a:t>
            </a:r>
          </a:p>
        </p:txBody>
      </p:sp>
      <p:sp>
        <p:nvSpPr>
          <p:cNvPr id="9" name="Прямоугольник 8">
            <a:extLst>
              <a:ext uri="{FF2B5EF4-FFF2-40B4-BE49-F238E27FC236}">
                <a16:creationId xmlns:a16="http://schemas.microsoft.com/office/drawing/2014/main" id="{49950664-6F70-4C89-86A2-5312A6B6BE23}"/>
              </a:ext>
            </a:extLst>
          </p:cNvPr>
          <p:cNvSpPr/>
          <p:nvPr/>
        </p:nvSpPr>
        <p:spPr>
          <a:xfrm>
            <a:off x="47767" y="4416597"/>
            <a:ext cx="8967819" cy="2154436"/>
          </a:xfrm>
          <a:prstGeom prst="rect">
            <a:avLst/>
          </a:prstGeom>
          <a:solidFill>
            <a:schemeClr val="accent3">
              <a:lumMod val="40000"/>
              <a:lumOff val="60000"/>
            </a:schemeClr>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Враховуючи низьку допустиму температуру нагрівання ізоляції обмоток статора (близько 60 ºС), двигуни допускають до трьох </a:t>
            </a:r>
            <a:r>
              <a:rPr lang="uk-UA" sz="2000" dirty="0" err="1">
                <a:latin typeface="Calibri" panose="020F0502020204030204" pitchFamily="34" charset="0"/>
                <a:cs typeface="Calibri" panose="020F0502020204030204" pitchFamily="34" charset="0"/>
              </a:rPr>
              <a:t>вмикань</a:t>
            </a:r>
            <a:r>
              <a:rPr lang="uk-UA" sz="2000" dirty="0">
                <a:latin typeface="Calibri" panose="020F0502020204030204" pitchFamily="34" charset="0"/>
                <a:cs typeface="Calibri" panose="020F0502020204030204" pitchFamily="34" charset="0"/>
              </a:rPr>
              <a:t> на годину з інтервалом між ними 5 хв. </a:t>
            </a:r>
          </a:p>
          <a:p>
            <a:pPr indent="361950"/>
            <a:r>
              <a:rPr lang="uk-UA" sz="2000" dirty="0">
                <a:latin typeface="Calibri" panose="020F0502020204030204" pitchFamily="34" charset="0"/>
                <a:cs typeface="Calibri" panose="020F0502020204030204" pitchFamily="34" charset="0"/>
              </a:rPr>
              <a:t>Аварійними режимами для двигуна </a:t>
            </a:r>
            <a:r>
              <a:rPr lang="ru-RU" sz="2000" dirty="0">
                <a:latin typeface="Calibri" panose="020F0502020204030204" pitchFamily="34" charset="0"/>
                <a:cs typeface="Calibri" panose="020F0502020204030204" pitchFamily="34" charset="0"/>
              </a:rPr>
              <a:t>ПЭДВ, </a:t>
            </a:r>
            <a:r>
              <a:rPr lang="uk-UA" sz="2000" dirty="0">
                <a:latin typeface="Calibri" panose="020F0502020204030204" pitchFamily="34" charset="0"/>
                <a:cs typeface="Calibri" panose="020F0502020204030204" pitchFamily="34" charset="0"/>
              </a:rPr>
              <a:t>крім короткого замикання, струмів перевантаження та обриву фази, є відсутність води в свердловині (“сухий хід”) та потрапляння забрудненої води всередину двигуна, що призводить до виходу з ладу підшипників.</a:t>
            </a:r>
          </a:p>
        </p:txBody>
      </p:sp>
    </p:spTree>
    <p:extLst>
      <p:ext uri="{BB962C8B-B14F-4D97-AF65-F5344CB8AC3E}">
        <p14:creationId xmlns:p14="http://schemas.microsoft.com/office/powerpoint/2010/main" val="8475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8">
                                            <p:bg/>
                                          </p:spTgt>
                                        </p:tgtEl>
                                        <p:attrNameLst>
                                          <p:attrName>style.visibility</p:attrName>
                                        </p:attrNameLst>
                                      </p:cBhvr>
                                      <p:to>
                                        <p:strVal val="visible"/>
                                      </p:to>
                                    </p:set>
                                    <p:anim calcmode="lin" valueType="num">
                                      <p:cBhvr additive="base">
                                        <p:cTn id="29" dur="1000" fill="hold"/>
                                        <p:tgtEl>
                                          <p:spTgt spid="8">
                                            <p:bg/>
                                          </p:spTgt>
                                        </p:tgtEl>
                                        <p:attrNameLst>
                                          <p:attrName>ppt_x</p:attrName>
                                        </p:attrNameLst>
                                      </p:cBhvr>
                                      <p:tavLst>
                                        <p:tav tm="0">
                                          <p:val>
                                            <p:strVal val="0-#ppt_w/2"/>
                                          </p:val>
                                        </p:tav>
                                        <p:tav tm="100000">
                                          <p:val>
                                            <p:strVal val="#ppt_x"/>
                                          </p:val>
                                        </p:tav>
                                      </p:tavLst>
                                    </p:anim>
                                    <p:anim calcmode="lin" valueType="num">
                                      <p:cBhvr additive="base">
                                        <p:cTn id="30" dur="1000" fill="hold"/>
                                        <p:tgtEl>
                                          <p:spTgt spid="8">
                                            <p:bg/>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 calcmode="lin" valueType="num">
                                      <p:cBhvr additive="base">
                                        <p:cTn id="33"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 calcmode="lin" valueType="num">
                                      <p:cBhvr additive="base">
                                        <p:cTn id="39"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40" dur="1000" fill="hold"/>
                                        <p:tgtEl>
                                          <p:spTgt spid="9">
                                            <p:bg/>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 calcmode="lin" valueType="num">
                                      <p:cBhvr additive="base">
                                        <p:cTn id="43"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9">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9">
                                            <p:txEl>
                                              <p:pRg st="1" end="1"/>
                                            </p:txEl>
                                          </p:spTgt>
                                        </p:tgtEl>
                                        <p:attrNameLst>
                                          <p:attrName>style.visibility</p:attrName>
                                        </p:attrNameLst>
                                      </p:cBhvr>
                                      <p:to>
                                        <p:strVal val="visible"/>
                                      </p:to>
                                    </p:set>
                                    <p:anim calcmode="lin" valueType="num">
                                      <p:cBhvr additive="base">
                                        <p:cTn id="47" dur="1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48" dur="10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P spid="9"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79"/>
            <a:ext cx="8928992" cy="923330"/>
          </a:xfrm>
          <a:prstGeom prst="rect">
            <a:avLst/>
          </a:prstGeom>
          <a:solidFill>
            <a:srgbClr val="92D050"/>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Регулювання подачі насосів у сільськогосподарському виробництві </a:t>
            </a:r>
            <a:r>
              <a:rPr lang="uk-UA" sz="2000" dirty="0" err="1">
                <a:latin typeface="Calibri" panose="020F0502020204030204" pitchFamily="34" charset="0"/>
                <a:cs typeface="Calibri" panose="020F0502020204030204" pitchFamily="34" charset="0"/>
              </a:rPr>
              <a:t>застосову-ють</a:t>
            </a:r>
            <a:r>
              <a:rPr lang="uk-UA" sz="2000" dirty="0">
                <a:latin typeface="Calibri" panose="020F0502020204030204" pitchFamily="34" charset="0"/>
                <a:cs typeface="Calibri" panose="020F0502020204030204" pitchFamily="34" charset="0"/>
              </a:rPr>
              <a:t> лише в окремих випадках: у системах тепло- і водопостачання населених пунктів, установках зрошення.</a:t>
            </a:r>
          </a:p>
        </p:txBody>
      </p:sp>
      <p:sp>
        <p:nvSpPr>
          <p:cNvPr id="6" name="Прямоугольник 5"/>
          <p:cNvSpPr/>
          <p:nvPr/>
        </p:nvSpPr>
        <p:spPr>
          <a:xfrm>
            <a:off x="827584" y="11857"/>
            <a:ext cx="572663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Способи регулювання подачі насосів</a:t>
            </a:r>
            <a:endParaRPr lang="uk-UA" sz="2800" b="1" i="1" u="sng"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EF0A3E35-E48C-4CE2-A523-9B52621225A9}"/>
              </a:ext>
            </a:extLst>
          </p:cNvPr>
          <p:cNvSpPr/>
          <p:nvPr/>
        </p:nvSpPr>
        <p:spPr>
          <a:xfrm>
            <a:off x="107504" y="1364009"/>
            <a:ext cx="8967819" cy="369332"/>
          </a:xfrm>
          <a:prstGeom prst="rect">
            <a:avLst/>
          </a:prstGeom>
          <a:solidFill>
            <a:schemeClr val="tx2">
              <a:lumMod val="20000"/>
              <a:lumOff val="80000"/>
            </a:schemeClr>
          </a:solidFill>
        </p:spPr>
        <p:txBody>
          <a:bodyPr wrap="square" lIns="0" tIns="0" rIns="0" bIns="0">
            <a:spAutoFit/>
          </a:bodyPr>
          <a:lstStyle/>
          <a:p>
            <a:pPr indent="361950"/>
            <a:r>
              <a:rPr lang="uk-UA" sz="2400" i="1" u="sng" dirty="0">
                <a:latin typeface="Calibri" panose="020F0502020204030204" pitchFamily="34" charset="0"/>
                <a:cs typeface="Calibri" panose="020F0502020204030204" pitchFamily="34" charset="0"/>
              </a:rPr>
              <a:t>Основні способи регулювання:</a:t>
            </a:r>
          </a:p>
        </p:txBody>
      </p:sp>
      <p:sp>
        <p:nvSpPr>
          <p:cNvPr id="9" name="Прямоугольник 8">
            <a:extLst>
              <a:ext uri="{FF2B5EF4-FFF2-40B4-BE49-F238E27FC236}">
                <a16:creationId xmlns:a16="http://schemas.microsoft.com/office/drawing/2014/main" id="{49950664-6F70-4C89-86A2-5312A6B6BE23}"/>
              </a:ext>
            </a:extLst>
          </p:cNvPr>
          <p:cNvSpPr/>
          <p:nvPr/>
        </p:nvSpPr>
        <p:spPr>
          <a:xfrm>
            <a:off x="107503" y="1733341"/>
            <a:ext cx="8967819" cy="2769989"/>
          </a:xfrm>
          <a:prstGeom prst="rect">
            <a:avLst/>
          </a:prstGeom>
          <a:solidFill>
            <a:schemeClr val="accent3">
              <a:lumMod val="40000"/>
              <a:lumOff val="60000"/>
            </a:schemeClr>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1. </a:t>
            </a:r>
            <a:r>
              <a:rPr lang="uk-UA" sz="2000" u="sng" dirty="0">
                <a:latin typeface="Calibri" panose="020F0502020204030204" pitchFamily="34" charset="0"/>
                <a:cs typeface="Calibri" panose="020F0502020204030204" pitchFamily="34" charset="0"/>
              </a:rPr>
              <a:t>Зміна кількості працюючих насосних агрегатів при паралельній їх ро</a:t>
            </a:r>
            <a:r>
              <a:rPr lang="uk-UA" sz="2000" dirty="0">
                <a:latin typeface="Calibri" panose="020F0502020204030204" pitchFamily="34" charset="0"/>
                <a:cs typeface="Calibri" panose="020F0502020204030204" pitchFamily="34" charset="0"/>
              </a:rPr>
              <a:t>боті; застосовують на насосних станціях, де кількість насосних агрегатів більше двох.</a:t>
            </a:r>
          </a:p>
          <a:p>
            <a:pPr indent="361950"/>
            <a:r>
              <a:rPr lang="uk-UA" sz="2000" dirty="0">
                <a:latin typeface="Calibri" panose="020F0502020204030204" pitchFamily="34" charset="0"/>
                <a:cs typeface="Calibri" panose="020F0502020204030204" pitchFamily="34" charset="0"/>
              </a:rPr>
              <a:t>Перевагою цього способу є те, що в процесі регулювання двигуни насосів працюють з номінальним навантаженням, а значить з високим ККД. Крім того, схеми автоматизації за цим способом достатньо прості з можливістю резервних варіантів роботи. </a:t>
            </a:r>
          </a:p>
          <a:p>
            <a:pPr indent="361950"/>
            <a:r>
              <a:rPr lang="uk-UA" sz="2000" dirty="0">
                <a:latin typeface="Calibri" panose="020F0502020204030204" pitchFamily="34" charset="0"/>
                <a:cs typeface="Calibri" panose="020F0502020204030204" pitchFamily="34" charset="0"/>
              </a:rPr>
              <a:t>Недоліками є збільшення капітальних вкладень на обладнання, невеликий коефіцієнт використання насосних агрегатів протягом року, необхідність перевірки електроприводів на допустиме число </a:t>
            </a:r>
            <a:r>
              <a:rPr lang="uk-UA" sz="2000" dirty="0" err="1">
                <a:latin typeface="Calibri" panose="020F0502020204030204" pitchFamily="34" charset="0"/>
                <a:cs typeface="Calibri" panose="020F0502020204030204" pitchFamily="34" charset="0"/>
              </a:rPr>
              <a:t>вмикань</a:t>
            </a:r>
            <a:r>
              <a:rPr lang="uk-UA" sz="2000" dirty="0">
                <a:latin typeface="Calibri" panose="020F0502020204030204" pitchFamily="34" charset="0"/>
                <a:cs typeface="Calibri" panose="020F0502020204030204" pitchFamily="34" charset="0"/>
              </a:rPr>
              <a:t> на годину.</a:t>
            </a:r>
          </a:p>
        </p:txBody>
      </p:sp>
      <p:sp>
        <p:nvSpPr>
          <p:cNvPr id="11" name="Прямоугольник 10">
            <a:extLst>
              <a:ext uri="{FF2B5EF4-FFF2-40B4-BE49-F238E27FC236}">
                <a16:creationId xmlns:a16="http://schemas.microsoft.com/office/drawing/2014/main" id="{E7273924-033A-40DF-9D87-6450792EA6CB}"/>
              </a:ext>
            </a:extLst>
          </p:cNvPr>
          <p:cNvSpPr/>
          <p:nvPr/>
        </p:nvSpPr>
        <p:spPr>
          <a:xfrm>
            <a:off x="107503" y="4503330"/>
            <a:ext cx="8967819" cy="2154436"/>
          </a:xfrm>
          <a:prstGeom prst="rect">
            <a:avLst/>
          </a:prstGeom>
          <a:solidFill>
            <a:schemeClr val="accent2"/>
          </a:solidFill>
        </p:spPr>
        <p:txBody>
          <a:bodyPr wrap="square" lIns="0" tIns="0" rIns="0" bIns="0">
            <a:spAutoFit/>
          </a:bodyPr>
          <a:lstStyle/>
          <a:p>
            <a:pPr indent="361950"/>
            <a:r>
              <a:rPr lang="uk-UA" sz="2000" dirty="0">
                <a:latin typeface="Calibri" panose="020F0502020204030204" pitchFamily="34" charset="0"/>
                <a:cs typeface="Calibri" panose="020F0502020204030204" pitchFamily="34" charset="0"/>
              </a:rPr>
              <a:t>2. </a:t>
            </a:r>
            <a:r>
              <a:rPr lang="uk-UA" sz="2000" u="sng" dirty="0">
                <a:latin typeface="Calibri" panose="020F0502020204030204" pitchFamily="34" charset="0"/>
                <a:cs typeface="Calibri" panose="020F0502020204030204" pitchFamily="34" charset="0"/>
              </a:rPr>
              <a:t>Дроселювання</a:t>
            </a:r>
            <a:r>
              <a:rPr lang="uk-UA" sz="2000" dirty="0">
                <a:latin typeface="Calibri" panose="020F0502020204030204" pitchFamily="34" charset="0"/>
                <a:cs typeface="Calibri" panose="020F0502020204030204" pitchFamily="34" charset="0"/>
              </a:rPr>
              <a:t> (зміна положення засувки на трубопроводі) застосовують в основному, коли треба обмежити подачу насоса з технологічних причин. </a:t>
            </a:r>
          </a:p>
          <a:p>
            <a:pPr indent="361950"/>
            <a:r>
              <a:rPr lang="uk-UA" sz="2000" dirty="0">
                <a:latin typeface="Calibri" panose="020F0502020204030204" pitchFamily="34" charset="0"/>
                <a:cs typeface="Calibri" panose="020F0502020204030204" pitchFamily="34" charset="0"/>
              </a:rPr>
              <a:t>Привод засувки може бути ручним та електричним, в останньому випадку процес регулювання може бути автоматизований. </a:t>
            </a:r>
          </a:p>
          <a:p>
            <a:pPr indent="361950"/>
            <a:r>
              <a:rPr lang="uk-UA" sz="2000" dirty="0">
                <a:latin typeface="Calibri" panose="020F0502020204030204" pitchFamily="34" charset="0"/>
                <a:cs typeface="Calibri" panose="020F0502020204030204" pitchFamily="34" charset="0"/>
              </a:rPr>
              <a:t>Межі регулювання подачі насоса - від 0 до </a:t>
            </a:r>
            <a:r>
              <a:rPr lang="en-US" sz="2000" dirty="0">
                <a:latin typeface="Calibri" panose="020F0502020204030204" pitchFamily="34" charset="0"/>
                <a:cs typeface="Calibri" panose="020F0502020204030204" pitchFamily="34" charset="0"/>
              </a:rPr>
              <a:t>Q</a:t>
            </a:r>
            <a:r>
              <a:rPr lang="uk-UA" sz="2000" baseline="-25000" dirty="0" err="1">
                <a:latin typeface="Calibri" panose="020F0502020204030204" pitchFamily="34" charset="0"/>
                <a:cs typeface="Calibri" panose="020F0502020204030204" pitchFamily="34" charset="0"/>
              </a:rPr>
              <a:t>ном</a:t>
            </a:r>
            <a:r>
              <a:rPr lang="en-US"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Основна перевага цього способу - простота та можливість здійснення в місцевих умовах при незначних капітальних витратах. </a:t>
            </a:r>
          </a:p>
        </p:txBody>
      </p:sp>
    </p:spTree>
    <p:extLst>
      <p:ext uri="{BB962C8B-B14F-4D97-AF65-F5344CB8AC3E}">
        <p14:creationId xmlns:p14="http://schemas.microsoft.com/office/powerpoint/2010/main" val="733733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bg/>
                                          </p:spTgt>
                                        </p:tgtEl>
                                        <p:attrNameLst>
                                          <p:attrName>style.visibility</p:attrName>
                                        </p:attrNameLst>
                                      </p:cBhvr>
                                      <p:to>
                                        <p:strVal val="visible"/>
                                      </p:to>
                                    </p:set>
                                    <p:anim calcmode="lin" valueType="num">
                                      <p:cBhvr additive="base">
                                        <p:cTn id="17" dur="1000" fill="hold"/>
                                        <p:tgtEl>
                                          <p:spTgt spid="8">
                                            <p:bg/>
                                          </p:spTgt>
                                        </p:tgtEl>
                                        <p:attrNameLst>
                                          <p:attrName>ppt_x</p:attrName>
                                        </p:attrNameLst>
                                      </p:cBhvr>
                                      <p:tavLst>
                                        <p:tav tm="0">
                                          <p:val>
                                            <p:strVal val="0-#ppt_w/2"/>
                                          </p:val>
                                        </p:tav>
                                        <p:tav tm="100000">
                                          <p:val>
                                            <p:strVal val="#ppt_x"/>
                                          </p:val>
                                        </p:tav>
                                      </p:tavLst>
                                    </p:anim>
                                    <p:anim calcmode="lin" valueType="num">
                                      <p:cBhvr additive="base">
                                        <p:cTn id="18" dur="1000" fill="hold"/>
                                        <p:tgtEl>
                                          <p:spTgt spid="8">
                                            <p:bg/>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9">
                                            <p:bg/>
                                          </p:spTgt>
                                        </p:tgtEl>
                                        <p:attrNameLst>
                                          <p:attrName>style.visibility</p:attrName>
                                        </p:attrNameLst>
                                      </p:cBhvr>
                                      <p:to>
                                        <p:strVal val="visible"/>
                                      </p:to>
                                    </p:set>
                                    <p:anim calcmode="lin" valueType="num">
                                      <p:cBhvr additive="base">
                                        <p:cTn id="27" dur="1000" fill="hold"/>
                                        <p:tgtEl>
                                          <p:spTgt spid="9">
                                            <p:bg/>
                                          </p:spTgt>
                                        </p:tgtEl>
                                        <p:attrNameLst>
                                          <p:attrName>ppt_x</p:attrName>
                                        </p:attrNameLst>
                                      </p:cBhvr>
                                      <p:tavLst>
                                        <p:tav tm="0">
                                          <p:val>
                                            <p:strVal val="0-#ppt_w/2"/>
                                          </p:val>
                                        </p:tav>
                                        <p:tav tm="100000">
                                          <p:val>
                                            <p:strVal val="#ppt_x"/>
                                          </p:val>
                                        </p:tav>
                                      </p:tavLst>
                                    </p:anim>
                                    <p:anim calcmode="lin" valueType="num">
                                      <p:cBhvr additive="base">
                                        <p:cTn id="28" dur="1000" fill="hold"/>
                                        <p:tgtEl>
                                          <p:spTgt spid="9">
                                            <p:bg/>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9">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 calcmode="lin" valueType="num">
                                      <p:cBhvr additive="base">
                                        <p:cTn id="35" dur="10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9">
                                            <p:txEl>
                                              <p:pRg st="1" end="1"/>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9">
                                            <p:txEl>
                                              <p:pRg st="2" end="2"/>
                                            </p:txEl>
                                          </p:spTgt>
                                        </p:tgtEl>
                                        <p:attrNameLst>
                                          <p:attrName>style.visibility</p:attrName>
                                        </p:attrNameLst>
                                      </p:cBhvr>
                                      <p:to>
                                        <p:strVal val="visible"/>
                                      </p:to>
                                    </p:set>
                                    <p:anim calcmode="lin" valueType="num">
                                      <p:cBhvr additive="base">
                                        <p:cTn id="39" dur="1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1">
                                            <p:bg/>
                                          </p:spTgt>
                                        </p:tgtEl>
                                        <p:attrNameLst>
                                          <p:attrName>style.visibility</p:attrName>
                                        </p:attrNameLst>
                                      </p:cBhvr>
                                      <p:to>
                                        <p:strVal val="visible"/>
                                      </p:to>
                                    </p:set>
                                    <p:anim calcmode="lin" valueType="num">
                                      <p:cBhvr additive="base">
                                        <p:cTn id="45" dur="1000" fill="hold"/>
                                        <p:tgtEl>
                                          <p:spTgt spid="11">
                                            <p:bg/>
                                          </p:spTgt>
                                        </p:tgtEl>
                                        <p:attrNameLst>
                                          <p:attrName>ppt_x</p:attrName>
                                        </p:attrNameLst>
                                      </p:cBhvr>
                                      <p:tavLst>
                                        <p:tav tm="0">
                                          <p:val>
                                            <p:strVal val="0-#ppt_w/2"/>
                                          </p:val>
                                        </p:tav>
                                        <p:tav tm="100000">
                                          <p:val>
                                            <p:strVal val="#ppt_x"/>
                                          </p:val>
                                        </p:tav>
                                      </p:tavLst>
                                    </p:anim>
                                    <p:anim calcmode="lin" valueType="num">
                                      <p:cBhvr additive="base">
                                        <p:cTn id="46" dur="1000" fill="hold"/>
                                        <p:tgtEl>
                                          <p:spTgt spid="11">
                                            <p:bg/>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1">
                                            <p:txEl>
                                              <p:pRg st="0" end="0"/>
                                            </p:txEl>
                                          </p:spTgt>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1">
                                            <p:txEl>
                                              <p:pRg st="1" end="1"/>
                                            </p:txEl>
                                          </p:spTgt>
                                        </p:tgtEl>
                                        <p:attrNameLst>
                                          <p:attrName>style.visibility</p:attrName>
                                        </p:attrNameLst>
                                      </p:cBhvr>
                                      <p:to>
                                        <p:strVal val="visible"/>
                                      </p:to>
                                    </p:set>
                                    <p:anim calcmode="lin" valueType="num">
                                      <p:cBhvr additive="base">
                                        <p:cTn id="53" dur="1000" fill="hold"/>
                                        <p:tgtEl>
                                          <p:spTgt spid="11">
                                            <p:txEl>
                                              <p:pRg st="1" end="1"/>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11">
                                            <p:txEl>
                                              <p:pRg st="1" end="1"/>
                                            </p:txEl>
                                          </p:spTgt>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11">
                                            <p:txEl>
                                              <p:pRg st="2" end="2"/>
                                            </p:txEl>
                                          </p:spTgt>
                                        </p:tgtEl>
                                        <p:attrNameLst>
                                          <p:attrName>style.visibility</p:attrName>
                                        </p:attrNameLst>
                                      </p:cBhvr>
                                      <p:to>
                                        <p:strVal val="visible"/>
                                      </p:to>
                                    </p:set>
                                    <p:anim calcmode="lin" valueType="num">
                                      <p:cBhvr additive="base">
                                        <p:cTn id="57" dur="1000" fill="hold"/>
                                        <p:tgtEl>
                                          <p:spTgt spid="11">
                                            <p:txEl>
                                              <p:pRg st="2" end="2"/>
                                            </p:txEl>
                                          </p:spTgt>
                                        </p:tgtEl>
                                        <p:attrNameLst>
                                          <p:attrName>ppt_x</p:attrName>
                                        </p:attrNameLst>
                                      </p:cBhvr>
                                      <p:tavLst>
                                        <p:tav tm="0">
                                          <p:val>
                                            <p:strVal val="0-#ppt_w/2"/>
                                          </p:val>
                                        </p:tav>
                                        <p:tav tm="100000">
                                          <p:val>
                                            <p:strVal val="#ppt_x"/>
                                          </p:val>
                                        </p:tav>
                                      </p:tavLst>
                                    </p:anim>
                                    <p:anim calcmode="lin" valueType="num">
                                      <p:cBhvr additive="base">
                                        <p:cTn id="58" dur="1000" fill="hold"/>
                                        <p:tgtEl>
                                          <p:spTgt spid="1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P spid="9" grpId="0" uiExpand="1" build="p" animBg="1"/>
      <p:bldP spid="11"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440679"/>
            <a:ext cx="8928992" cy="1477328"/>
          </a:xfrm>
          <a:prstGeom prst="rect">
            <a:avLst/>
          </a:prstGeom>
          <a:solidFill>
            <a:srgbClr val="92D050"/>
          </a:solidFill>
        </p:spPr>
        <p:txBody>
          <a:bodyPr wrap="square" lIns="0" tIns="0" rIns="0" bIns="0">
            <a:spAutoFit/>
          </a:bodyPr>
          <a:lstStyle/>
          <a:p>
            <a:pPr indent="361950"/>
            <a:r>
              <a:rPr lang="uk-UA" sz="2400" dirty="0">
                <a:latin typeface="Calibri" panose="020F0502020204030204" pitchFamily="34" charset="0"/>
                <a:cs typeface="Calibri" panose="020F0502020204030204" pitchFamily="34" charset="0"/>
              </a:rPr>
              <a:t>Проте зміна положення засувки призводить до зміни основних енергетичних характеристик насоса. </a:t>
            </a:r>
          </a:p>
          <a:p>
            <a:pPr indent="361950"/>
            <a:r>
              <a:rPr lang="uk-UA" sz="2400" dirty="0">
                <a:latin typeface="Calibri" panose="020F0502020204030204" pitchFamily="34" charset="0"/>
                <a:cs typeface="Calibri" panose="020F0502020204030204" pitchFamily="34" charset="0"/>
              </a:rPr>
              <a:t>Зменшення подачі дроселюванням доцільне лише у діапазоні межах</a:t>
            </a:r>
            <a:r>
              <a:rPr lang="en-US" sz="2400" dirty="0">
                <a:latin typeface="Calibri" panose="020F0502020204030204" pitchFamily="34" charset="0"/>
                <a:cs typeface="Calibri" panose="020F0502020204030204" pitchFamily="34" charset="0"/>
              </a:rPr>
              <a:t> </a:t>
            </a:r>
            <a:r>
              <a:rPr lang="uk-UA" sz="2400" dirty="0">
                <a:latin typeface="Calibri" panose="020F0502020204030204" pitchFamily="34" charset="0"/>
                <a:cs typeface="Calibri" panose="020F0502020204030204" pitchFamily="34" charset="0"/>
              </a:rPr>
              <a:t>де ККД</a:t>
            </a:r>
            <a:r>
              <a:rPr lang="uk-UA" sz="2400" b="1" dirty="0">
                <a:latin typeface="Calibri" panose="020F0502020204030204" pitchFamily="34" charset="0"/>
                <a:cs typeface="Calibri" panose="020F0502020204030204" pitchFamily="34" charset="0"/>
              </a:rPr>
              <a:t> </a:t>
            </a:r>
            <a:r>
              <a:rPr lang="uk-UA" sz="2400" dirty="0">
                <a:latin typeface="Calibri" panose="020F0502020204030204" pitchFamily="34" charset="0"/>
                <a:cs typeface="Calibri" panose="020F0502020204030204" pitchFamily="34" charset="0"/>
              </a:rPr>
              <a:t>насоса зменшується в межах </a:t>
            </a:r>
            <a:r>
              <a:rPr lang="uk-UA" sz="2400" i="1" dirty="0">
                <a:latin typeface="Calibri" panose="020F0502020204030204" pitchFamily="34" charset="0"/>
                <a:cs typeface="Calibri" panose="020F0502020204030204" pitchFamily="34" charset="0"/>
              </a:rPr>
              <a:t>0,1 </a:t>
            </a:r>
            <a:r>
              <a:rPr lang="uk-UA" sz="2400" i="1" dirty="0" err="1">
                <a:latin typeface="Times New Roman" panose="02020603050405020304" pitchFamily="18" charset="0"/>
                <a:cs typeface="Times New Roman" panose="02020603050405020304" pitchFamily="18" charset="0"/>
              </a:rPr>
              <a:t>η</a:t>
            </a:r>
            <a:r>
              <a:rPr lang="uk-UA" sz="2400" i="1" baseline="-25000" dirty="0" err="1">
                <a:latin typeface="Times New Roman" panose="02020603050405020304" pitchFamily="18" charset="0"/>
                <a:cs typeface="Times New Roman" panose="02020603050405020304" pitchFamily="18" charset="0"/>
              </a:rPr>
              <a:t>тах</a:t>
            </a:r>
            <a:r>
              <a:rPr lang="uk-UA" sz="2400" b="1" dirty="0">
                <a:latin typeface="Calibri" panose="020F0502020204030204" pitchFamily="34" charset="0"/>
                <a:cs typeface="Calibri" panose="020F0502020204030204" pitchFamily="34" charset="0"/>
              </a:rPr>
              <a:t>.</a:t>
            </a:r>
            <a:endParaRPr lang="uk-UA" sz="2400" dirty="0">
              <a:latin typeface="Calibri" panose="020F0502020204030204" pitchFamily="34" charset="0"/>
              <a:cs typeface="Calibri" panose="020F0502020204030204" pitchFamily="34" charset="0"/>
            </a:endParaRPr>
          </a:p>
        </p:txBody>
      </p:sp>
      <p:sp>
        <p:nvSpPr>
          <p:cNvPr id="6" name="Прямоугольник 5"/>
          <p:cNvSpPr/>
          <p:nvPr/>
        </p:nvSpPr>
        <p:spPr>
          <a:xfrm>
            <a:off x="827584" y="11857"/>
            <a:ext cx="572663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Способи регулювання подачі насосів</a:t>
            </a:r>
            <a:endParaRPr lang="uk-UA" sz="2800" b="1" i="1" u="sng"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EF0A3E35-E48C-4CE2-A523-9B52621225A9}"/>
              </a:ext>
            </a:extLst>
          </p:cNvPr>
          <p:cNvSpPr/>
          <p:nvPr/>
        </p:nvSpPr>
        <p:spPr>
          <a:xfrm>
            <a:off x="107504" y="2132856"/>
            <a:ext cx="8967819" cy="3693319"/>
          </a:xfrm>
          <a:prstGeom prst="rect">
            <a:avLst/>
          </a:prstGeom>
          <a:solidFill>
            <a:schemeClr val="tx2">
              <a:lumMod val="20000"/>
              <a:lumOff val="80000"/>
            </a:schemeClr>
          </a:solidFill>
        </p:spPr>
        <p:txBody>
          <a:bodyPr wrap="square" lIns="0" tIns="0" rIns="0" bIns="0">
            <a:spAutoFit/>
          </a:bodyPr>
          <a:lstStyle/>
          <a:p>
            <a:pPr indent="361950"/>
            <a:r>
              <a:rPr lang="uk-UA" sz="2400" dirty="0">
                <a:latin typeface="Calibri" panose="020F0502020204030204" pitchFamily="34" charset="0"/>
                <a:cs typeface="Calibri" panose="020F0502020204030204" pitchFamily="34" charset="0"/>
              </a:rPr>
              <a:t>При подальшому регулюванні до (0,3 - 0,5) </a:t>
            </a:r>
            <a:r>
              <a:rPr lang="en-US" sz="2400" dirty="0">
                <a:latin typeface="Times New Roman" panose="02020603050405020304" pitchFamily="18" charset="0"/>
                <a:cs typeface="Times New Roman" panose="02020603050405020304" pitchFamily="18" charset="0"/>
              </a:rPr>
              <a:t>Q</a:t>
            </a:r>
            <a:r>
              <a:rPr lang="uk-UA" sz="2400" baseline="-25000" dirty="0" err="1">
                <a:latin typeface="Times New Roman" panose="02020603050405020304" pitchFamily="18" charset="0"/>
                <a:cs typeface="Times New Roman" panose="02020603050405020304" pitchFamily="18" charset="0"/>
              </a:rPr>
              <a:t>ном</a:t>
            </a:r>
            <a:r>
              <a:rPr lang="uk-UA" sz="2400" dirty="0">
                <a:latin typeface="Times New Roman" panose="02020603050405020304" pitchFamily="18" charset="0"/>
                <a:cs typeface="Times New Roman" panose="02020603050405020304" pitchFamily="18" charset="0"/>
              </a:rPr>
              <a:t> </a:t>
            </a:r>
            <a:r>
              <a:rPr lang="uk-UA" sz="2400" dirty="0">
                <a:latin typeface="Calibri" panose="020F0502020204030204" pitchFamily="34" charset="0"/>
                <a:cs typeface="Calibri" panose="020F0502020204030204" pitchFamily="34" charset="0"/>
              </a:rPr>
              <a:t>ККД значно знижується, що призводить до підвищення втрат електроенергії. </a:t>
            </a:r>
          </a:p>
          <a:p>
            <a:pPr indent="361950"/>
            <a:r>
              <a:rPr lang="uk-UA" sz="2400" dirty="0">
                <a:latin typeface="Calibri" panose="020F0502020204030204" pitchFamily="34" charset="0"/>
                <a:cs typeface="Calibri" panose="020F0502020204030204" pitchFamily="34" charset="0"/>
              </a:rPr>
              <a:t>Тривала робота насоса з низькими подачами при постійній частоті обертання двигуна економічно не виправдана. </a:t>
            </a:r>
          </a:p>
          <a:p>
            <a:pPr indent="361950"/>
            <a:r>
              <a:rPr lang="uk-UA" sz="2400" dirty="0">
                <a:latin typeface="Calibri" panose="020F0502020204030204" pitchFamily="34" charset="0"/>
                <a:cs typeface="Calibri" panose="020F0502020204030204" pitchFamily="34" charset="0"/>
              </a:rPr>
              <a:t>Крім того, одночасно зі зміною подачі збільшується напір насоса, що не завжди доцільно. </a:t>
            </a:r>
          </a:p>
          <a:p>
            <a:pPr indent="361950"/>
            <a:r>
              <a:rPr lang="uk-UA" sz="2400" dirty="0">
                <a:latin typeface="Calibri" panose="020F0502020204030204" pitchFamily="34" charset="0"/>
                <a:cs typeface="Calibri" panose="020F0502020204030204" pitchFamily="34" charset="0"/>
              </a:rPr>
              <a:t>Оскільки потужність, споживана двигуном при дроселюванні, зменшується в незначних межах (при </a:t>
            </a:r>
            <a:r>
              <a:rPr lang="uk-UA" sz="2400" dirty="0">
                <a:latin typeface="Times New Roman" panose="02020603050405020304" pitchFamily="18" charset="0"/>
                <a:cs typeface="Times New Roman" panose="02020603050405020304" pitchFamily="18" charset="0"/>
              </a:rPr>
              <a:t>ω = </a:t>
            </a:r>
            <a:r>
              <a:rPr lang="en-US" sz="2400" dirty="0">
                <a:latin typeface="Times New Roman" panose="02020603050405020304" pitchFamily="18" charset="0"/>
                <a:cs typeface="Times New Roman" panose="02020603050405020304" pitchFamily="18" charset="0"/>
              </a:rPr>
              <a:t>const</a:t>
            </a:r>
            <a:r>
              <a:rPr lang="en-US" sz="2400" dirty="0">
                <a:latin typeface="Calibri" panose="020F0502020204030204" pitchFamily="34" charset="0"/>
                <a:cs typeface="Calibri" panose="020F0502020204030204" pitchFamily="34" charset="0"/>
              </a:rPr>
              <a:t>), </a:t>
            </a:r>
            <a:r>
              <a:rPr lang="uk-UA" sz="2400" dirty="0">
                <a:latin typeface="Calibri" panose="020F0502020204030204" pitchFamily="34" charset="0"/>
                <a:cs typeface="Calibri" panose="020F0502020204030204" pitchFamily="34" charset="0"/>
              </a:rPr>
              <a:t>а подача може зменшуватись в 2 і більше разів, питомі показники роботи електронасоса, кВт/м</a:t>
            </a:r>
            <a:r>
              <a:rPr lang="uk-UA" sz="2400" baseline="30000" dirty="0">
                <a:latin typeface="Calibri" panose="020F0502020204030204" pitchFamily="34" charset="0"/>
                <a:cs typeface="Calibri" panose="020F0502020204030204" pitchFamily="34" charset="0"/>
              </a:rPr>
              <a:t>3</a:t>
            </a:r>
            <a:r>
              <a:rPr lang="uk-UA" sz="2400" dirty="0">
                <a:latin typeface="Calibri" panose="020F0502020204030204" pitchFamily="34" charset="0"/>
                <a:cs typeface="Calibri" panose="020F0502020204030204" pitchFamily="34" charset="0"/>
              </a:rPr>
              <a:t>, значно погіршуються.</a:t>
            </a:r>
            <a:endParaRPr lang="uk-UA" sz="2400" i="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851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8">
                                            <p:bg/>
                                          </p:spTgt>
                                        </p:tgtEl>
                                        <p:attrNameLst>
                                          <p:attrName>style.visibility</p:attrName>
                                        </p:attrNameLst>
                                      </p:cBhvr>
                                      <p:to>
                                        <p:strVal val="visible"/>
                                      </p:to>
                                    </p:set>
                                    <p:anim calcmode="lin" valueType="num">
                                      <p:cBhvr additive="base">
                                        <p:cTn id="21" dur="1000" fill="hold"/>
                                        <p:tgtEl>
                                          <p:spTgt spid="8">
                                            <p:bg/>
                                          </p:spTgt>
                                        </p:tgtEl>
                                        <p:attrNameLst>
                                          <p:attrName>ppt_x</p:attrName>
                                        </p:attrNameLst>
                                      </p:cBhvr>
                                      <p:tavLst>
                                        <p:tav tm="0">
                                          <p:val>
                                            <p:strVal val="0-#ppt_w/2"/>
                                          </p:val>
                                        </p:tav>
                                        <p:tav tm="100000">
                                          <p:val>
                                            <p:strVal val="#ppt_x"/>
                                          </p:val>
                                        </p:tav>
                                      </p:tavLst>
                                    </p:anim>
                                    <p:anim calcmode="lin" valueType="num">
                                      <p:cBhvr additive="base">
                                        <p:cTn id="22" dur="1000" fill="hold"/>
                                        <p:tgtEl>
                                          <p:spTgt spid="8">
                                            <p:bg/>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8">
                                            <p:txEl>
                                              <p:pRg st="1" end="1"/>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1000" fill="hold"/>
                                        <p:tgtEl>
                                          <p:spTgt spid="8">
                                            <p:txEl>
                                              <p:pRg st="2" end="2"/>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8">
                                            <p:txEl>
                                              <p:pRg st="2" end="2"/>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1000" fill="hold"/>
                                        <p:tgtEl>
                                          <p:spTgt spid="8">
                                            <p:txEl>
                                              <p:pRg st="3" end="3"/>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526874"/>
            <a:ext cx="8928992" cy="4401205"/>
          </a:xfrm>
          <a:prstGeom prst="rect">
            <a:avLst/>
          </a:prstGeom>
          <a:solidFill>
            <a:srgbClr val="92D050"/>
          </a:solidFill>
        </p:spPr>
        <p:txBody>
          <a:bodyPr wrap="square" lIns="0" tIns="0" rIns="0" bIns="0">
            <a:spAutoFit/>
          </a:bodyPr>
          <a:lstStyle/>
          <a:p>
            <a:pPr indent="361950"/>
            <a:r>
              <a:rPr lang="uk-UA" sz="2200" dirty="0">
                <a:latin typeface="Calibri" panose="020F0502020204030204" pitchFamily="34" charset="0"/>
                <a:cs typeface="Calibri" panose="020F0502020204030204" pitchFamily="34" charset="0"/>
              </a:rPr>
              <a:t>3. </a:t>
            </a:r>
            <a:r>
              <a:rPr lang="uk-UA" sz="2200" u="sng" dirty="0">
                <a:latin typeface="Calibri" panose="020F0502020204030204" pitchFamily="34" charset="0"/>
                <a:cs typeface="Calibri" panose="020F0502020204030204" pitchFamily="34" charset="0"/>
              </a:rPr>
              <a:t>Регулювання зміною частоти обертання електродвигуна</a:t>
            </a:r>
            <a:r>
              <a:rPr lang="uk-UA" sz="2200" dirty="0">
                <a:latin typeface="Calibri" panose="020F0502020204030204" pitchFamily="34" charset="0"/>
                <a:cs typeface="Calibri" panose="020F0502020204030204" pitchFamily="34" charset="0"/>
              </a:rPr>
              <a:t>. Основним типом приводного двигуна для насосів є трифазний асинхронний двигун із короткозамкненим ротором, для якого застосовують три способи регулювання частоти обертання: </a:t>
            </a:r>
          </a:p>
          <a:p>
            <a:pPr marL="34290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зміною підведеної до двигуна напруги;</a:t>
            </a:r>
          </a:p>
          <a:p>
            <a:pPr marL="34290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зміною кількості пар полюсів;</a:t>
            </a:r>
          </a:p>
          <a:p>
            <a:pPr marL="34290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зміною частоти струму мережі живлення;</a:t>
            </a:r>
          </a:p>
          <a:p>
            <a:pPr marL="34290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за допомогою електромагнітної муфти чи </a:t>
            </a:r>
            <a:r>
              <a:rPr lang="uk-UA" sz="2200" dirty="0" err="1">
                <a:latin typeface="Calibri" panose="020F0502020204030204" pitchFamily="34" charset="0"/>
                <a:cs typeface="Calibri" panose="020F0502020204030204" pitchFamily="34" charset="0"/>
              </a:rPr>
              <a:t>клино</a:t>
            </a:r>
            <a:r>
              <a:rPr lang="uk-UA" sz="2200" dirty="0">
                <a:latin typeface="Calibri" panose="020F0502020204030204" pitchFamily="34" charset="0"/>
                <a:cs typeface="Calibri" panose="020F0502020204030204" pitchFamily="34" charset="0"/>
              </a:rPr>
              <a:t>-пасової передачі з варіатором.</a:t>
            </a:r>
          </a:p>
          <a:p>
            <a:pPr indent="361950"/>
            <a:r>
              <a:rPr lang="uk-UA" sz="2200" dirty="0">
                <a:latin typeface="Calibri" panose="020F0502020204030204" pitchFamily="34" charset="0"/>
                <a:cs typeface="Calibri" panose="020F0502020204030204" pitchFamily="34" charset="0"/>
              </a:rPr>
              <a:t>Для механізмів із вентиляторною механічною характеристикою регулювання зміною підведеної напруги ефективне в межах 1:4, 1:6, оскільки завантаження двигуна в процесі регулювання залишається близьким до номінального і ККД регулювання достатньо високий.</a:t>
            </a:r>
          </a:p>
        </p:txBody>
      </p:sp>
      <p:sp>
        <p:nvSpPr>
          <p:cNvPr id="6" name="Прямоугольник 5"/>
          <p:cNvSpPr/>
          <p:nvPr/>
        </p:nvSpPr>
        <p:spPr>
          <a:xfrm>
            <a:off x="827584" y="11857"/>
            <a:ext cx="572663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Способи регулювання подачі насосів</a:t>
            </a:r>
            <a:endParaRPr lang="uk-UA" sz="2800" b="1" i="1" u="sng"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EF0A3E35-E48C-4CE2-A523-9B52621225A9}"/>
              </a:ext>
            </a:extLst>
          </p:cNvPr>
          <p:cNvSpPr/>
          <p:nvPr/>
        </p:nvSpPr>
        <p:spPr>
          <a:xfrm>
            <a:off x="88090" y="4928079"/>
            <a:ext cx="8967819" cy="1692771"/>
          </a:xfrm>
          <a:prstGeom prst="rect">
            <a:avLst/>
          </a:prstGeom>
          <a:solidFill>
            <a:schemeClr val="tx2">
              <a:lumMod val="20000"/>
              <a:lumOff val="80000"/>
            </a:schemeClr>
          </a:solidFill>
        </p:spPr>
        <p:txBody>
          <a:bodyPr wrap="square" lIns="0" tIns="0" rIns="0" bIns="0">
            <a:spAutoFit/>
          </a:bodyPr>
          <a:lstStyle/>
          <a:p>
            <a:pPr indent="361950"/>
            <a:r>
              <a:rPr lang="uk-UA" sz="2200" dirty="0">
                <a:latin typeface="Calibri" panose="020F0502020204030204" pitchFamily="34" charset="0"/>
                <a:cs typeface="Calibri" panose="020F0502020204030204" pitchFamily="34" charset="0"/>
              </a:rPr>
              <a:t>Із трьох способів регулювання частоти обертання електродвигуна насосів перевагу віддають першому, враховуючи, що для другого способу треба застосовувати спеціальні багато-швидкісні двигуни, а для третього - значні капітальні вкладення на перетворювач частоти. </a:t>
            </a:r>
          </a:p>
          <a:p>
            <a:pPr indent="361950"/>
            <a:r>
              <a:rPr lang="uk-UA" sz="2200" dirty="0">
                <a:latin typeface="Calibri" panose="020F0502020204030204" pitchFamily="34" charset="0"/>
                <a:cs typeface="Calibri" panose="020F0502020204030204" pitchFamily="34" charset="0"/>
              </a:rPr>
              <a:t>Загальним їх недоліком є ускладнення схем керування. </a:t>
            </a:r>
            <a:endParaRPr lang="uk-UA" sz="2200" i="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5217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additive="base">
                                        <p:cTn id="35"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anim calcmode="lin" valueType="num">
                                      <p:cBhvr additive="base">
                                        <p:cTn id="41" dur="1000" fill="hold"/>
                                        <p:tgtEl>
                                          <p:spTgt spid="8">
                                            <p:bg/>
                                          </p:spTgt>
                                        </p:tgtEl>
                                        <p:attrNameLst>
                                          <p:attrName>ppt_x</p:attrName>
                                        </p:attrNameLst>
                                      </p:cBhvr>
                                      <p:tavLst>
                                        <p:tav tm="0">
                                          <p:val>
                                            <p:strVal val="0-#ppt_w/2"/>
                                          </p:val>
                                        </p:tav>
                                        <p:tav tm="100000">
                                          <p:val>
                                            <p:strVal val="#ppt_x"/>
                                          </p:val>
                                        </p:tav>
                                      </p:tavLst>
                                    </p:anim>
                                    <p:anim calcmode="lin" valueType="num">
                                      <p:cBhvr additive="base">
                                        <p:cTn id="42" dur="1000" fill="hold"/>
                                        <p:tgtEl>
                                          <p:spTgt spid="8">
                                            <p:bg/>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additive="base">
                                        <p:cTn id="45"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8">
                                            <p:txEl>
                                              <p:pRg st="0" end="0"/>
                                            </p:txEl>
                                          </p:spTgt>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8">
                                            <p:txEl>
                                              <p:pRg st="1" end="1"/>
                                            </p:txEl>
                                          </p:spTgt>
                                        </p:tgtEl>
                                        <p:attrNameLst>
                                          <p:attrName>style.visibility</p:attrName>
                                        </p:attrNameLst>
                                      </p:cBhvr>
                                      <p:to>
                                        <p:strVal val="visible"/>
                                      </p:to>
                                    </p:set>
                                    <p:anim calcmode="lin" valueType="num">
                                      <p:cBhvr additive="base">
                                        <p:cTn id="49" dur="10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07504" y="526874"/>
            <a:ext cx="8928992" cy="4431983"/>
          </a:xfrm>
          <a:prstGeom prst="rect">
            <a:avLst/>
          </a:prstGeom>
          <a:solidFill>
            <a:srgbClr val="92D050"/>
          </a:solidFill>
        </p:spPr>
        <p:txBody>
          <a:bodyPr wrap="square" lIns="0" tIns="0" rIns="0" bIns="0">
            <a:spAutoFit/>
          </a:bodyPr>
          <a:lstStyle/>
          <a:p>
            <a:pPr indent="361950"/>
            <a:r>
              <a:rPr lang="uk-UA" sz="2400" dirty="0">
                <a:latin typeface="Calibri" panose="020F0502020204030204" pitchFamily="34" charset="0"/>
                <a:cs typeface="Calibri" panose="020F0502020204030204" pitchFamily="34" charset="0"/>
              </a:rPr>
              <a:t>Залежно від конструкції водопідйомної установки, способу забору і подачі води в мережу та режиму роботи використовують такі принципи автоматичного керування:</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за рівнем води в гідро-акумуляторній споруді (режим водо-підйому);</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за рівнем води в свердловині чи колодязі (режим дренажу);</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за тиском стовпа води в гідро-акумуляторній споруді (режим водо-підйому);</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за тиском у </a:t>
            </a:r>
            <a:r>
              <a:rPr lang="uk-UA" sz="2400" dirty="0" err="1">
                <a:latin typeface="Calibri" panose="020F0502020204030204" pitchFamily="34" charset="0"/>
                <a:cs typeface="Calibri" panose="020F0502020204030204" pitchFamily="34" charset="0"/>
              </a:rPr>
              <a:t>пневмо</a:t>
            </a:r>
            <a:r>
              <a:rPr lang="uk-UA" sz="2400" dirty="0">
                <a:latin typeface="Calibri" panose="020F0502020204030204" pitchFamily="34" charset="0"/>
                <a:cs typeface="Calibri" panose="020F0502020204030204" pitchFamily="34" charset="0"/>
              </a:rPr>
              <a:t>-гідроакумуляторі;</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за тиском води в системі зрошення;</a:t>
            </a:r>
          </a:p>
          <a:p>
            <a:pPr marL="34290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за програмою, складеною відповідно до технологічної карти водопостачання чи зрошення.</a:t>
            </a:r>
          </a:p>
        </p:txBody>
      </p:sp>
      <p:sp>
        <p:nvSpPr>
          <p:cNvPr id="6" name="Прямоугольник 5"/>
          <p:cNvSpPr/>
          <p:nvPr/>
        </p:nvSpPr>
        <p:spPr>
          <a:xfrm>
            <a:off x="827584" y="11857"/>
            <a:ext cx="8064195"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Принципи автоматизації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установок</a:t>
            </a:r>
            <a:endParaRPr lang="uk-UA" sz="2800" b="1" i="1" u="sng" dirty="0">
              <a:latin typeface="Times New Roman" panose="02020603050405020304" pitchFamily="18" charset="0"/>
              <a:cs typeface="Times New Roman" panose="02020603050405020304" pitchFamily="18" charset="0"/>
            </a:endParaRPr>
          </a:p>
        </p:txBody>
      </p:sp>
      <p:sp>
        <p:nvSpPr>
          <p:cNvPr id="8" name="Прямоугольник 7">
            <a:extLst>
              <a:ext uri="{FF2B5EF4-FFF2-40B4-BE49-F238E27FC236}">
                <a16:creationId xmlns:a16="http://schemas.microsoft.com/office/drawing/2014/main" id="{EF0A3E35-E48C-4CE2-A523-9B52621225A9}"/>
              </a:ext>
            </a:extLst>
          </p:cNvPr>
          <p:cNvSpPr/>
          <p:nvPr/>
        </p:nvSpPr>
        <p:spPr>
          <a:xfrm>
            <a:off x="88090" y="4928079"/>
            <a:ext cx="8967819" cy="1477328"/>
          </a:xfrm>
          <a:prstGeom prst="rect">
            <a:avLst/>
          </a:prstGeom>
          <a:solidFill>
            <a:schemeClr val="tx2">
              <a:lumMod val="20000"/>
              <a:lumOff val="80000"/>
            </a:schemeClr>
          </a:solidFill>
        </p:spPr>
        <p:txBody>
          <a:bodyPr wrap="square" lIns="0" tIns="0" rIns="0" bIns="0">
            <a:spAutoFit/>
          </a:bodyPr>
          <a:lstStyle/>
          <a:p>
            <a:pPr indent="361950"/>
            <a:r>
              <a:rPr lang="uk-UA" sz="2400" dirty="0">
                <a:latin typeface="Calibri" panose="020F0502020204030204" pitchFamily="34" charset="0"/>
                <a:cs typeface="Calibri" panose="020F0502020204030204" pitchFamily="34" charset="0"/>
              </a:rPr>
              <a:t>Схема, побудована за будь-яким із цих принципів, повинна відповідати загальним вимогам: бути надійною в роботі, простою, з максимальною кількістю однотипних елементів, зручною у керуванні, ремонтопридатною, простою в обслуговуванні, дешевою. </a:t>
            </a:r>
            <a:endParaRPr lang="uk-UA" sz="2400" i="1" u="sng"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6584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10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4">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10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4">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10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4">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10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4">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10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4">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10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4">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10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8">
                                            <p:bg/>
                                          </p:spTgt>
                                        </p:tgtEl>
                                        <p:attrNameLst>
                                          <p:attrName>style.visibility</p:attrName>
                                        </p:attrNameLst>
                                      </p:cBhvr>
                                      <p:to>
                                        <p:strVal val="visible"/>
                                      </p:to>
                                    </p:set>
                                    <p:anim calcmode="lin" valueType="num">
                                      <p:cBhvr additive="base">
                                        <p:cTn id="41" dur="1000" fill="hold"/>
                                        <p:tgtEl>
                                          <p:spTgt spid="8">
                                            <p:bg/>
                                          </p:spTgt>
                                        </p:tgtEl>
                                        <p:attrNameLst>
                                          <p:attrName>ppt_x</p:attrName>
                                        </p:attrNameLst>
                                      </p:cBhvr>
                                      <p:tavLst>
                                        <p:tav tm="0">
                                          <p:val>
                                            <p:strVal val="0-#ppt_w/2"/>
                                          </p:val>
                                        </p:tav>
                                        <p:tav tm="100000">
                                          <p:val>
                                            <p:strVal val="#ppt_x"/>
                                          </p:val>
                                        </p:tav>
                                      </p:tavLst>
                                    </p:anim>
                                    <p:anim calcmode="lin" valueType="num">
                                      <p:cBhvr additive="base">
                                        <p:cTn id="42" dur="1000" fill="hold"/>
                                        <p:tgtEl>
                                          <p:spTgt spid="8">
                                            <p:bg/>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additive="base">
                                        <p:cTn id="45" dur="10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8"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2181596_w640_h640_f_upravlenmya_i_avtomatiki.jpg"/>
          <p:cNvPicPr>
            <a:picLocks noChangeAspect="1"/>
          </p:cNvPicPr>
          <p:nvPr/>
        </p:nvPicPr>
        <p:blipFill>
          <a:blip r:embed="rId2" cstate="print"/>
          <a:stretch>
            <a:fillRect/>
          </a:stretch>
        </p:blipFill>
        <p:spPr>
          <a:xfrm>
            <a:off x="115738" y="4509120"/>
            <a:ext cx="2577518" cy="2168108"/>
          </a:xfrm>
          <a:prstGeom prst="rect">
            <a:avLst/>
          </a:prstGeom>
        </p:spPr>
      </p:pic>
      <p:pic>
        <p:nvPicPr>
          <p:cNvPr id="4" name="Місце для вмісту 3" descr="frequency_regulation_grantor.png"/>
          <p:cNvPicPr>
            <a:picLocks noChangeAspect="1"/>
          </p:cNvPicPr>
          <p:nvPr/>
        </p:nvPicPr>
        <p:blipFill rotWithShape="1">
          <a:blip r:embed="rId3" cstate="print"/>
          <a:srcRect l="7632" r="7632"/>
          <a:stretch/>
        </p:blipFill>
        <p:spPr>
          <a:xfrm>
            <a:off x="115738" y="1805967"/>
            <a:ext cx="2357538" cy="2599682"/>
          </a:xfrm>
          <a:prstGeom prst="rect">
            <a:avLst/>
          </a:prstGeom>
        </p:spPr>
      </p:pic>
      <p:sp>
        <p:nvSpPr>
          <p:cNvPr id="7" name="Прямоугольник 6"/>
          <p:cNvSpPr/>
          <p:nvPr/>
        </p:nvSpPr>
        <p:spPr>
          <a:xfrm>
            <a:off x="115738" y="442744"/>
            <a:ext cx="8835560" cy="1477328"/>
          </a:xfrm>
          <a:prstGeom prst="rect">
            <a:avLst/>
          </a:prstGeom>
          <a:solidFill>
            <a:srgbClr val="92D050"/>
          </a:solidFill>
        </p:spPr>
        <p:txBody>
          <a:bodyPr wrap="square" lIns="0" tIns="0" rIns="0" bIns="0">
            <a:spAutoFit/>
          </a:bodyPr>
          <a:lstStyle/>
          <a:p>
            <a:r>
              <a:rPr lang="uk-UA" sz="2400" dirty="0">
                <a:latin typeface="Calibri" pitchFamily="34" charset="0"/>
                <a:cs typeface="Calibri" pitchFamily="34" charset="0"/>
              </a:rPr>
              <a:t>     Керування насосами може здійснюватись або за рівнем води в </a:t>
            </a:r>
            <a:r>
              <a:rPr lang="uk-UA" sz="2400" dirty="0" err="1">
                <a:latin typeface="Calibri" pitchFamily="34" charset="0"/>
                <a:cs typeface="Calibri" pitchFamily="34" charset="0"/>
              </a:rPr>
              <a:t>гідроакумулюючій</a:t>
            </a:r>
            <a:r>
              <a:rPr lang="uk-UA" sz="2400" dirty="0">
                <a:latin typeface="Calibri" pitchFamily="34" charset="0"/>
                <a:cs typeface="Calibri" pitchFamily="34" charset="0"/>
              </a:rPr>
              <a:t> споруді чи в свердловині або за тиском стовпа води в </a:t>
            </a:r>
            <a:r>
              <a:rPr lang="uk-UA" sz="2400" dirty="0" err="1">
                <a:latin typeface="Calibri" pitchFamily="34" charset="0"/>
                <a:cs typeface="Calibri" pitchFamily="34" charset="0"/>
              </a:rPr>
              <a:t>гідроакумулюючій</a:t>
            </a:r>
            <a:r>
              <a:rPr lang="uk-UA" sz="2400" dirty="0">
                <a:latin typeface="Calibri" pitchFamily="34" charset="0"/>
                <a:cs typeface="Calibri" pitchFamily="34" charset="0"/>
              </a:rPr>
              <a:t> споруді чи за тиском в </a:t>
            </a:r>
            <a:r>
              <a:rPr lang="uk-UA" sz="2400" dirty="0" err="1">
                <a:latin typeface="Calibri" pitchFamily="34" charset="0"/>
                <a:cs typeface="Calibri" pitchFamily="34" charset="0"/>
              </a:rPr>
              <a:t>пневмогідро-акумуляторі</a:t>
            </a:r>
            <a:r>
              <a:rPr lang="uk-UA" sz="2400" dirty="0">
                <a:latin typeface="Calibri" pitchFamily="34" charset="0"/>
                <a:cs typeface="Calibri" pitchFamily="34" charset="0"/>
              </a:rPr>
              <a:t>.</a:t>
            </a:r>
          </a:p>
        </p:txBody>
      </p:sp>
      <p:sp>
        <p:nvSpPr>
          <p:cNvPr id="10" name="Прямоугольник 9">
            <a:extLst>
              <a:ext uri="{FF2B5EF4-FFF2-40B4-BE49-F238E27FC236}">
                <a16:creationId xmlns:a16="http://schemas.microsoft.com/office/drawing/2014/main" id="{C8DCE211-C272-4298-BD2E-E8148C052130}"/>
              </a:ext>
            </a:extLst>
          </p:cNvPr>
          <p:cNvSpPr/>
          <p:nvPr/>
        </p:nvSpPr>
        <p:spPr>
          <a:xfrm>
            <a:off x="827584" y="11857"/>
            <a:ext cx="8064195"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Принципи автоматизації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установок</a:t>
            </a:r>
            <a:endParaRPr lang="uk-UA" sz="2800" b="1" i="1" u="sng"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43858" y="1698155"/>
            <a:ext cx="6480720" cy="5115246"/>
          </a:xfrm>
          <a:prstGeom prst="rect">
            <a:avLst/>
          </a:prstGeom>
        </p:spPr>
        <p:txBody>
          <a:bodyPr wrap="square">
            <a:spAutoFit/>
          </a:bodyPr>
          <a:lstStyle/>
          <a:p>
            <a:pPr>
              <a:lnSpc>
                <a:spcPct val="85000"/>
              </a:lnSpc>
            </a:pPr>
            <a:r>
              <a:rPr lang="uk-UA" sz="2400" b="1" i="1" dirty="0">
                <a:latin typeface="Times New Roman" pitchFamily="18" charset="0"/>
                <a:cs typeface="Times New Roman" pitchFamily="18" charset="0"/>
              </a:rPr>
              <a:t>Система автоматичного керування насосною установкою повинна виконувати такі функції:</a:t>
            </a:r>
            <a:endParaRPr lang="uk-UA" sz="2400" b="1" dirty="0">
              <a:latin typeface="Times New Roman" pitchFamily="18" charset="0"/>
              <a:cs typeface="Times New Roman" pitchFamily="18" charset="0"/>
            </a:endParaRPr>
          </a:p>
          <a:p>
            <a:pPr>
              <a:lnSpc>
                <a:spcPct val="85000"/>
              </a:lnSpc>
            </a:pPr>
            <a:r>
              <a:rPr lang="uk-UA" sz="2400" dirty="0">
                <a:latin typeface="Times New Roman" pitchFamily="18" charset="0"/>
                <a:cs typeface="Times New Roman" pitchFamily="18" charset="0"/>
              </a:rPr>
              <a:t>- автоматичне керування залежно від режиму споживання;</a:t>
            </a:r>
          </a:p>
          <a:p>
            <a:pPr lvl="0">
              <a:lnSpc>
                <a:spcPct val="85000"/>
              </a:lnSpc>
            </a:pPr>
            <a:r>
              <a:rPr lang="uk-UA" sz="2400" dirty="0">
                <a:latin typeface="Times New Roman" pitchFamily="18" charset="0"/>
                <a:cs typeface="Times New Roman" pitchFamily="18" charset="0"/>
              </a:rPr>
              <a:t>- автоматизацію заливання відцентрових насосів перед пуском;</a:t>
            </a:r>
          </a:p>
          <a:p>
            <a:pPr lvl="0">
              <a:lnSpc>
                <a:spcPct val="85000"/>
              </a:lnSpc>
            </a:pPr>
            <a:r>
              <a:rPr lang="uk-UA" sz="2400" dirty="0">
                <a:latin typeface="Times New Roman" pitchFamily="18" charset="0"/>
                <a:cs typeface="Times New Roman" pitchFamily="18" charset="0"/>
              </a:rPr>
              <a:t>- автоматичне керування заслінкою на напірному трубопроводі;</a:t>
            </a:r>
          </a:p>
          <a:p>
            <a:pPr lvl="0">
              <a:lnSpc>
                <a:spcPct val="85000"/>
              </a:lnSpc>
            </a:pPr>
            <a:r>
              <a:rPr lang="uk-UA" sz="2400" dirty="0">
                <a:latin typeface="Times New Roman" pitchFamily="18" charset="0"/>
                <a:cs typeface="Times New Roman" pitchFamily="18" charset="0"/>
              </a:rPr>
              <a:t>- надійний захист електродвигуна від аварійних режимів;</a:t>
            </a:r>
          </a:p>
          <a:p>
            <a:pPr lvl="0">
              <a:lnSpc>
                <a:spcPct val="85000"/>
              </a:lnSpc>
            </a:pPr>
            <a:r>
              <a:rPr lang="uk-UA" sz="2400" dirty="0">
                <a:latin typeface="Times New Roman" pitchFamily="18" charset="0"/>
                <a:cs typeface="Times New Roman" pitchFamily="18" charset="0"/>
              </a:rPr>
              <a:t>- захист заглибних насосів від сухого ходу (аварійного зниження рівня води у свердловині);</a:t>
            </a:r>
          </a:p>
          <a:p>
            <a:pPr lvl="0">
              <a:lnSpc>
                <a:spcPct val="85000"/>
              </a:lnSpc>
            </a:pPr>
            <a:r>
              <a:rPr lang="uk-UA" sz="2400" dirty="0">
                <a:latin typeface="Times New Roman" pitchFamily="18" charset="0"/>
                <a:cs typeface="Times New Roman" pitchFamily="18" charset="0"/>
              </a:rPr>
              <a:t>- сигналізацію про роботу та аварійне вимикання електродвигуна насоса.</a:t>
            </a:r>
          </a:p>
        </p:txBody>
      </p:sp>
    </p:spTree>
    <p:extLst>
      <p:ext uri="{BB962C8B-B14F-4D97-AF65-F5344CB8AC3E}">
        <p14:creationId xmlns:p14="http://schemas.microsoft.com/office/powerpoint/2010/main" val="101589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10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fill="hold" grpId="0" nodeType="after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 calcmode="lin" valueType="num">
                                      <p:cBhvr additive="base">
                                        <p:cTn id="18" dur="10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9" dur="1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10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4" dur="1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2" fill="hold" grpId="0" nodeType="after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 calcmode="lin" valueType="num">
                                      <p:cBhvr additive="base">
                                        <p:cTn id="28" dur="10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9" dur="1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 presetClass="entr" presetSubtype="2" fill="hold" grpId="0" nodeType="after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 calcmode="lin" valueType="num">
                                      <p:cBhvr additive="base">
                                        <p:cTn id="33" dur="10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34" dur="1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0"/>
                            </p:stCondLst>
                            <p:childTnLst>
                              <p:par>
                                <p:cTn id="36" presetID="2" presetClass="entr" presetSubtype="2" fill="hold" grpId="0" nodeType="after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 calcmode="lin" valueType="num">
                                      <p:cBhvr additive="base">
                                        <p:cTn id="38" dur="10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39" dur="1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40" fill="hold">
                            <p:stCondLst>
                              <p:cond delay="6000"/>
                            </p:stCondLst>
                            <p:childTnLst>
                              <p:par>
                                <p:cTn id="41" presetID="2" presetClass="entr" presetSubtype="2" fill="hold" grpId="0"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10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45" fill="hold">
                            <p:stCondLst>
                              <p:cond delay="7000"/>
                            </p:stCondLst>
                            <p:childTnLst>
                              <p:par>
                                <p:cTn id="46" presetID="26" presetClass="entr" presetSubtype="0" fill="hold" nodeType="after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down)">
                                      <p:cBhvr>
                                        <p:cTn id="48" dur="580">
                                          <p:stCondLst>
                                            <p:cond delay="0"/>
                                          </p:stCondLst>
                                        </p:cTn>
                                        <p:tgtEl>
                                          <p:spTgt spid="4"/>
                                        </p:tgtEl>
                                      </p:cBhvr>
                                    </p:animEffect>
                                    <p:anim calcmode="lin" valueType="num">
                                      <p:cBhvr>
                                        <p:cTn id="49"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gtEl>
                                      </p:cBhvr>
                                      <p:to x="100000" y="60000"/>
                                    </p:animScale>
                                    <p:animScale>
                                      <p:cBhvr>
                                        <p:cTn id="55" dur="166" decel="50000">
                                          <p:stCondLst>
                                            <p:cond delay="676"/>
                                          </p:stCondLst>
                                        </p:cTn>
                                        <p:tgtEl>
                                          <p:spTgt spid="4"/>
                                        </p:tgtEl>
                                      </p:cBhvr>
                                      <p:to x="100000" y="100000"/>
                                    </p:animScale>
                                    <p:animScale>
                                      <p:cBhvr>
                                        <p:cTn id="56" dur="26">
                                          <p:stCondLst>
                                            <p:cond delay="1312"/>
                                          </p:stCondLst>
                                        </p:cTn>
                                        <p:tgtEl>
                                          <p:spTgt spid="4"/>
                                        </p:tgtEl>
                                      </p:cBhvr>
                                      <p:to x="100000" y="80000"/>
                                    </p:animScale>
                                    <p:animScale>
                                      <p:cBhvr>
                                        <p:cTn id="57" dur="166" decel="50000">
                                          <p:stCondLst>
                                            <p:cond delay="1338"/>
                                          </p:stCondLst>
                                        </p:cTn>
                                        <p:tgtEl>
                                          <p:spTgt spid="4"/>
                                        </p:tgtEl>
                                      </p:cBhvr>
                                      <p:to x="100000" y="100000"/>
                                    </p:animScale>
                                    <p:animScale>
                                      <p:cBhvr>
                                        <p:cTn id="58" dur="26">
                                          <p:stCondLst>
                                            <p:cond delay="1642"/>
                                          </p:stCondLst>
                                        </p:cTn>
                                        <p:tgtEl>
                                          <p:spTgt spid="4"/>
                                        </p:tgtEl>
                                      </p:cBhvr>
                                      <p:to x="100000" y="90000"/>
                                    </p:animScale>
                                    <p:animScale>
                                      <p:cBhvr>
                                        <p:cTn id="59" dur="166" decel="50000">
                                          <p:stCondLst>
                                            <p:cond delay="1668"/>
                                          </p:stCondLst>
                                        </p:cTn>
                                        <p:tgtEl>
                                          <p:spTgt spid="4"/>
                                        </p:tgtEl>
                                      </p:cBhvr>
                                      <p:to x="100000" y="100000"/>
                                    </p:animScale>
                                    <p:animScale>
                                      <p:cBhvr>
                                        <p:cTn id="60" dur="26">
                                          <p:stCondLst>
                                            <p:cond delay="1808"/>
                                          </p:stCondLst>
                                        </p:cTn>
                                        <p:tgtEl>
                                          <p:spTgt spid="4"/>
                                        </p:tgtEl>
                                      </p:cBhvr>
                                      <p:to x="100000" y="95000"/>
                                    </p:animScale>
                                    <p:animScale>
                                      <p:cBhvr>
                                        <p:cTn id="61" dur="166" decel="50000">
                                          <p:stCondLst>
                                            <p:cond delay="1834"/>
                                          </p:stCondLst>
                                        </p:cTn>
                                        <p:tgtEl>
                                          <p:spTgt spid="4"/>
                                        </p:tgtEl>
                                      </p:cBhvr>
                                      <p:to x="100000" y="100000"/>
                                    </p:animScale>
                                  </p:childTnLst>
                                </p:cTn>
                              </p:par>
                            </p:childTnLst>
                          </p:cTn>
                        </p:par>
                        <p:par>
                          <p:cTn id="62" fill="hold">
                            <p:stCondLst>
                              <p:cond delay="9000"/>
                            </p:stCondLst>
                            <p:childTnLst>
                              <p:par>
                                <p:cTn id="63" presetID="26" presetClass="entr" presetSubtype="0" fill="hold" nodeType="after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down)">
                                      <p:cBhvr>
                                        <p:cTn id="65" dur="580">
                                          <p:stCondLst>
                                            <p:cond delay="0"/>
                                          </p:stCondLst>
                                        </p:cTn>
                                        <p:tgtEl>
                                          <p:spTgt spid="8"/>
                                        </p:tgtEl>
                                      </p:cBhvr>
                                    </p:animEffect>
                                    <p:anim calcmode="lin" valueType="num">
                                      <p:cBhvr>
                                        <p:cTn id="6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1" dur="26">
                                          <p:stCondLst>
                                            <p:cond delay="650"/>
                                          </p:stCondLst>
                                        </p:cTn>
                                        <p:tgtEl>
                                          <p:spTgt spid="8"/>
                                        </p:tgtEl>
                                      </p:cBhvr>
                                      <p:to x="100000" y="60000"/>
                                    </p:animScale>
                                    <p:animScale>
                                      <p:cBhvr>
                                        <p:cTn id="72" dur="166" decel="50000">
                                          <p:stCondLst>
                                            <p:cond delay="676"/>
                                          </p:stCondLst>
                                        </p:cTn>
                                        <p:tgtEl>
                                          <p:spTgt spid="8"/>
                                        </p:tgtEl>
                                      </p:cBhvr>
                                      <p:to x="100000" y="100000"/>
                                    </p:animScale>
                                    <p:animScale>
                                      <p:cBhvr>
                                        <p:cTn id="73" dur="26">
                                          <p:stCondLst>
                                            <p:cond delay="1312"/>
                                          </p:stCondLst>
                                        </p:cTn>
                                        <p:tgtEl>
                                          <p:spTgt spid="8"/>
                                        </p:tgtEl>
                                      </p:cBhvr>
                                      <p:to x="100000" y="80000"/>
                                    </p:animScale>
                                    <p:animScale>
                                      <p:cBhvr>
                                        <p:cTn id="74" dur="166" decel="50000">
                                          <p:stCondLst>
                                            <p:cond delay="1338"/>
                                          </p:stCondLst>
                                        </p:cTn>
                                        <p:tgtEl>
                                          <p:spTgt spid="8"/>
                                        </p:tgtEl>
                                      </p:cBhvr>
                                      <p:to x="100000" y="100000"/>
                                    </p:animScale>
                                    <p:animScale>
                                      <p:cBhvr>
                                        <p:cTn id="75" dur="26">
                                          <p:stCondLst>
                                            <p:cond delay="1642"/>
                                          </p:stCondLst>
                                        </p:cTn>
                                        <p:tgtEl>
                                          <p:spTgt spid="8"/>
                                        </p:tgtEl>
                                      </p:cBhvr>
                                      <p:to x="100000" y="90000"/>
                                    </p:animScale>
                                    <p:animScale>
                                      <p:cBhvr>
                                        <p:cTn id="76" dur="166" decel="50000">
                                          <p:stCondLst>
                                            <p:cond delay="1668"/>
                                          </p:stCondLst>
                                        </p:cTn>
                                        <p:tgtEl>
                                          <p:spTgt spid="8"/>
                                        </p:tgtEl>
                                      </p:cBhvr>
                                      <p:to x="100000" y="100000"/>
                                    </p:animScale>
                                    <p:animScale>
                                      <p:cBhvr>
                                        <p:cTn id="77" dur="26">
                                          <p:stCondLst>
                                            <p:cond delay="1808"/>
                                          </p:stCondLst>
                                        </p:cTn>
                                        <p:tgtEl>
                                          <p:spTgt spid="8"/>
                                        </p:tgtEl>
                                      </p:cBhvr>
                                      <p:to x="100000" y="95000"/>
                                    </p:animScale>
                                    <p:animScale>
                                      <p:cBhvr>
                                        <p:cTn id="7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230" y="624105"/>
            <a:ext cx="8835560" cy="893771"/>
          </a:xfrm>
          <a:prstGeom prst="rect">
            <a:avLst/>
          </a:prstGeom>
          <a:solidFill>
            <a:srgbClr val="92D050"/>
          </a:solidFill>
        </p:spPr>
        <p:txBody>
          <a:bodyPr wrap="square" lIns="0" tIns="0" rIns="0" bIns="0">
            <a:spAutoFit/>
          </a:bodyPr>
          <a:lstStyle/>
          <a:p>
            <a:pPr>
              <a:lnSpc>
                <a:spcPct val="80000"/>
              </a:lnSpc>
            </a:pPr>
            <a:r>
              <a:rPr lang="uk-UA" sz="2400" dirty="0">
                <a:latin typeface="Calibri" pitchFamily="34" charset="0"/>
                <a:cs typeface="Calibri" pitchFamily="34" charset="0"/>
              </a:rPr>
              <a:t>      У с/г виробництві найпоширеніший </a:t>
            </a:r>
            <a:r>
              <a:rPr lang="uk-UA" sz="2400" i="1" dirty="0">
                <a:latin typeface="Calibri" pitchFamily="34" charset="0"/>
                <a:cs typeface="Calibri" pitchFamily="34" charset="0"/>
              </a:rPr>
              <a:t>спосіб</a:t>
            </a:r>
            <a:r>
              <a:rPr lang="uk-UA" sz="2400" b="1" i="1" dirty="0">
                <a:latin typeface="Calibri" pitchFamily="34" charset="0"/>
                <a:cs typeface="Calibri" pitchFamily="34" charset="0"/>
              </a:rPr>
              <a:t> </a:t>
            </a:r>
            <a:r>
              <a:rPr lang="uk-UA" sz="2400" i="1" dirty="0">
                <a:latin typeface="Calibri" pitchFamily="34" charset="0"/>
                <a:cs typeface="Calibri" pitchFamily="34" charset="0"/>
              </a:rPr>
              <a:t>автоматизації,</a:t>
            </a:r>
            <a:r>
              <a:rPr lang="uk-UA" sz="2400" dirty="0">
                <a:latin typeface="Calibri" pitchFamily="34" charset="0"/>
                <a:cs typeface="Calibri" pitchFamily="34" charset="0"/>
              </a:rPr>
              <a:t> коли за технологією вода накопичується в </a:t>
            </a:r>
            <a:r>
              <a:rPr lang="uk-UA" sz="2400" dirty="0" err="1">
                <a:latin typeface="Calibri" pitchFamily="34" charset="0"/>
                <a:cs typeface="Calibri" pitchFamily="34" charset="0"/>
              </a:rPr>
              <a:t>гідроакумулюючій</a:t>
            </a:r>
            <a:r>
              <a:rPr lang="uk-UA" sz="2400" dirty="0">
                <a:latin typeface="Calibri" pitchFamily="34" charset="0"/>
                <a:cs typeface="Calibri" pitchFamily="34" charset="0"/>
              </a:rPr>
              <a:t> споруді (башті), а звідти надходить у водопровідну мережу.</a:t>
            </a:r>
          </a:p>
        </p:txBody>
      </p:sp>
      <p:sp>
        <p:nvSpPr>
          <p:cNvPr id="6" name="Прямоугольник 5"/>
          <p:cNvSpPr/>
          <p:nvPr/>
        </p:nvSpPr>
        <p:spPr>
          <a:xfrm>
            <a:off x="126230" y="1517876"/>
            <a:ext cx="8910266" cy="2511457"/>
          </a:xfrm>
          <a:prstGeom prst="rect">
            <a:avLst/>
          </a:prstGeom>
          <a:solidFill>
            <a:schemeClr val="accent1">
              <a:lumMod val="60000"/>
              <a:lumOff val="40000"/>
            </a:schemeClr>
          </a:solidFill>
        </p:spPr>
        <p:txBody>
          <a:bodyPr wrap="square" lIns="0" tIns="0" rIns="0" bIns="0">
            <a:spAutoFit/>
          </a:bodyPr>
          <a:lstStyle/>
          <a:p>
            <a:pPr>
              <a:lnSpc>
                <a:spcPct val="85000"/>
              </a:lnSpc>
            </a:pPr>
            <a:r>
              <a:rPr lang="uk-UA" sz="2400" dirty="0">
                <a:latin typeface="Calibri" pitchFamily="34" charset="0"/>
                <a:cs typeface="Calibri" pitchFamily="34" charset="0"/>
              </a:rPr>
              <a:t>      Рівень води у башті контролюється стержневим датчиком рівня, принцип дії якого полягає у використанні електропровідності води.</a:t>
            </a:r>
          </a:p>
          <a:p>
            <a:pPr>
              <a:lnSpc>
                <a:spcPct val="80000"/>
              </a:lnSpc>
            </a:pPr>
            <a:r>
              <a:rPr lang="uk-UA" sz="2400" dirty="0">
                <a:latin typeface="Calibri" pitchFamily="34" charset="0"/>
                <a:cs typeface="Calibri" pitchFamily="34" charset="0"/>
              </a:rPr>
              <a:t>      Коли простір між електродами верхнього чи нижнього рівнів заповнено водою, то контакт замкнено, при відсутності води контакти розімкнені. </a:t>
            </a:r>
          </a:p>
          <a:p>
            <a:pPr>
              <a:lnSpc>
                <a:spcPct val="85000"/>
              </a:lnSpc>
            </a:pPr>
            <a:r>
              <a:rPr lang="uk-UA" sz="2400" dirty="0">
                <a:latin typeface="Calibri" pitchFamily="34" charset="0"/>
                <a:cs typeface="Calibri" pitchFamily="34" charset="0"/>
              </a:rPr>
              <a:t>        Електроди датчиків рівня виконані з оцинкованих стальних стержнів діаметром 8 мм, які закріплені в ізоляційних вставках на загальному несучому стержні. Датчики рівнів розміщуються в башті.</a:t>
            </a:r>
          </a:p>
        </p:txBody>
      </p:sp>
      <p:sp>
        <p:nvSpPr>
          <p:cNvPr id="7" name="Прямоугольник 6"/>
          <p:cNvSpPr/>
          <p:nvPr/>
        </p:nvSpPr>
        <p:spPr>
          <a:xfrm>
            <a:off x="467544" y="605311"/>
            <a:ext cx="8494246" cy="366254"/>
          </a:xfrm>
          <a:prstGeom prst="rect">
            <a:avLst/>
          </a:prstGeom>
          <a:solidFill>
            <a:srgbClr val="FFC000"/>
          </a:solidFill>
        </p:spPr>
        <p:txBody>
          <a:bodyPr wrap="square" lIns="0" tIns="0" rIns="0" bIns="0">
            <a:spAutoFit/>
          </a:bodyPr>
          <a:lstStyle/>
          <a:p>
            <a:pPr>
              <a:lnSpc>
                <a:spcPct val="85000"/>
              </a:lnSpc>
            </a:pPr>
            <a:r>
              <a:rPr lang="uk-UA" sz="2800" dirty="0">
                <a:latin typeface="Calibri" pitchFamily="34" charset="0"/>
                <a:cs typeface="Calibri" pitchFamily="34" charset="0"/>
              </a:rPr>
              <a:t>      </a:t>
            </a:r>
            <a:r>
              <a:rPr lang="uk-UA" sz="2800" i="1" dirty="0">
                <a:latin typeface="Times New Roman" pitchFamily="18" charset="0"/>
                <a:cs typeface="Times New Roman" pitchFamily="18" charset="0"/>
              </a:rPr>
              <a:t>Принципова схема станції керування СУ-8М</a:t>
            </a:r>
            <a:endParaRPr lang="uk-UA" sz="2800" dirty="0">
              <a:latin typeface="Calibri" pitchFamily="34" charset="0"/>
              <a:cs typeface="Calibri" pitchFamily="34" charset="0"/>
            </a:endParaRPr>
          </a:p>
        </p:txBody>
      </p:sp>
      <p:sp>
        <p:nvSpPr>
          <p:cNvPr id="8" name="Прямоугольник 7"/>
          <p:cNvSpPr/>
          <p:nvPr/>
        </p:nvSpPr>
        <p:spPr>
          <a:xfrm>
            <a:off x="88877" y="4029333"/>
            <a:ext cx="8910266" cy="2666564"/>
          </a:xfrm>
          <a:prstGeom prst="rect">
            <a:avLst/>
          </a:prstGeom>
          <a:solidFill>
            <a:schemeClr val="accent4">
              <a:lumMod val="40000"/>
              <a:lumOff val="60000"/>
            </a:schemeClr>
          </a:solidFill>
        </p:spPr>
        <p:txBody>
          <a:bodyPr wrap="square" lIns="0" tIns="0" rIns="0" bIns="0">
            <a:spAutoFit/>
          </a:bodyPr>
          <a:lstStyle/>
          <a:p>
            <a:pPr>
              <a:lnSpc>
                <a:spcPct val="80000"/>
              </a:lnSpc>
            </a:pPr>
            <a:r>
              <a:rPr lang="uk-UA" sz="2400" dirty="0">
                <a:latin typeface="Calibri" pitchFamily="34" charset="0"/>
                <a:cs typeface="Calibri" pitchFamily="34" charset="0"/>
              </a:rPr>
              <a:t>      Електродні датчики рівня надійно працюють лише при </a:t>
            </a:r>
            <a:r>
              <a:rPr lang="uk-UA" sz="2400" dirty="0" err="1">
                <a:latin typeface="Calibri" pitchFamily="34" charset="0"/>
                <a:cs typeface="Calibri" pitchFamily="34" charset="0"/>
              </a:rPr>
              <a:t>позитив-них</a:t>
            </a:r>
            <a:r>
              <a:rPr lang="uk-UA" sz="2400" dirty="0">
                <a:latin typeface="Calibri" pitchFamily="34" charset="0"/>
                <a:cs typeface="Calibri" pitchFamily="34" charset="0"/>
              </a:rPr>
              <a:t> температурах, а при морозі покриваються кригою, яка має низьку провідність і швидко окислюються, тому для підігрівання електродних датчиків рівня використовують нагрівальний опір </a:t>
            </a:r>
            <a:r>
              <a:rPr lang="uk-UA" sz="2400" dirty="0" err="1">
                <a:latin typeface="Calibri" pitchFamily="34" charset="0"/>
                <a:cs typeface="Calibri" pitchFamily="34" charset="0"/>
              </a:rPr>
              <a:t>по-тужністю</a:t>
            </a:r>
            <a:r>
              <a:rPr lang="uk-UA" sz="2400" dirty="0">
                <a:latin typeface="Calibri" pitchFamily="34" charset="0"/>
                <a:cs typeface="Calibri" pitchFamily="34" charset="0"/>
              </a:rPr>
              <a:t> 80...100 Вт, який включається на зимовий період.</a:t>
            </a:r>
          </a:p>
          <a:p>
            <a:pPr>
              <a:lnSpc>
                <a:spcPct val="80000"/>
              </a:lnSpc>
            </a:pPr>
            <a:r>
              <a:rPr lang="uk-UA" sz="2400" dirty="0">
                <a:latin typeface="Calibri" pitchFamily="34" charset="0"/>
                <a:cs typeface="Calibri" pitchFamily="34" charset="0"/>
              </a:rPr>
              <a:t>         Для зв’язку датчиків рівня, які розміщені у баку і станції </a:t>
            </a:r>
            <a:r>
              <a:rPr lang="uk-UA" sz="2400" dirty="0" err="1">
                <a:latin typeface="Calibri" pitchFamily="34" charset="0"/>
                <a:cs typeface="Calibri" pitchFamily="34" charset="0"/>
              </a:rPr>
              <a:t>керува-ння</a:t>
            </a:r>
            <a:r>
              <a:rPr lang="uk-UA" sz="2400" dirty="0">
                <a:latin typeface="Calibri" pitchFamily="34" charset="0"/>
                <a:cs typeface="Calibri" pitchFamily="34" charset="0"/>
              </a:rPr>
              <a:t>, необхідні з’єднувальні проводи значної протяжності, тому для контролю за рівнем води використовуються електроконтактні </a:t>
            </a:r>
            <a:r>
              <a:rPr lang="uk-UA" sz="2400" dirty="0" err="1">
                <a:latin typeface="Calibri" pitchFamily="34" charset="0"/>
                <a:cs typeface="Calibri" pitchFamily="34" charset="0"/>
              </a:rPr>
              <a:t>мано-метри</a:t>
            </a:r>
            <a:r>
              <a:rPr lang="uk-UA" sz="2400" dirty="0">
                <a:latin typeface="Calibri" pitchFamily="34" charset="0"/>
                <a:cs typeface="Calibri" pitchFamily="34" charset="0"/>
              </a:rPr>
              <a:t>, які встановлюються у приміщенні насосної станції.</a:t>
            </a:r>
          </a:p>
        </p:txBody>
      </p:sp>
      <p:pic>
        <p:nvPicPr>
          <p:cNvPr id="9" name="Объект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79512" y="908720"/>
            <a:ext cx="8784976" cy="5395067"/>
          </a:xfrm>
        </p:spPr>
      </p:pic>
      <p:sp>
        <p:nvSpPr>
          <p:cNvPr id="10" name="Прямоугольник 9">
            <a:extLst>
              <a:ext uri="{FF2B5EF4-FFF2-40B4-BE49-F238E27FC236}">
                <a16:creationId xmlns:a16="http://schemas.microsoft.com/office/drawing/2014/main" id="{E487F6AD-53AB-460C-BF8B-9BC197842376}"/>
              </a:ext>
            </a:extLst>
          </p:cNvPr>
          <p:cNvSpPr/>
          <p:nvPr/>
        </p:nvSpPr>
        <p:spPr>
          <a:xfrm>
            <a:off x="827584" y="11857"/>
            <a:ext cx="8064195"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Принципи автоматизації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установок</a:t>
            </a:r>
            <a:endParaRPr lang="uk-UA" sz="28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2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p:cTn id="13" dur="1000" fill="hold"/>
                                        <p:tgtEl>
                                          <p:spTgt spid="6">
                                            <p:bg/>
                                          </p:spTgt>
                                        </p:tgtEl>
                                        <p:attrNameLst>
                                          <p:attrName>ppt_w</p:attrName>
                                        </p:attrNameLst>
                                      </p:cBhvr>
                                      <p:tavLst>
                                        <p:tav tm="0">
                                          <p:val>
                                            <p:fltVal val="0"/>
                                          </p:val>
                                        </p:tav>
                                        <p:tav tm="100000">
                                          <p:val>
                                            <p:strVal val="#ppt_w"/>
                                          </p:val>
                                        </p:tav>
                                      </p:tavLst>
                                    </p:anim>
                                    <p:anim calcmode="lin" valueType="num">
                                      <p:cBhvr>
                                        <p:cTn id="14" dur="1000" fill="hold"/>
                                        <p:tgtEl>
                                          <p:spTgt spid="6">
                                            <p:bg/>
                                          </p:spTgt>
                                        </p:tgtEl>
                                        <p:attrNameLst>
                                          <p:attrName>ppt_h</p:attrName>
                                        </p:attrNameLst>
                                      </p:cBhvr>
                                      <p:tavLst>
                                        <p:tav tm="0">
                                          <p:val>
                                            <p:fltVal val="0"/>
                                          </p:val>
                                        </p:tav>
                                        <p:tav tm="100000">
                                          <p:val>
                                            <p:strVal val="#ppt_h"/>
                                          </p:val>
                                        </p:tav>
                                      </p:tavLst>
                                    </p:anim>
                                    <p:anim calcmode="lin" valueType="num">
                                      <p:cBhvr>
                                        <p:cTn id="15" dur="1000" fill="hold"/>
                                        <p:tgtEl>
                                          <p:spTgt spid="6">
                                            <p:bg/>
                                          </p:spTgt>
                                        </p:tgtEl>
                                        <p:attrNameLst>
                                          <p:attrName>style.rotation</p:attrName>
                                        </p:attrNameLst>
                                      </p:cBhvr>
                                      <p:tavLst>
                                        <p:tav tm="0">
                                          <p:val>
                                            <p:fltVal val="90"/>
                                          </p:val>
                                        </p:tav>
                                        <p:tav tm="100000">
                                          <p:val>
                                            <p:fltVal val="0"/>
                                          </p:val>
                                        </p:tav>
                                      </p:tavLst>
                                    </p:anim>
                                    <p:animEffect transition="in" filter="fade">
                                      <p:cBhvr>
                                        <p:cTn id="16" dur="1000"/>
                                        <p:tgtEl>
                                          <p:spTgt spid="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0" end="0"/>
                                            </p:txEl>
                                          </p:spTgt>
                                        </p:tgtEl>
                                      </p:cBhvr>
                                    </p:animEffect>
                                  </p:childTnLst>
                                </p:cTn>
                              </p:par>
                            </p:childTnLst>
                          </p:cTn>
                        </p:par>
                        <p:par>
                          <p:cTn id="23" fill="hold">
                            <p:stCondLst>
                              <p:cond delay="1000"/>
                            </p:stCondLst>
                            <p:childTnLst>
                              <p:par>
                                <p:cTn id="24" presetID="31" presetClass="entr" presetSubtype="0" fill="hold" grpId="0" nodeType="after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 calcmode="lin" valueType="num">
                                      <p:cBhvr>
                                        <p:cTn id="26"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8"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9" dur="1000"/>
                                        <p:tgtEl>
                                          <p:spTgt spid="6">
                                            <p:txEl>
                                              <p:pRg st="1" end="1"/>
                                            </p:txEl>
                                          </p:spTgt>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p:cTn id="33"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down)">
                                      <p:cBhvr>
                                        <p:cTn id="41" dur="580">
                                          <p:stCondLst>
                                            <p:cond delay="0"/>
                                          </p:stCondLst>
                                        </p:cTn>
                                        <p:tgtEl>
                                          <p:spTgt spid="9"/>
                                        </p:tgtEl>
                                      </p:cBhvr>
                                    </p:animEffect>
                                    <p:anim calcmode="lin" valueType="num">
                                      <p:cBhvr>
                                        <p:cTn id="4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7" dur="26">
                                          <p:stCondLst>
                                            <p:cond delay="650"/>
                                          </p:stCondLst>
                                        </p:cTn>
                                        <p:tgtEl>
                                          <p:spTgt spid="9"/>
                                        </p:tgtEl>
                                      </p:cBhvr>
                                      <p:to x="100000" y="60000"/>
                                    </p:animScale>
                                    <p:animScale>
                                      <p:cBhvr>
                                        <p:cTn id="48" dur="166" decel="50000">
                                          <p:stCondLst>
                                            <p:cond delay="676"/>
                                          </p:stCondLst>
                                        </p:cTn>
                                        <p:tgtEl>
                                          <p:spTgt spid="9"/>
                                        </p:tgtEl>
                                      </p:cBhvr>
                                      <p:to x="100000" y="100000"/>
                                    </p:animScale>
                                    <p:animScale>
                                      <p:cBhvr>
                                        <p:cTn id="49" dur="26">
                                          <p:stCondLst>
                                            <p:cond delay="1312"/>
                                          </p:stCondLst>
                                        </p:cTn>
                                        <p:tgtEl>
                                          <p:spTgt spid="9"/>
                                        </p:tgtEl>
                                      </p:cBhvr>
                                      <p:to x="100000" y="80000"/>
                                    </p:animScale>
                                    <p:animScale>
                                      <p:cBhvr>
                                        <p:cTn id="50" dur="166" decel="50000">
                                          <p:stCondLst>
                                            <p:cond delay="1338"/>
                                          </p:stCondLst>
                                        </p:cTn>
                                        <p:tgtEl>
                                          <p:spTgt spid="9"/>
                                        </p:tgtEl>
                                      </p:cBhvr>
                                      <p:to x="100000" y="100000"/>
                                    </p:animScale>
                                    <p:animScale>
                                      <p:cBhvr>
                                        <p:cTn id="51" dur="26">
                                          <p:stCondLst>
                                            <p:cond delay="1642"/>
                                          </p:stCondLst>
                                        </p:cTn>
                                        <p:tgtEl>
                                          <p:spTgt spid="9"/>
                                        </p:tgtEl>
                                      </p:cBhvr>
                                      <p:to x="100000" y="90000"/>
                                    </p:animScale>
                                    <p:animScale>
                                      <p:cBhvr>
                                        <p:cTn id="52" dur="166" decel="50000">
                                          <p:stCondLst>
                                            <p:cond delay="1668"/>
                                          </p:stCondLst>
                                        </p:cTn>
                                        <p:tgtEl>
                                          <p:spTgt spid="9"/>
                                        </p:tgtEl>
                                      </p:cBhvr>
                                      <p:to x="100000" y="100000"/>
                                    </p:animScale>
                                    <p:animScale>
                                      <p:cBhvr>
                                        <p:cTn id="53" dur="26">
                                          <p:stCondLst>
                                            <p:cond delay="1808"/>
                                          </p:stCondLst>
                                        </p:cTn>
                                        <p:tgtEl>
                                          <p:spTgt spid="9"/>
                                        </p:tgtEl>
                                      </p:cBhvr>
                                      <p:to x="100000" y="95000"/>
                                    </p:animScale>
                                    <p:animScale>
                                      <p:cBhvr>
                                        <p:cTn id="54" dur="166" decel="50000">
                                          <p:stCondLst>
                                            <p:cond delay="1834"/>
                                          </p:stCondLst>
                                        </p:cTn>
                                        <p:tgtEl>
                                          <p:spTgt spid="9"/>
                                        </p:tgtEl>
                                      </p:cBhvr>
                                      <p:to x="100000" y="100000"/>
                                    </p:animScale>
                                  </p:childTnLst>
                                </p:cTn>
                              </p:par>
                            </p:childTnLst>
                          </p:cTn>
                        </p:par>
                        <p:par>
                          <p:cTn id="55" fill="hold">
                            <p:stCondLst>
                              <p:cond delay="2000"/>
                            </p:stCondLst>
                            <p:childTnLst>
                              <p:par>
                                <p:cTn id="56" presetID="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1000" fill="hold"/>
                                        <p:tgtEl>
                                          <p:spTgt spid="7"/>
                                        </p:tgtEl>
                                        <p:attrNameLst>
                                          <p:attrName>ppt_x</p:attrName>
                                        </p:attrNameLst>
                                      </p:cBhvr>
                                      <p:tavLst>
                                        <p:tav tm="0">
                                          <p:val>
                                            <p:strVal val="0-#ppt_w/2"/>
                                          </p:val>
                                        </p:tav>
                                        <p:tav tm="100000">
                                          <p:val>
                                            <p:strVal val="#ppt_x"/>
                                          </p:val>
                                        </p:tav>
                                      </p:tavLst>
                                    </p:anim>
                                    <p:anim calcmode="lin" valueType="num">
                                      <p:cBhvr additive="base">
                                        <p:cTn id="59"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3" presetClass="exit" presetSubtype="0" fill="hold" nodeType="clickEffect">
                                  <p:stCondLst>
                                    <p:cond delay="0"/>
                                  </p:stCondLst>
                                  <p:childTnLst>
                                    <p:anim calcmode="lin" valueType="num">
                                      <p:cBhvr>
                                        <p:cTn id="63" dur="600" decel="50000">
                                          <p:stCondLst>
                                            <p:cond delay="0"/>
                                          </p:stCondLst>
                                        </p:cTn>
                                        <p:tgtEl>
                                          <p:spTgt spid="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4" dur="400">
                                          <p:stCondLst>
                                            <p:cond delay="600"/>
                                          </p:stCondLst>
                                        </p:cTn>
                                        <p:tgtEl>
                                          <p:spTgt spid="9"/>
                                        </p:tgtEl>
                                        <p:attrNameLst>
                                          <p:attrName>ppt_x</p:attrName>
                                        </p:attrNameLst>
                                      </p:cBhvr>
                                      <p:tavLst>
                                        <p:tav tm="0">
                                          <p:val>
                                            <p:strVal val="ppt_x"/>
                                          </p:val>
                                        </p:tav>
                                        <p:tav tm="100000">
                                          <p:val>
                                            <p:strVal val="ppt_x"/>
                                          </p:val>
                                        </p:tav>
                                      </p:tavLst>
                                    </p:anim>
                                    <p:anim calcmode="lin" valueType="num">
                                      <p:cBhvr>
                                        <p:cTn id="65" dur="600" decel="50000">
                                          <p:stCondLst>
                                            <p:cond delay="0"/>
                                          </p:stCondLst>
                                        </p:cTn>
                                        <p:tgtEl>
                                          <p:spTgt spid="9"/>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66" dur="400">
                                          <p:stCondLst>
                                            <p:cond delay="600"/>
                                          </p:stCondLst>
                                        </p:cTn>
                                        <p:tgtEl>
                                          <p:spTgt spid="9"/>
                                        </p:tgtEl>
                                        <p:attrNameLst>
                                          <p:attrName>ppt_y</p:attrName>
                                        </p:attrNameLst>
                                      </p:cBhvr>
                                      <p:tavLst>
                                        <p:tav tm="0">
                                          <p:val>
                                            <p:strVal val="ppt_y"/>
                                          </p:val>
                                        </p:tav>
                                        <p:tav tm="100000">
                                          <p:val>
                                            <p:strVal val="ppt_y"/>
                                          </p:val>
                                        </p:tav>
                                      </p:tavLst>
                                    </p:anim>
                                    <p:animEffect transition="out" filter="fade">
                                      <p:cBhvr>
                                        <p:cTn id="67" dur="100">
                                          <p:stCondLst>
                                            <p:cond delay="900"/>
                                          </p:stCondLst>
                                        </p:cTn>
                                        <p:tgtEl>
                                          <p:spTgt spid="9"/>
                                        </p:tgtEl>
                                      </p:cBhvr>
                                    </p:animEffect>
                                    <p:set>
                                      <p:cBhvr>
                                        <p:cTn id="68" dur="1" fill="hold">
                                          <p:stCondLst>
                                            <p:cond delay="999"/>
                                          </p:stCondLst>
                                        </p:cTn>
                                        <p:tgtEl>
                                          <p:spTgt spid="9"/>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31" presetClass="entr" presetSubtype="0" fill="hold" grpId="0" nodeType="clickEffect">
                                  <p:stCondLst>
                                    <p:cond delay="0"/>
                                  </p:stCondLst>
                                  <p:childTnLst>
                                    <p:set>
                                      <p:cBhvr>
                                        <p:cTn id="72" dur="1" fill="hold">
                                          <p:stCondLst>
                                            <p:cond delay="0"/>
                                          </p:stCondLst>
                                        </p:cTn>
                                        <p:tgtEl>
                                          <p:spTgt spid="8">
                                            <p:bg/>
                                          </p:spTgt>
                                        </p:tgtEl>
                                        <p:attrNameLst>
                                          <p:attrName>style.visibility</p:attrName>
                                        </p:attrNameLst>
                                      </p:cBhvr>
                                      <p:to>
                                        <p:strVal val="visible"/>
                                      </p:to>
                                    </p:set>
                                    <p:anim calcmode="lin" valueType="num">
                                      <p:cBhvr>
                                        <p:cTn id="73" dur="1000" fill="hold"/>
                                        <p:tgtEl>
                                          <p:spTgt spid="8">
                                            <p:bg/>
                                          </p:spTgt>
                                        </p:tgtEl>
                                        <p:attrNameLst>
                                          <p:attrName>ppt_w</p:attrName>
                                        </p:attrNameLst>
                                      </p:cBhvr>
                                      <p:tavLst>
                                        <p:tav tm="0">
                                          <p:val>
                                            <p:fltVal val="0"/>
                                          </p:val>
                                        </p:tav>
                                        <p:tav tm="100000">
                                          <p:val>
                                            <p:strVal val="#ppt_w"/>
                                          </p:val>
                                        </p:tav>
                                      </p:tavLst>
                                    </p:anim>
                                    <p:anim calcmode="lin" valueType="num">
                                      <p:cBhvr>
                                        <p:cTn id="74" dur="1000" fill="hold"/>
                                        <p:tgtEl>
                                          <p:spTgt spid="8">
                                            <p:bg/>
                                          </p:spTgt>
                                        </p:tgtEl>
                                        <p:attrNameLst>
                                          <p:attrName>ppt_h</p:attrName>
                                        </p:attrNameLst>
                                      </p:cBhvr>
                                      <p:tavLst>
                                        <p:tav tm="0">
                                          <p:val>
                                            <p:fltVal val="0"/>
                                          </p:val>
                                        </p:tav>
                                        <p:tav tm="100000">
                                          <p:val>
                                            <p:strVal val="#ppt_h"/>
                                          </p:val>
                                        </p:tav>
                                      </p:tavLst>
                                    </p:anim>
                                    <p:anim calcmode="lin" valueType="num">
                                      <p:cBhvr>
                                        <p:cTn id="75" dur="1000" fill="hold"/>
                                        <p:tgtEl>
                                          <p:spTgt spid="8">
                                            <p:bg/>
                                          </p:spTgt>
                                        </p:tgtEl>
                                        <p:attrNameLst>
                                          <p:attrName>style.rotation</p:attrName>
                                        </p:attrNameLst>
                                      </p:cBhvr>
                                      <p:tavLst>
                                        <p:tav tm="0">
                                          <p:val>
                                            <p:fltVal val="90"/>
                                          </p:val>
                                        </p:tav>
                                        <p:tav tm="100000">
                                          <p:val>
                                            <p:fltVal val="0"/>
                                          </p:val>
                                        </p:tav>
                                      </p:tavLst>
                                    </p:anim>
                                    <p:animEffect transition="in" filter="fade">
                                      <p:cBhvr>
                                        <p:cTn id="76" dur="1000"/>
                                        <p:tgtEl>
                                          <p:spTgt spid="8">
                                            <p:bg/>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8">
                                            <p:txEl>
                                              <p:pRg st="0" end="0"/>
                                            </p:txEl>
                                          </p:spTgt>
                                        </p:tgtEl>
                                        <p:attrNameLst>
                                          <p:attrName>style.visibility</p:attrName>
                                        </p:attrNameLst>
                                      </p:cBhvr>
                                      <p:to>
                                        <p:strVal val="visible"/>
                                      </p:to>
                                    </p:set>
                                    <p:anim calcmode="lin" valueType="num">
                                      <p:cBhvr>
                                        <p:cTn id="79"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0"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81"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82" dur="1000"/>
                                        <p:tgtEl>
                                          <p:spTgt spid="8">
                                            <p:txEl>
                                              <p:pRg st="0" end="0"/>
                                            </p:txEl>
                                          </p:spTgt>
                                        </p:tgtEl>
                                      </p:cBhvr>
                                    </p:animEffect>
                                  </p:childTnLst>
                                </p:cTn>
                              </p:par>
                            </p:childTnLst>
                          </p:cTn>
                        </p:par>
                        <p:par>
                          <p:cTn id="83" fill="hold">
                            <p:stCondLst>
                              <p:cond delay="1000"/>
                            </p:stCondLst>
                            <p:childTnLst>
                              <p:par>
                                <p:cTn id="84" presetID="31" presetClass="entr" presetSubtype="0" fill="hold" grpId="0" nodeType="afterEffect">
                                  <p:stCondLst>
                                    <p:cond delay="0"/>
                                  </p:stCondLst>
                                  <p:childTnLst>
                                    <p:set>
                                      <p:cBhvr>
                                        <p:cTn id="85" dur="1" fill="hold">
                                          <p:stCondLst>
                                            <p:cond delay="0"/>
                                          </p:stCondLst>
                                        </p:cTn>
                                        <p:tgtEl>
                                          <p:spTgt spid="8">
                                            <p:txEl>
                                              <p:pRg st="1" end="1"/>
                                            </p:txEl>
                                          </p:spTgt>
                                        </p:tgtEl>
                                        <p:attrNameLst>
                                          <p:attrName>style.visibility</p:attrName>
                                        </p:attrNameLst>
                                      </p:cBhvr>
                                      <p:to>
                                        <p:strVal val="visible"/>
                                      </p:to>
                                    </p:set>
                                    <p:anim calcmode="lin" valueType="num">
                                      <p:cBhvr>
                                        <p:cTn id="86" dur="10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7" dur="1000" fill="hold"/>
                                        <p:tgtEl>
                                          <p:spTgt spid="8">
                                            <p:txEl>
                                              <p:pRg st="1" end="1"/>
                                            </p:txEl>
                                          </p:spTgt>
                                        </p:tgtEl>
                                        <p:attrNameLst>
                                          <p:attrName>ppt_h</p:attrName>
                                        </p:attrNameLst>
                                      </p:cBhvr>
                                      <p:tavLst>
                                        <p:tav tm="0">
                                          <p:val>
                                            <p:fltVal val="0"/>
                                          </p:val>
                                        </p:tav>
                                        <p:tav tm="100000">
                                          <p:val>
                                            <p:strVal val="#ppt_h"/>
                                          </p:val>
                                        </p:tav>
                                      </p:tavLst>
                                    </p:anim>
                                    <p:anim calcmode="lin" valueType="num">
                                      <p:cBhvr>
                                        <p:cTn id="88" dur="1000" fill="hold"/>
                                        <p:tgtEl>
                                          <p:spTgt spid="8">
                                            <p:txEl>
                                              <p:pRg st="1" end="1"/>
                                            </p:txEl>
                                          </p:spTgt>
                                        </p:tgtEl>
                                        <p:attrNameLst>
                                          <p:attrName>style.rotation</p:attrName>
                                        </p:attrNameLst>
                                      </p:cBhvr>
                                      <p:tavLst>
                                        <p:tav tm="0">
                                          <p:val>
                                            <p:fltVal val="90"/>
                                          </p:val>
                                        </p:tav>
                                        <p:tav tm="100000">
                                          <p:val>
                                            <p:fltVal val="0"/>
                                          </p:val>
                                        </p:tav>
                                      </p:tavLst>
                                    </p:anim>
                                    <p:animEffect transition="in" filter="fade">
                                      <p:cBhvr>
                                        <p:cTn id="89" dur="10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uiExpand="1" build="p" animBg="1"/>
      <p:bldP spid="7" grpId="0" animBg="1"/>
      <p:bldP spid="8"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76F72D74-B4E5-47C5-AE70-C0DB3732A8A4}"/>
              </a:ext>
            </a:extLst>
          </p:cNvPr>
          <p:cNvSpPr/>
          <p:nvPr/>
        </p:nvSpPr>
        <p:spPr>
          <a:xfrm>
            <a:off x="820811" y="3365"/>
            <a:ext cx="7442807"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Загальні відомості про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водонасосні</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установки</a:t>
            </a:r>
            <a:endParaRPr lang="uk-UA" sz="2800" i="1" u="sng"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6230" y="624105"/>
            <a:ext cx="8835560" cy="1107996"/>
          </a:xfrm>
          <a:prstGeom prst="rect">
            <a:avLst/>
          </a:prstGeom>
          <a:solidFill>
            <a:srgbClr val="92D050"/>
          </a:solidFill>
        </p:spPr>
        <p:txBody>
          <a:bodyPr wrap="square" lIns="0" tIns="0" rIns="0" bIns="0">
            <a:spAutoFit/>
          </a:bodyPr>
          <a:lstStyle/>
          <a:p>
            <a:r>
              <a:rPr lang="uk-UA" sz="2400" dirty="0">
                <a:latin typeface="Calibri" pitchFamily="34" charset="0"/>
                <a:cs typeface="Calibri" pitchFamily="34" charset="0"/>
              </a:rPr>
              <a:t>      Затрати ручної праці на подачу води у тваринницькі ферми </a:t>
            </a:r>
            <a:r>
              <a:rPr lang="uk-UA" sz="2400" dirty="0" err="1">
                <a:latin typeface="Calibri" pitchFamily="34" charset="0"/>
                <a:cs typeface="Calibri" pitchFamily="34" charset="0"/>
              </a:rPr>
              <a:t>ста-новлять</a:t>
            </a:r>
            <a:r>
              <a:rPr lang="uk-UA" sz="2400" dirty="0">
                <a:latin typeface="Calibri" pitchFamily="34" charset="0"/>
                <a:cs typeface="Calibri" pitchFamily="34" charset="0"/>
              </a:rPr>
              <a:t> 30% від усіх робіт, а застосування автоматизованого  </a:t>
            </a:r>
            <a:r>
              <a:rPr lang="uk-UA" sz="2400" dirty="0" err="1">
                <a:latin typeface="Calibri" pitchFamily="34" charset="0"/>
                <a:cs typeface="Calibri" pitchFamily="34" charset="0"/>
              </a:rPr>
              <a:t>Ел-пр</a:t>
            </a:r>
            <a:r>
              <a:rPr lang="uk-UA" sz="2400" dirty="0">
                <a:latin typeface="Calibri" pitchFamily="34" charset="0"/>
                <a:cs typeface="Calibri" pitchFamily="34" charset="0"/>
              </a:rPr>
              <a:t>  збільшує продуктивність праці на цих операціях у 18-20 разів.</a:t>
            </a:r>
          </a:p>
        </p:txBody>
      </p:sp>
      <p:sp>
        <p:nvSpPr>
          <p:cNvPr id="6" name="Прямоугольник 5"/>
          <p:cNvSpPr/>
          <p:nvPr/>
        </p:nvSpPr>
        <p:spPr>
          <a:xfrm>
            <a:off x="142998" y="2826146"/>
            <a:ext cx="8835560" cy="1107996"/>
          </a:xfrm>
          <a:prstGeom prst="rect">
            <a:avLst/>
          </a:prstGeom>
          <a:solidFill>
            <a:schemeClr val="bg2">
              <a:lumMod val="75000"/>
            </a:schemeClr>
          </a:solidFill>
        </p:spPr>
        <p:txBody>
          <a:bodyPr wrap="square" lIns="0" tIns="0" rIns="0" bIns="0">
            <a:spAutoFit/>
          </a:bodyPr>
          <a:lstStyle/>
          <a:p>
            <a:r>
              <a:rPr lang="uk-UA" sz="2400" dirty="0">
                <a:latin typeface="Calibri" pitchFamily="34" charset="0"/>
                <a:cs typeface="Calibri" pitchFamily="34" charset="0"/>
              </a:rPr>
              <a:t>      Безпосередньо від насоса у розподільчу мережу воду подають у відкритих зрошувальних системах із приводом від асинхронних чи синхронних двигунів.</a:t>
            </a:r>
          </a:p>
        </p:txBody>
      </p:sp>
      <p:sp>
        <p:nvSpPr>
          <p:cNvPr id="7" name="Прямоугольник 6"/>
          <p:cNvSpPr/>
          <p:nvPr/>
        </p:nvSpPr>
        <p:spPr>
          <a:xfrm>
            <a:off x="126230" y="3934142"/>
            <a:ext cx="8835560" cy="1477328"/>
          </a:xfrm>
          <a:prstGeom prst="rect">
            <a:avLst/>
          </a:prstGeom>
          <a:solidFill>
            <a:schemeClr val="accent3">
              <a:lumMod val="60000"/>
              <a:lumOff val="40000"/>
            </a:schemeClr>
          </a:solidFill>
        </p:spPr>
        <p:txBody>
          <a:bodyPr wrap="square" lIns="0" tIns="0" rIns="0" bIns="0">
            <a:spAutoFit/>
          </a:bodyPr>
          <a:lstStyle/>
          <a:p>
            <a:r>
              <a:rPr lang="uk-UA" sz="2400" dirty="0">
                <a:latin typeface="Calibri" pitchFamily="34" charset="0"/>
                <a:cs typeface="Calibri" pitchFamily="34" charset="0"/>
              </a:rPr>
              <a:t>      Для забирання води з відкритих водоймищ, а також із шахтних криниць і свердловин із динамічним рівнем води у них не глибше 5-7 м від поверхні землі, переважно застосовують відцентрові насоси типів К, КМ і ЦВ та вихрові насоси типів В, ВК і ВКС.</a:t>
            </a:r>
          </a:p>
        </p:txBody>
      </p:sp>
      <p:sp>
        <p:nvSpPr>
          <p:cNvPr id="8" name="Прямоугольник 7"/>
          <p:cNvSpPr/>
          <p:nvPr/>
        </p:nvSpPr>
        <p:spPr>
          <a:xfrm>
            <a:off x="142998" y="5425410"/>
            <a:ext cx="8835560" cy="1107996"/>
          </a:xfrm>
          <a:prstGeom prst="rect">
            <a:avLst/>
          </a:prstGeom>
          <a:solidFill>
            <a:schemeClr val="accent5">
              <a:lumMod val="60000"/>
              <a:lumOff val="40000"/>
            </a:schemeClr>
          </a:solidFill>
        </p:spPr>
        <p:txBody>
          <a:bodyPr wrap="square" lIns="0" tIns="0" rIns="0" bIns="0">
            <a:spAutoFit/>
          </a:bodyPr>
          <a:lstStyle/>
          <a:p>
            <a:r>
              <a:rPr lang="uk-UA" sz="2400" dirty="0">
                <a:latin typeface="Calibri" pitchFamily="34" charset="0"/>
                <a:cs typeface="Calibri" pitchFamily="34" charset="0"/>
              </a:rPr>
              <a:t>      З глибинних шахтних криниць та свердловин воду піднімають за допомогою </a:t>
            </a:r>
            <a:r>
              <a:rPr lang="uk-UA" sz="2400" dirty="0" err="1">
                <a:latin typeface="Calibri" pitchFamily="34" charset="0"/>
                <a:cs typeface="Calibri" pitchFamily="34" charset="0"/>
              </a:rPr>
              <a:t>водоструменевих</a:t>
            </a:r>
            <a:r>
              <a:rPr lang="uk-UA" sz="2400" dirty="0">
                <a:latin typeface="Calibri" pitchFamily="34" charset="0"/>
                <a:cs typeface="Calibri" pitchFamily="34" charset="0"/>
              </a:rPr>
              <a:t> пристроїв ВН та заглибних електронасосів типів ЭЦВ, ЭПН, ЭПЛ, АП, АПВ і АПВМ.</a:t>
            </a:r>
          </a:p>
        </p:txBody>
      </p:sp>
      <p:sp>
        <p:nvSpPr>
          <p:cNvPr id="9" name="Прямоугольник 8"/>
          <p:cNvSpPr/>
          <p:nvPr/>
        </p:nvSpPr>
        <p:spPr>
          <a:xfrm>
            <a:off x="142998" y="1708526"/>
            <a:ext cx="8835560" cy="1107996"/>
          </a:xfrm>
          <a:prstGeom prst="rect">
            <a:avLst/>
          </a:prstGeom>
          <a:solidFill>
            <a:schemeClr val="accent6">
              <a:lumMod val="40000"/>
              <a:lumOff val="60000"/>
            </a:schemeClr>
          </a:solidFill>
        </p:spPr>
        <p:txBody>
          <a:bodyPr wrap="square" lIns="0" tIns="0" rIns="0" bIns="0">
            <a:spAutoFit/>
          </a:bodyPr>
          <a:lstStyle/>
          <a:p>
            <a:r>
              <a:rPr lang="uk-UA" sz="2400" dirty="0">
                <a:latin typeface="Calibri" pitchFamily="34" charset="0"/>
                <a:cs typeface="Calibri" pitchFamily="34" charset="0"/>
              </a:rPr>
              <a:t>      До с/г споживачів воду в основному подають через </a:t>
            </a:r>
            <a:r>
              <a:rPr lang="uk-UA" sz="2400" dirty="0" err="1">
                <a:latin typeface="Calibri" pitchFamily="34" charset="0"/>
                <a:cs typeface="Calibri" pitchFamily="34" charset="0"/>
              </a:rPr>
              <a:t>водонапір-ний</a:t>
            </a:r>
            <a:r>
              <a:rPr lang="uk-UA" sz="2400" dirty="0">
                <a:latin typeface="Calibri" pitchFamily="34" charset="0"/>
                <a:cs typeface="Calibri" pitchFamily="34" charset="0"/>
              </a:rPr>
              <a:t> котел чи водонапірний бак, за допомогою відцентрових насосів, які приводяться в рух асинхронними електродвигунами.</a:t>
            </a:r>
          </a:p>
        </p:txBody>
      </p:sp>
      <p:pic>
        <p:nvPicPr>
          <p:cNvPr id="11" name="Рисунок 10" descr="Konsolnue_nasosu.jpg"/>
          <p:cNvPicPr>
            <a:picLocks noChangeAspect="1"/>
          </p:cNvPicPr>
          <p:nvPr/>
        </p:nvPicPr>
        <p:blipFill>
          <a:blip r:embed="rId2" cstate="print"/>
          <a:srcRect l="1512" t="2462" r="1512" b="2462"/>
          <a:stretch>
            <a:fillRect/>
          </a:stretch>
        </p:blipFill>
        <p:spPr>
          <a:xfrm>
            <a:off x="3802390" y="644601"/>
            <a:ext cx="5148064" cy="3098939"/>
          </a:xfrm>
          <a:prstGeom prst="rect">
            <a:avLst/>
          </a:prstGeom>
        </p:spPr>
      </p:pic>
      <p:pic>
        <p:nvPicPr>
          <p:cNvPr id="12" name="Рисунок 11" descr="tps60_2.png"/>
          <p:cNvPicPr>
            <a:picLocks noChangeAspect="1"/>
          </p:cNvPicPr>
          <p:nvPr/>
        </p:nvPicPr>
        <p:blipFill>
          <a:blip r:embed="rId3" cstate="print"/>
          <a:stretch>
            <a:fillRect/>
          </a:stretch>
        </p:blipFill>
        <p:spPr>
          <a:xfrm>
            <a:off x="172957" y="815127"/>
            <a:ext cx="3505792" cy="2757889"/>
          </a:xfrm>
          <a:prstGeom prst="rect">
            <a:avLst/>
          </a:prstGeom>
          <a:solidFill>
            <a:schemeClr val="bg1"/>
          </a:solidFill>
        </p:spPr>
      </p:pic>
      <p:pic>
        <p:nvPicPr>
          <p:cNvPr id="13" name="Рисунок 12" descr="ecvn-2.jpg"/>
          <p:cNvPicPr>
            <a:picLocks noChangeAspect="1"/>
          </p:cNvPicPr>
          <p:nvPr/>
        </p:nvPicPr>
        <p:blipFill>
          <a:blip r:embed="rId4" cstate="print"/>
          <a:stretch>
            <a:fillRect/>
          </a:stretch>
        </p:blipFill>
        <p:spPr>
          <a:xfrm>
            <a:off x="231910" y="-45706"/>
            <a:ext cx="1008112" cy="5496418"/>
          </a:xfrm>
          <a:prstGeom prst="rect">
            <a:avLst/>
          </a:prstGeom>
          <a:solidFill>
            <a:schemeClr val="bg1"/>
          </a:solidFill>
        </p:spPr>
      </p:pic>
      <p:pic>
        <p:nvPicPr>
          <p:cNvPr id="14" name="Рисунок 13" descr="ecvn.png"/>
          <p:cNvPicPr>
            <a:picLocks noChangeAspect="1"/>
          </p:cNvPicPr>
          <p:nvPr/>
        </p:nvPicPr>
        <p:blipFill>
          <a:blip r:embed="rId5" cstate="print"/>
          <a:stretch>
            <a:fillRect/>
          </a:stretch>
        </p:blipFill>
        <p:spPr>
          <a:xfrm>
            <a:off x="1100331" y="2744"/>
            <a:ext cx="1739111" cy="5408726"/>
          </a:xfrm>
          <a:prstGeom prst="rect">
            <a:avLst/>
          </a:prstGeom>
          <a:solidFill>
            <a:schemeClr val="bg1"/>
          </a:solidFill>
        </p:spPr>
      </p:pic>
    </p:spTree>
    <p:extLst>
      <p:ext uri="{BB962C8B-B14F-4D97-AF65-F5344CB8AC3E}">
        <p14:creationId xmlns:p14="http://schemas.microsoft.com/office/powerpoint/2010/main" val="2146657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par>
                          <p:cTn id="26" fill="hold">
                            <p:stCondLst>
                              <p:cond delay="2000"/>
                            </p:stCondLst>
                            <p:childTnLst>
                              <p:par>
                                <p:cTn id="27" presetID="26"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80">
                                          <p:stCondLst>
                                            <p:cond delay="0"/>
                                          </p:stCondLst>
                                        </p:cTn>
                                        <p:tgtEl>
                                          <p:spTgt spid="11"/>
                                        </p:tgtEl>
                                      </p:cBhvr>
                                    </p:animEffect>
                                    <p:anim calcmode="lin" valueType="num">
                                      <p:cBhvr>
                                        <p:cTn id="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gtEl>
                                      </p:cBhvr>
                                      <p:to x="100000" y="60000"/>
                                    </p:animScale>
                                    <p:animScale>
                                      <p:cBhvr>
                                        <p:cTn id="36" dur="166" decel="50000">
                                          <p:stCondLst>
                                            <p:cond delay="676"/>
                                          </p:stCondLst>
                                        </p:cTn>
                                        <p:tgtEl>
                                          <p:spTgt spid="11"/>
                                        </p:tgtEl>
                                      </p:cBhvr>
                                      <p:to x="100000" y="100000"/>
                                    </p:animScale>
                                    <p:animScale>
                                      <p:cBhvr>
                                        <p:cTn id="37" dur="26">
                                          <p:stCondLst>
                                            <p:cond delay="1312"/>
                                          </p:stCondLst>
                                        </p:cTn>
                                        <p:tgtEl>
                                          <p:spTgt spid="11"/>
                                        </p:tgtEl>
                                      </p:cBhvr>
                                      <p:to x="100000" y="80000"/>
                                    </p:animScale>
                                    <p:animScale>
                                      <p:cBhvr>
                                        <p:cTn id="38" dur="166" decel="50000">
                                          <p:stCondLst>
                                            <p:cond delay="1338"/>
                                          </p:stCondLst>
                                        </p:cTn>
                                        <p:tgtEl>
                                          <p:spTgt spid="11"/>
                                        </p:tgtEl>
                                      </p:cBhvr>
                                      <p:to x="100000" y="100000"/>
                                    </p:animScale>
                                    <p:animScale>
                                      <p:cBhvr>
                                        <p:cTn id="39" dur="26">
                                          <p:stCondLst>
                                            <p:cond delay="1642"/>
                                          </p:stCondLst>
                                        </p:cTn>
                                        <p:tgtEl>
                                          <p:spTgt spid="11"/>
                                        </p:tgtEl>
                                      </p:cBhvr>
                                      <p:to x="100000" y="90000"/>
                                    </p:animScale>
                                    <p:animScale>
                                      <p:cBhvr>
                                        <p:cTn id="40" dur="166" decel="50000">
                                          <p:stCondLst>
                                            <p:cond delay="1668"/>
                                          </p:stCondLst>
                                        </p:cTn>
                                        <p:tgtEl>
                                          <p:spTgt spid="11"/>
                                        </p:tgtEl>
                                      </p:cBhvr>
                                      <p:to x="100000" y="100000"/>
                                    </p:animScale>
                                    <p:animScale>
                                      <p:cBhvr>
                                        <p:cTn id="41" dur="26">
                                          <p:stCondLst>
                                            <p:cond delay="1808"/>
                                          </p:stCondLst>
                                        </p:cTn>
                                        <p:tgtEl>
                                          <p:spTgt spid="11"/>
                                        </p:tgtEl>
                                      </p:cBhvr>
                                      <p:to x="100000" y="95000"/>
                                    </p:animScale>
                                    <p:animScale>
                                      <p:cBhvr>
                                        <p:cTn id="42" dur="166" decel="50000">
                                          <p:stCondLst>
                                            <p:cond delay="1834"/>
                                          </p:stCondLst>
                                        </p:cTn>
                                        <p:tgtEl>
                                          <p:spTgt spid="11"/>
                                        </p:tgtEl>
                                      </p:cBhvr>
                                      <p:to x="100000" y="100000"/>
                                    </p:animScale>
                                  </p:childTnLst>
                                </p:cTn>
                              </p:par>
                            </p:childTnLst>
                          </p:cTn>
                        </p:par>
                        <p:par>
                          <p:cTn id="43" fill="hold">
                            <p:stCondLst>
                              <p:cond delay="4000"/>
                            </p:stCondLst>
                            <p:childTnLst>
                              <p:par>
                                <p:cTn id="44" presetID="26"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down)">
                                      <p:cBhvr>
                                        <p:cTn id="46" dur="580">
                                          <p:stCondLst>
                                            <p:cond delay="0"/>
                                          </p:stCondLst>
                                        </p:cTn>
                                        <p:tgtEl>
                                          <p:spTgt spid="12"/>
                                        </p:tgtEl>
                                      </p:cBhvr>
                                    </p:animEffect>
                                    <p:anim calcmode="lin" valueType="num">
                                      <p:cBhvr>
                                        <p:cTn id="4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2" dur="26">
                                          <p:stCondLst>
                                            <p:cond delay="650"/>
                                          </p:stCondLst>
                                        </p:cTn>
                                        <p:tgtEl>
                                          <p:spTgt spid="12"/>
                                        </p:tgtEl>
                                      </p:cBhvr>
                                      <p:to x="100000" y="60000"/>
                                    </p:animScale>
                                    <p:animScale>
                                      <p:cBhvr>
                                        <p:cTn id="53" dur="166" decel="50000">
                                          <p:stCondLst>
                                            <p:cond delay="676"/>
                                          </p:stCondLst>
                                        </p:cTn>
                                        <p:tgtEl>
                                          <p:spTgt spid="12"/>
                                        </p:tgtEl>
                                      </p:cBhvr>
                                      <p:to x="100000" y="100000"/>
                                    </p:animScale>
                                    <p:animScale>
                                      <p:cBhvr>
                                        <p:cTn id="54" dur="26">
                                          <p:stCondLst>
                                            <p:cond delay="1312"/>
                                          </p:stCondLst>
                                        </p:cTn>
                                        <p:tgtEl>
                                          <p:spTgt spid="12"/>
                                        </p:tgtEl>
                                      </p:cBhvr>
                                      <p:to x="100000" y="80000"/>
                                    </p:animScale>
                                    <p:animScale>
                                      <p:cBhvr>
                                        <p:cTn id="55" dur="166" decel="50000">
                                          <p:stCondLst>
                                            <p:cond delay="1338"/>
                                          </p:stCondLst>
                                        </p:cTn>
                                        <p:tgtEl>
                                          <p:spTgt spid="12"/>
                                        </p:tgtEl>
                                      </p:cBhvr>
                                      <p:to x="100000" y="100000"/>
                                    </p:animScale>
                                    <p:animScale>
                                      <p:cBhvr>
                                        <p:cTn id="56" dur="26">
                                          <p:stCondLst>
                                            <p:cond delay="1642"/>
                                          </p:stCondLst>
                                        </p:cTn>
                                        <p:tgtEl>
                                          <p:spTgt spid="12"/>
                                        </p:tgtEl>
                                      </p:cBhvr>
                                      <p:to x="100000" y="90000"/>
                                    </p:animScale>
                                    <p:animScale>
                                      <p:cBhvr>
                                        <p:cTn id="57" dur="166" decel="50000">
                                          <p:stCondLst>
                                            <p:cond delay="1668"/>
                                          </p:stCondLst>
                                        </p:cTn>
                                        <p:tgtEl>
                                          <p:spTgt spid="12"/>
                                        </p:tgtEl>
                                      </p:cBhvr>
                                      <p:to x="100000" y="100000"/>
                                    </p:animScale>
                                    <p:animScale>
                                      <p:cBhvr>
                                        <p:cTn id="58" dur="26">
                                          <p:stCondLst>
                                            <p:cond delay="1808"/>
                                          </p:stCondLst>
                                        </p:cTn>
                                        <p:tgtEl>
                                          <p:spTgt spid="12"/>
                                        </p:tgtEl>
                                      </p:cBhvr>
                                      <p:to x="100000" y="95000"/>
                                    </p:animScale>
                                    <p:animScale>
                                      <p:cBhvr>
                                        <p:cTn id="59" dur="166" decel="50000">
                                          <p:stCondLst>
                                            <p:cond delay="1834"/>
                                          </p:stCondLst>
                                        </p:cTn>
                                        <p:tgtEl>
                                          <p:spTgt spid="12"/>
                                        </p:tgtEl>
                                      </p:cBhvr>
                                      <p:to x="100000" y="100000"/>
                                    </p:animScale>
                                  </p:childTnLst>
                                </p:cTn>
                              </p:par>
                            </p:childTnLst>
                          </p:cTn>
                        </p:par>
                      </p:childTnLst>
                    </p:cTn>
                  </p:par>
                  <p:par>
                    <p:cTn id="60" fill="hold">
                      <p:stCondLst>
                        <p:cond delay="indefinite"/>
                      </p:stCondLst>
                      <p:childTnLst>
                        <p:par>
                          <p:cTn id="61" fill="hold">
                            <p:stCondLst>
                              <p:cond delay="0"/>
                            </p:stCondLst>
                            <p:childTnLst>
                              <p:par>
                                <p:cTn id="62" presetID="6" presetClass="exit" presetSubtype="32" fill="hold" nodeType="clickEffect">
                                  <p:stCondLst>
                                    <p:cond delay="0"/>
                                  </p:stCondLst>
                                  <p:childTnLst>
                                    <p:animEffect transition="out" filter="circle(out)">
                                      <p:cBhvr>
                                        <p:cTn id="63" dur="2000"/>
                                        <p:tgtEl>
                                          <p:spTgt spid="11"/>
                                        </p:tgtEl>
                                      </p:cBhvr>
                                    </p:animEffect>
                                    <p:set>
                                      <p:cBhvr>
                                        <p:cTn id="64" dur="1" fill="hold">
                                          <p:stCondLst>
                                            <p:cond delay="1999"/>
                                          </p:stCondLst>
                                        </p:cTn>
                                        <p:tgtEl>
                                          <p:spTgt spid="11"/>
                                        </p:tgtEl>
                                        <p:attrNameLst>
                                          <p:attrName>style.visibility</p:attrName>
                                        </p:attrNameLst>
                                      </p:cBhvr>
                                      <p:to>
                                        <p:strVal val="hidden"/>
                                      </p:to>
                                    </p:set>
                                  </p:childTnLst>
                                </p:cTn>
                              </p:par>
                            </p:childTnLst>
                          </p:cTn>
                        </p:par>
                        <p:par>
                          <p:cTn id="65" fill="hold">
                            <p:stCondLst>
                              <p:cond delay="2000"/>
                            </p:stCondLst>
                            <p:childTnLst>
                              <p:par>
                                <p:cTn id="66" presetID="6" presetClass="exit" presetSubtype="32" fill="hold" nodeType="afterEffect">
                                  <p:stCondLst>
                                    <p:cond delay="0"/>
                                  </p:stCondLst>
                                  <p:childTnLst>
                                    <p:animEffect transition="out" filter="circle(out)">
                                      <p:cBhvr>
                                        <p:cTn id="67" dur="2000"/>
                                        <p:tgtEl>
                                          <p:spTgt spid="12"/>
                                        </p:tgtEl>
                                      </p:cBhvr>
                                    </p:animEffect>
                                    <p:set>
                                      <p:cBhvr>
                                        <p:cTn id="68" dur="1" fill="hold">
                                          <p:stCondLst>
                                            <p:cond delay="1999"/>
                                          </p:stCondLst>
                                        </p:cTn>
                                        <p:tgtEl>
                                          <p:spTgt spid="1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additive="base">
                                        <p:cTn id="73" dur="1000" fill="hold"/>
                                        <p:tgtEl>
                                          <p:spTgt spid="8"/>
                                        </p:tgtEl>
                                        <p:attrNameLst>
                                          <p:attrName>ppt_x</p:attrName>
                                        </p:attrNameLst>
                                      </p:cBhvr>
                                      <p:tavLst>
                                        <p:tav tm="0">
                                          <p:val>
                                            <p:strVal val="#ppt_x"/>
                                          </p:val>
                                        </p:tav>
                                        <p:tav tm="100000">
                                          <p:val>
                                            <p:strVal val="#ppt_x"/>
                                          </p:val>
                                        </p:tav>
                                      </p:tavLst>
                                    </p:anim>
                                    <p:anim calcmode="lin" valueType="num">
                                      <p:cBhvr additive="base">
                                        <p:cTn id="74" dur="1000" fill="hold"/>
                                        <p:tgtEl>
                                          <p:spTgt spid="8"/>
                                        </p:tgtEl>
                                        <p:attrNameLst>
                                          <p:attrName>ppt_y</p:attrName>
                                        </p:attrNameLst>
                                      </p:cBhvr>
                                      <p:tavLst>
                                        <p:tav tm="0">
                                          <p:val>
                                            <p:strVal val="1+#ppt_h/2"/>
                                          </p:val>
                                        </p:tav>
                                        <p:tav tm="100000">
                                          <p:val>
                                            <p:strVal val="#ppt_y"/>
                                          </p:val>
                                        </p:tav>
                                      </p:tavLst>
                                    </p:anim>
                                  </p:childTnLst>
                                </p:cTn>
                              </p:par>
                            </p:childTnLst>
                          </p:cTn>
                        </p:par>
                        <p:par>
                          <p:cTn id="75" fill="hold">
                            <p:stCondLst>
                              <p:cond delay="1000"/>
                            </p:stCondLst>
                            <p:childTnLst>
                              <p:par>
                                <p:cTn id="76" presetID="26" presetClass="entr" presetSubtype="0"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down)">
                                      <p:cBhvr>
                                        <p:cTn id="78" dur="580">
                                          <p:stCondLst>
                                            <p:cond delay="0"/>
                                          </p:stCondLst>
                                        </p:cTn>
                                        <p:tgtEl>
                                          <p:spTgt spid="13"/>
                                        </p:tgtEl>
                                      </p:cBhvr>
                                    </p:animEffect>
                                    <p:anim calcmode="lin" valueType="num">
                                      <p:cBhvr>
                                        <p:cTn id="7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84" dur="26">
                                          <p:stCondLst>
                                            <p:cond delay="650"/>
                                          </p:stCondLst>
                                        </p:cTn>
                                        <p:tgtEl>
                                          <p:spTgt spid="13"/>
                                        </p:tgtEl>
                                      </p:cBhvr>
                                      <p:to x="100000" y="60000"/>
                                    </p:animScale>
                                    <p:animScale>
                                      <p:cBhvr>
                                        <p:cTn id="85" dur="166" decel="50000">
                                          <p:stCondLst>
                                            <p:cond delay="676"/>
                                          </p:stCondLst>
                                        </p:cTn>
                                        <p:tgtEl>
                                          <p:spTgt spid="13"/>
                                        </p:tgtEl>
                                      </p:cBhvr>
                                      <p:to x="100000" y="100000"/>
                                    </p:animScale>
                                    <p:animScale>
                                      <p:cBhvr>
                                        <p:cTn id="86" dur="26">
                                          <p:stCondLst>
                                            <p:cond delay="1312"/>
                                          </p:stCondLst>
                                        </p:cTn>
                                        <p:tgtEl>
                                          <p:spTgt spid="13"/>
                                        </p:tgtEl>
                                      </p:cBhvr>
                                      <p:to x="100000" y="80000"/>
                                    </p:animScale>
                                    <p:animScale>
                                      <p:cBhvr>
                                        <p:cTn id="87" dur="166" decel="50000">
                                          <p:stCondLst>
                                            <p:cond delay="1338"/>
                                          </p:stCondLst>
                                        </p:cTn>
                                        <p:tgtEl>
                                          <p:spTgt spid="13"/>
                                        </p:tgtEl>
                                      </p:cBhvr>
                                      <p:to x="100000" y="100000"/>
                                    </p:animScale>
                                    <p:animScale>
                                      <p:cBhvr>
                                        <p:cTn id="88" dur="26">
                                          <p:stCondLst>
                                            <p:cond delay="1642"/>
                                          </p:stCondLst>
                                        </p:cTn>
                                        <p:tgtEl>
                                          <p:spTgt spid="13"/>
                                        </p:tgtEl>
                                      </p:cBhvr>
                                      <p:to x="100000" y="90000"/>
                                    </p:animScale>
                                    <p:animScale>
                                      <p:cBhvr>
                                        <p:cTn id="89" dur="166" decel="50000">
                                          <p:stCondLst>
                                            <p:cond delay="1668"/>
                                          </p:stCondLst>
                                        </p:cTn>
                                        <p:tgtEl>
                                          <p:spTgt spid="13"/>
                                        </p:tgtEl>
                                      </p:cBhvr>
                                      <p:to x="100000" y="100000"/>
                                    </p:animScale>
                                    <p:animScale>
                                      <p:cBhvr>
                                        <p:cTn id="90" dur="26">
                                          <p:stCondLst>
                                            <p:cond delay="1808"/>
                                          </p:stCondLst>
                                        </p:cTn>
                                        <p:tgtEl>
                                          <p:spTgt spid="13"/>
                                        </p:tgtEl>
                                      </p:cBhvr>
                                      <p:to x="100000" y="95000"/>
                                    </p:animScale>
                                    <p:animScale>
                                      <p:cBhvr>
                                        <p:cTn id="91" dur="166" decel="50000">
                                          <p:stCondLst>
                                            <p:cond delay="1834"/>
                                          </p:stCondLst>
                                        </p:cTn>
                                        <p:tgtEl>
                                          <p:spTgt spid="13"/>
                                        </p:tgtEl>
                                      </p:cBhvr>
                                      <p:to x="100000" y="100000"/>
                                    </p:animScale>
                                  </p:childTnLst>
                                </p:cTn>
                              </p:par>
                            </p:childTnLst>
                          </p:cTn>
                        </p:par>
                        <p:par>
                          <p:cTn id="92" fill="hold">
                            <p:stCondLst>
                              <p:cond delay="3000"/>
                            </p:stCondLst>
                            <p:childTnLst>
                              <p:par>
                                <p:cTn id="93" presetID="26" presetClass="entr" presetSubtype="0"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down)">
                                      <p:cBhvr>
                                        <p:cTn id="95" dur="580">
                                          <p:stCondLst>
                                            <p:cond delay="0"/>
                                          </p:stCondLst>
                                        </p:cTn>
                                        <p:tgtEl>
                                          <p:spTgt spid="14"/>
                                        </p:tgtEl>
                                      </p:cBhvr>
                                    </p:animEffect>
                                    <p:anim calcmode="lin" valueType="num">
                                      <p:cBhvr>
                                        <p:cTn id="9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1" dur="26">
                                          <p:stCondLst>
                                            <p:cond delay="650"/>
                                          </p:stCondLst>
                                        </p:cTn>
                                        <p:tgtEl>
                                          <p:spTgt spid="14"/>
                                        </p:tgtEl>
                                      </p:cBhvr>
                                      <p:to x="100000" y="60000"/>
                                    </p:animScale>
                                    <p:animScale>
                                      <p:cBhvr>
                                        <p:cTn id="102" dur="166" decel="50000">
                                          <p:stCondLst>
                                            <p:cond delay="676"/>
                                          </p:stCondLst>
                                        </p:cTn>
                                        <p:tgtEl>
                                          <p:spTgt spid="14"/>
                                        </p:tgtEl>
                                      </p:cBhvr>
                                      <p:to x="100000" y="100000"/>
                                    </p:animScale>
                                    <p:animScale>
                                      <p:cBhvr>
                                        <p:cTn id="103" dur="26">
                                          <p:stCondLst>
                                            <p:cond delay="1312"/>
                                          </p:stCondLst>
                                        </p:cTn>
                                        <p:tgtEl>
                                          <p:spTgt spid="14"/>
                                        </p:tgtEl>
                                      </p:cBhvr>
                                      <p:to x="100000" y="80000"/>
                                    </p:animScale>
                                    <p:animScale>
                                      <p:cBhvr>
                                        <p:cTn id="104" dur="166" decel="50000">
                                          <p:stCondLst>
                                            <p:cond delay="1338"/>
                                          </p:stCondLst>
                                        </p:cTn>
                                        <p:tgtEl>
                                          <p:spTgt spid="14"/>
                                        </p:tgtEl>
                                      </p:cBhvr>
                                      <p:to x="100000" y="100000"/>
                                    </p:animScale>
                                    <p:animScale>
                                      <p:cBhvr>
                                        <p:cTn id="105" dur="26">
                                          <p:stCondLst>
                                            <p:cond delay="1642"/>
                                          </p:stCondLst>
                                        </p:cTn>
                                        <p:tgtEl>
                                          <p:spTgt spid="14"/>
                                        </p:tgtEl>
                                      </p:cBhvr>
                                      <p:to x="100000" y="90000"/>
                                    </p:animScale>
                                    <p:animScale>
                                      <p:cBhvr>
                                        <p:cTn id="106" dur="166" decel="50000">
                                          <p:stCondLst>
                                            <p:cond delay="1668"/>
                                          </p:stCondLst>
                                        </p:cTn>
                                        <p:tgtEl>
                                          <p:spTgt spid="14"/>
                                        </p:tgtEl>
                                      </p:cBhvr>
                                      <p:to x="100000" y="100000"/>
                                    </p:animScale>
                                    <p:animScale>
                                      <p:cBhvr>
                                        <p:cTn id="107" dur="26">
                                          <p:stCondLst>
                                            <p:cond delay="1808"/>
                                          </p:stCondLst>
                                        </p:cTn>
                                        <p:tgtEl>
                                          <p:spTgt spid="14"/>
                                        </p:tgtEl>
                                      </p:cBhvr>
                                      <p:to x="100000" y="95000"/>
                                    </p:animScale>
                                    <p:animScale>
                                      <p:cBhvr>
                                        <p:cTn id="108"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4509"/>
            <a:ext cx="8229600" cy="620688"/>
          </a:xfrm>
          <a:solidFill>
            <a:srgbClr val="FFC000"/>
          </a:solidFill>
        </p:spPr>
        <p:txBody>
          <a:bodyPr>
            <a:normAutofit fontScale="90000"/>
          </a:bodyPr>
          <a:lstStyle/>
          <a:p>
            <a:r>
              <a:rPr lang="uk-UA" sz="3200" i="1" dirty="0">
                <a:latin typeface="Times New Roman" pitchFamily="18" charset="0"/>
                <a:cs typeface="Times New Roman" pitchFamily="18" charset="0"/>
              </a:rPr>
              <a:t>Принципова схема станції керування СУ-8М</a:t>
            </a:r>
            <a:endParaRPr lang="uk-UA" sz="3200" dirty="0"/>
          </a:p>
        </p:txBody>
      </p:sp>
      <p:pic>
        <p:nvPicPr>
          <p:cNvPr id="7" name="Объект 6"/>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84618" y="635197"/>
            <a:ext cx="8535854" cy="5242075"/>
          </a:xfrm>
        </p:spPr>
      </p:pic>
      <p:sp>
        <p:nvSpPr>
          <p:cNvPr id="4" name="Прямоугольник 3">
            <a:extLst>
              <a:ext uri="{FF2B5EF4-FFF2-40B4-BE49-F238E27FC236}">
                <a16:creationId xmlns:a16="http://schemas.microsoft.com/office/drawing/2014/main" id="{4EECECB1-1F28-4A6E-A478-C051A8C145B5}"/>
              </a:ext>
            </a:extLst>
          </p:cNvPr>
          <p:cNvSpPr/>
          <p:nvPr/>
        </p:nvSpPr>
        <p:spPr>
          <a:xfrm>
            <a:off x="134765" y="5877272"/>
            <a:ext cx="8835560" cy="865878"/>
          </a:xfrm>
          <a:prstGeom prst="rect">
            <a:avLst/>
          </a:prstGeom>
          <a:solidFill>
            <a:srgbClr val="FFC000"/>
          </a:solidFill>
        </p:spPr>
        <p:txBody>
          <a:bodyPr wrap="square" lIns="0" tIns="0" rIns="0" bIns="0">
            <a:spAutoFit/>
          </a:bodyPr>
          <a:lstStyle/>
          <a:p>
            <a:pPr>
              <a:lnSpc>
                <a:spcPct val="85000"/>
              </a:lnSpc>
            </a:pPr>
            <a:r>
              <a:rPr lang="uk-UA" sz="2200" dirty="0">
                <a:latin typeface="Calibri" pitchFamily="34" charset="0"/>
                <a:cs typeface="Calibri" pitchFamily="34" charset="0"/>
              </a:rPr>
              <a:t>      На цьому принципі побудовані станції керування насосними установ-ками серій </a:t>
            </a:r>
            <a:r>
              <a:rPr lang="ru-RU" sz="2200" dirty="0">
                <a:latin typeface="Calibri" panose="020F0502020204030204" pitchFamily="34" charset="0"/>
                <a:cs typeface="Calibri" panose="020F0502020204030204" pitchFamily="34" charset="0"/>
              </a:rPr>
              <a:t>ПЭТ, ШЭТ, ШЭП, </a:t>
            </a:r>
            <a:r>
              <a:rPr lang="uk-UA" sz="2200" dirty="0">
                <a:latin typeface="Calibri" panose="020F0502020204030204" pitchFamily="34" charset="0"/>
                <a:cs typeface="Calibri" panose="020F0502020204030204" pitchFamily="34" charset="0"/>
              </a:rPr>
              <a:t>“Каскад”, УСУЗ та інші, які відрізняються одна від одної елементною базою (перші дві з виробництва зняті). </a:t>
            </a:r>
          </a:p>
        </p:txBody>
      </p:sp>
    </p:spTree>
    <p:extLst>
      <p:ext uri="{BB962C8B-B14F-4D97-AF65-F5344CB8AC3E}">
        <p14:creationId xmlns:p14="http://schemas.microsoft.com/office/powerpoint/2010/main" val="267397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26230" y="442744"/>
            <a:ext cx="8910265" cy="2200282"/>
          </a:xfrm>
          <a:prstGeom prst="rect">
            <a:avLst/>
          </a:prstGeom>
          <a:solidFill>
            <a:srgbClr val="92D050"/>
          </a:solidFill>
        </p:spPr>
        <p:txBody>
          <a:bodyPr wrap="square" lIns="0" tIns="0" rIns="0" bIns="0">
            <a:spAutoFit/>
          </a:bodyPr>
          <a:lstStyle/>
          <a:p>
            <a:pPr>
              <a:lnSpc>
                <a:spcPct val="85000"/>
              </a:lnSpc>
            </a:pPr>
            <a:r>
              <a:rPr lang="uk-UA" sz="2400" dirty="0">
                <a:latin typeface="Calibri" panose="020F0502020204030204" pitchFamily="34" charset="0"/>
                <a:cs typeface="Calibri" pitchFamily="34" charset="0"/>
              </a:rPr>
              <a:t>      </a:t>
            </a:r>
            <a:r>
              <a:rPr lang="uk-UA" sz="2400" b="1" dirty="0">
                <a:latin typeface="Calibri" panose="020F0502020204030204" pitchFamily="34" charset="0"/>
                <a:cs typeface="Calibri" panose="020F0502020204030204" pitchFamily="34" charset="0"/>
              </a:rPr>
              <a:t>Другий принцип автоматизації</a:t>
            </a:r>
            <a:r>
              <a:rPr lang="uk-UA" sz="2400" dirty="0">
                <a:latin typeface="Calibri" panose="020F0502020204030204" pitchFamily="34" charset="0"/>
                <a:cs typeface="Calibri" panose="020F0502020204030204" pitchFamily="34" charset="0"/>
              </a:rPr>
              <a:t> застосовується, коли </a:t>
            </a:r>
            <a:r>
              <a:rPr lang="uk-UA" sz="2400" dirty="0" err="1">
                <a:latin typeface="Calibri" panose="020F0502020204030204" pitchFamily="34" charset="0"/>
                <a:cs typeface="Calibri" panose="020F0502020204030204" pitchFamily="34" charset="0"/>
              </a:rPr>
              <a:t>електро</a:t>
            </a:r>
            <a:r>
              <a:rPr lang="uk-UA" sz="2400" dirty="0">
                <a:latin typeface="Calibri" panose="020F0502020204030204" pitchFamily="34" charset="0"/>
                <a:cs typeface="Calibri" panose="020F0502020204030204" pitchFamily="34" charset="0"/>
              </a:rPr>
              <a:t>-насос використовують для зниження рівня ґрунтових вод (дренажу). </a:t>
            </a:r>
          </a:p>
          <a:p>
            <a:pPr indent="357188">
              <a:lnSpc>
                <a:spcPct val="85000"/>
              </a:lnSpc>
            </a:pPr>
            <a:r>
              <a:rPr lang="uk-UA" sz="2400" dirty="0">
                <a:latin typeface="Calibri" panose="020F0502020204030204" pitchFamily="34" charset="0"/>
                <a:cs typeface="Calibri" panose="020F0502020204030204" pitchFamily="34" charset="0"/>
              </a:rPr>
              <a:t>У цьому випадку датчики рівня встановлюють у свердловинах або колодязях, де контролюють рівень води. </a:t>
            </a:r>
          </a:p>
          <a:p>
            <a:pPr indent="357188">
              <a:lnSpc>
                <a:spcPct val="85000"/>
              </a:lnSpc>
            </a:pPr>
            <a:r>
              <a:rPr lang="uk-UA" sz="2400" dirty="0">
                <a:latin typeface="Calibri" panose="020F0502020204030204" pitchFamily="34" charset="0"/>
                <a:cs typeface="Calibri" panose="020F0502020204030204" pitchFamily="34" charset="0"/>
              </a:rPr>
              <a:t>На відміну від попереднього принципу електронасос повинен вмикатися, коли контрольований рівень води досягає контактів КВУ, а вимикатися при зниженні рівня води до заданого КНУ.</a:t>
            </a:r>
          </a:p>
        </p:txBody>
      </p:sp>
      <p:sp>
        <p:nvSpPr>
          <p:cNvPr id="7" name="Прямоугольник 6"/>
          <p:cNvSpPr/>
          <p:nvPr/>
        </p:nvSpPr>
        <p:spPr>
          <a:xfrm>
            <a:off x="126230" y="2628438"/>
            <a:ext cx="8928990" cy="1886350"/>
          </a:xfrm>
          <a:prstGeom prst="rect">
            <a:avLst/>
          </a:prstGeom>
          <a:solidFill>
            <a:schemeClr val="accent6">
              <a:lumMod val="40000"/>
              <a:lumOff val="60000"/>
            </a:schemeClr>
          </a:solidFill>
        </p:spPr>
        <p:txBody>
          <a:bodyPr wrap="square" lIns="0" tIns="0" rIns="0" bIns="0">
            <a:spAutoFit/>
          </a:bodyPr>
          <a:lstStyle/>
          <a:p>
            <a:pPr>
              <a:lnSpc>
                <a:spcPct val="85000"/>
              </a:lnSpc>
            </a:pPr>
            <a:r>
              <a:rPr lang="uk-UA" sz="2400" dirty="0">
                <a:latin typeface="Calibri" panose="020F0502020204030204" pitchFamily="34" charset="0"/>
                <a:cs typeface="Calibri" pitchFamily="34" charset="0"/>
              </a:rPr>
              <a:t>      </a:t>
            </a:r>
            <a:r>
              <a:rPr lang="uk-UA" sz="2400" b="1" dirty="0">
                <a:latin typeface="Calibri" panose="020F0502020204030204" pitchFamily="34" charset="0"/>
                <a:cs typeface="Calibri" panose="020F0502020204030204" pitchFamily="34" charset="0"/>
              </a:rPr>
              <a:t>Третій принцип автоматизації</a:t>
            </a:r>
            <a:r>
              <a:rPr lang="uk-UA" sz="2400" dirty="0">
                <a:latin typeface="Calibri" panose="020F0502020204030204" pitchFamily="34" charset="0"/>
                <a:cs typeface="Calibri" panose="020F0502020204030204" pitchFamily="34" charset="0"/>
              </a:rPr>
              <a:t> застосовують у водопідйомних установках з водонапірною баштою і станцією керування серії “Каскад”, в якій замість керування за рівнем використовується керування за тиском. </a:t>
            </a:r>
          </a:p>
          <a:p>
            <a:pPr indent="357188">
              <a:lnSpc>
                <a:spcPct val="85000"/>
              </a:lnSpc>
            </a:pPr>
            <a:r>
              <a:rPr lang="uk-UA" sz="2400" dirty="0">
                <a:latin typeface="Calibri" panose="020F0502020204030204" pitchFamily="34" charset="0"/>
                <a:cs typeface="Calibri" panose="020F0502020204030204" pitchFamily="34" charset="0"/>
              </a:rPr>
              <a:t>На вхідному в башту патрубку води </a:t>
            </a:r>
            <a:r>
              <a:rPr lang="uk-UA" sz="2400" dirty="0" err="1">
                <a:latin typeface="Calibri" panose="020F0502020204030204" pitchFamily="34" charset="0"/>
                <a:cs typeface="Calibri" panose="020F0502020204030204" pitchFamily="34" charset="0"/>
              </a:rPr>
              <a:t>встанов</a:t>
            </a:r>
            <a:r>
              <a:rPr lang="uk-UA" sz="2400" dirty="0">
                <a:latin typeface="Calibri" panose="020F0502020204030204" pitchFamily="34" charset="0"/>
                <a:cs typeface="Calibri" panose="020F0502020204030204" pitchFamily="34" charset="0"/>
              </a:rPr>
              <a:t>-</a:t>
            </a:r>
          </a:p>
          <a:p>
            <a:pPr>
              <a:lnSpc>
                <a:spcPct val="85000"/>
              </a:lnSpc>
            </a:pPr>
            <a:r>
              <a:rPr lang="uk-UA" sz="2400" dirty="0" err="1">
                <a:latin typeface="Calibri" panose="020F0502020204030204" pitchFamily="34" charset="0"/>
                <a:cs typeface="Calibri" panose="020F0502020204030204" pitchFamily="34" charset="0"/>
              </a:rPr>
              <a:t>люють</a:t>
            </a:r>
            <a:r>
              <a:rPr lang="uk-UA" sz="2400" dirty="0">
                <a:latin typeface="Calibri" panose="020F0502020204030204" pitchFamily="34" charset="0"/>
                <a:cs typeface="Calibri" panose="020F0502020204030204" pitchFamily="34" charset="0"/>
              </a:rPr>
              <a:t> електроконтактний манометр.</a:t>
            </a:r>
          </a:p>
        </p:txBody>
      </p:sp>
      <p:sp>
        <p:nvSpPr>
          <p:cNvPr id="9" name="Прямоугольник 8">
            <a:extLst>
              <a:ext uri="{FF2B5EF4-FFF2-40B4-BE49-F238E27FC236}">
                <a16:creationId xmlns:a16="http://schemas.microsoft.com/office/drawing/2014/main" id="{601FCFB0-33AC-4FD6-9656-848E2C57456A}"/>
              </a:ext>
            </a:extLst>
          </p:cNvPr>
          <p:cNvSpPr/>
          <p:nvPr/>
        </p:nvSpPr>
        <p:spPr>
          <a:xfrm>
            <a:off x="827584" y="11857"/>
            <a:ext cx="8064195"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Принципи автоматизації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установок</a:t>
            </a:r>
            <a:endParaRPr lang="uk-UA" sz="2800" b="1" i="1" u="sng" dirty="0">
              <a:latin typeface="Times New Roman" panose="02020603050405020304" pitchFamily="18" charset="0"/>
              <a:cs typeface="Times New Roman" panose="02020603050405020304" pitchFamily="18" charset="0"/>
            </a:endParaRPr>
          </a:p>
        </p:txBody>
      </p:sp>
      <p:pic>
        <p:nvPicPr>
          <p:cNvPr id="10" name="Місце для вмісту 3" descr="9.jpg">
            <a:extLst>
              <a:ext uri="{FF2B5EF4-FFF2-40B4-BE49-F238E27FC236}">
                <a16:creationId xmlns:a16="http://schemas.microsoft.com/office/drawing/2014/main" id="{E7BDB76D-6A0B-4B9E-84CB-5E84FD121EC2}"/>
              </a:ext>
            </a:extLst>
          </p:cNvPr>
          <p:cNvPicPr>
            <a:picLocks noGrp="1" noChangeAspect="1"/>
          </p:cNvPicPr>
          <p:nvPr>
            <p:ph sz="quarter" idx="13"/>
          </p:nvPr>
        </p:nvPicPr>
        <p:blipFill>
          <a:blip r:embed="rId3" cstate="print"/>
          <a:srcRect l="750" t="6000" r="26250" b="5000"/>
          <a:stretch>
            <a:fillRect/>
          </a:stretch>
        </p:blipFill>
        <p:spPr>
          <a:xfrm>
            <a:off x="2044743" y="4503492"/>
            <a:ext cx="2207167" cy="2173443"/>
          </a:xfrm>
        </p:spPr>
      </p:pic>
      <p:grpSp>
        <p:nvGrpSpPr>
          <p:cNvPr id="11" name="Группа 10">
            <a:extLst>
              <a:ext uri="{FF2B5EF4-FFF2-40B4-BE49-F238E27FC236}">
                <a16:creationId xmlns:a16="http://schemas.microsoft.com/office/drawing/2014/main" id="{11B99318-4E62-4AF7-943F-A0245E96F28C}"/>
              </a:ext>
            </a:extLst>
          </p:cNvPr>
          <p:cNvGrpSpPr/>
          <p:nvPr/>
        </p:nvGrpSpPr>
        <p:grpSpPr>
          <a:xfrm>
            <a:off x="113485" y="4524747"/>
            <a:ext cx="1645233" cy="2287564"/>
            <a:chOff x="137536" y="836712"/>
            <a:chExt cx="2418239" cy="3529741"/>
          </a:xfrm>
        </p:grpSpPr>
        <p:sp>
          <p:nvSpPr>
            <p:cNvPr id="12" name="Rectangle 1">
              <a:extLst>
                <a:ext uri="{FF2B5EF4-FFF2-40B4-BE49-F238E27FC236}">
                  <a16:creationId xmlns:a16="http://schemas.microsoft.com/office/drawing/2014/main" id="{F2329B52-B1F7-4993-961F-40210563FD5C}"/>
                </a:ext>
              </a:extLst>
            </p:cNvPr>
            <p:cNvSpPr>
              <a:spLocks noChangeArrowheads="1"/>
            </p:cNvSpPr>
            <p:nvPr/>
          </p:nvSpPr>
          <p:spPr bwMode="auto">
            <a:xfrm>
              <a:off x="137536" y="3796569"/>
              <a:ext cx="2249995" cy="56988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0" i="1" u="none" strike="noStrike" cap="none" normalizeH="0" baseline="0" dirty="0">
                  <a:ln>
                    <a:noFill/>
                  </a:ln>
                  <a:solidFill>
                    <a:schemeClr val="tx1"/>
                  </a:solidFill>
                  <a:effectLst/>
                  <a:latin typeface="Times New Roman" pitchFamily="18" charset="0"/>
                  <a:cs typeface="Times New Roman" pitchFamily="18" charset="0"/>
                </a:rPr>
                <a:t>Серії ДМ</a:t>
              </a:r>
            </a:p>
          </p:txBody>
        </p:sp>
        <p:pic>
          <p:nvPicPr>
            <p:cNvPr id="13" name="Рисунок 12" descr="s_361_d9e58987469fac45592741c0e17a93e6.jpg">
              <a:extLst>
                <a:ext uri="{FF2B5EF4-FFF2-40B4-BE49-F238E27FC236}">
                  <a16:creationId xmlns:a16="http://schemas.microsoft.com/office/drawing/2014/main" id="{8EB968B5-E05C-47D2-9A27-D6A2B57C9C2C}"/>
                </a:ext>
              </a:extLst>
            </p:cNvPr>
            <p:cNvPicPr>
              <a:picLocks noChangeAspect="1"/>
            </p:cNvPicPr>
            <p:nvPr/>
          </p:nvPicPr>
          <p:blipFill>
            <a:blip r:embed="rId4" cstate="print"/>
            <a:srcRect t="1562" b="4685"/>
            <a:stretch>
              <a:fillRect/>
            </a:stretch>
          </p:blipFill>
          <p:spPr>
            <a:xfrm>
              <a:off x="137536" y="836712"/>
              <a:ext cx="2418239" cy="2952328"/>
            </a:xfrm>
            <a:prstGeom prst="rect">
              <a:avLst/>
            </a:prstGeom>
          </p:spPr>
        </p:pic>
      </p:grpSp>
      <p:grpSp>
        <p:nvGrpSpPr>
          <p:cNvPr id="14" name="Группа 13">
            <a:extLst>
              <a:ext uri="{FF2B5EF4-FFF2-40B4-BE49-F238E27FC236}">
                <a16:creationId xmlns:a16="http://schemas.microsoft.com/office/drawing/2014/main" id="{FBAB9863-63AD-4DEE-B6C3-1C7F5242F0E7}"/>
              </a:ext>
            </a:extLst>
          </p:cNvPr>
          <p:cNvGrpSpPr/>
          <p:nvPr/>
        </p:nvGrpSpPr>
        <p:grpSpPr>
          <a:xfrm>
            <a:off x="6338587" y="3575324"/>
            <a:ext cx="2519579" cy="3236987"/>
            <a:chOff x="5915328" y="980595"/>
            <a:chExt cx="3096344" cy="4901168"/>
          </a:xfrm>
        </p:grpSpPr>
        <p:pic>
          <p:nvPicPr>
            <p:cNvPr id="15" name="Рисунок 14" descr="EKM_2005_M.jpg">
              <a:extLst>
                <a:ext uri="{FF2B5EF4-FFF2-40B4-BE49-F238E27FC236}">
                  <a16:creationId xmlns:a16="http://schemas.microsoft.com/office/drawing/2014/main" id="{8FC0D08F-6DDA-4E5B-B971-99F5EC48DF80}"/>
                </a:ext>
              </a:extLst>
            </p:cNvPr>
            <p:cNvPicPr>
              <a:picLocks noChangeAspect="1"/>
            </p:cNvPicPr>
            <p:nvPr/>
          </p:nvPicPr>
          <p:blipFill>
            <a:blip r:embed="rId5" cstate="print"/>
            <a:srcRect l="22677" t="1890" r="24189" b="1890"/>
            <a:stretch>
              <a:fillRect/>
            </a:stretch>
          </p:blipFill>
          <p:spPr>
            <a:xfrm>
              <a:off x="5915328" y="980595"/>
              <a:ext cx="3096344" cy="4334570"/>
            </a:xfrm>
            <a:prstGeom prst="rect">
              <a:avLst/>
            </a:prstGeom>
          </p:spPr>
        </p:pic>
        <p:sp>
          <p:nvSpPr>
            <p:cNvPr id="16" name="Rectangle 1">
              <a:extLst>
                <a:ext uri="{FF2B5EF4-FFF2-40B4-BE49-F238E27FC236}">
                  <a16:creationId xmlns:a16="http://schemas.microsoft.com/office/drawing/2014/main" id="{AF1390E9-5438-4381-8352-D906D176C115}"/>
                </a:ext>
              </a:extLst>
            </p:cNvPr>
            <p:cNvSpPr>
              <a:spLocks noChangeArrowheads="1"/>
            </p:cNvSpPr>
            <p:nvPr/>
          </p:nvSpPr>
          <p:spPr bwMode="auto">
            <a:xfrm>
              <a:off x="6045127" y="5177782"/>
              <a:ext cx="2460352" cy="703981"/>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0" i="1" u="none" strike="noStrike" cap="none" normalizeH="0" baseline="0" dirty="0">
                  <a:ln>
                    <a:noFill/>
                  </a:ln>
                  <a:solidFill>
                    <a:schemeClr val="tx1"/>
                  </a:solidFill>
                  <a:effectLst/>
                  <a:latin typeface="Times New Roman" pitchFamily="18" charset="0"/>
                  <a:cs typeface="Times New Roman" pitchFamily="18" charset="0"/>
                </a:rPr>
                <a:t>Цифровий</a:t>
              </a:r>
            </a:p>
          </p:txBody>
        </p:sp>
      </p:grpSp>
      <p:sp>
        <p:nvSpPr>
          <p:cNvPr id="17" name="Rectangle 1">
            <a:extLst>
              <a:ext uri="{FF2B5EF4-FFF2-40B4-BE49-F238E27FC236}">
                <a16:creationId xmlns:a16="http://schemas.microsoft.com/office/drawing/2014/main" id="{5926D615-6DD1-43A5-A793-C9C2315C5C87}"/>
              </a:ext>
            </a:extLst>
          </p:cNvPr>
          <p:cNvSpPr>
            <a:spLocks noChangeArrowheads="1"/>
          </p:cNvSpPr>
          <p:nvPr/>
        </p:nvSpPr>
        <p:spPr bwMode="auto">
          <a:xfrm>
            <a:off x="2899329" y="6375254"/>
            <a:ext cx="3096345" cy="36933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400" b="0" i="1" u="none" strike="noStrike" cap="none" normalizeH="0" baseline="0" dirty="0">
                <a:ln>
                  <a:noFill/>
                </a:ln>
                <a:solidFill>
                  <a:schemeClr val="tx1"/>
                </a:solidFill>
                <a:effectLst/>
                <a:latin typeface="Times New Roman" pitchFamily="18" charset="0"/>
                <a:cs typeface="Times New Roman" pitchFamily="18" charset="0"/>
              </a:rPr>
              <a:t>Вибухозахищений</a:t>
            </a:r>
          </a:p>
        </p:txBody>
      </p:sp>
    </p:spTree>
    <p:extLst>
      <p:ext uri="{BB962C8B-B14F-4D97-AF65-F5344CB8AC3E}">
        <p14:creationId xmlns:p14="http://schemas.microsoft.com/office/powerpoint/2010/main" val="219005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5">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1000" fill="hold"/>
                                        <p:tgtEl>
                                          <p:spTgt spid="7"/>
                                        </p:tgtEl>
                                        <p:attrNameLst>
                                          <p:attrName>ppt_x</p:attrName>
                                        </p:attrNameLst>
                                      </p:cBhvr>
                                      <p:tavLst>
                                        <p:tav tm="0">
                                          <p:val>
                                            <p:strVal val="1+#ppt_w/2"/>
                                          </p:val>
                                        </p:tav>
                                        <p:tav tm="100000">
                                          <p:val>
                                            <p:strVal val="#ppt_x"/>
                                          </p:val>
                                        </p:tav>
                                      </p:tavLst>
                                    </p:anim>
                                    <p:anim calcmode="lin" valueType="num">
                                      <p:cBhvr additive="base">
                                        <p:cTn id="34" dur="1000" fill="hold"/>
                                        <p:tgtEl>
                                          <p:spTgt spid="7"/>
                                        </p:tgtEl>
                                        <p:attrNameLst>
                                          <p:attrName>ppt_y</p:attrName>
                                        </p:attrNameLst>
                                      </p:cBhvr>
                                      <p:tavLst>
                                        <p:tav tm="0">
                                          <p:val>
                                            <p:strVal val="1+#ppt_h/2"/>
                                          </p:val>
                                        </p:tav>
                                        <p:tav tm="100000">
                                          <p:val>
                                            <p:strVal val="#ppt_y"/>
                                          </p:val>
                                        </p:tav>
                                      </p:tavLst>
                                    </p:anim>
                                  </p:childTnLst>
                                </p:cTn>
                              </p:par>
                            </p:childTnLst>
                          </p:cTn>
                        </p:par>
                        <p:par>
                          <p:cTn id="35" fill="hold">
                            <p:stCondLst>
                              <p:cond delay="1000"/>
                            </p:stCondLst>
                            <p:childTnLst>
                              <p:par>
                                <p:cTn id="36" presetID="26"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80">
                                          <p:stCondLst>
                                            <p:cond delay="0"/>
                                          </p:stCondLst>
                                        </p:cTn>
                                        <p:tgtEl>
                                          <p:spTgt spid="11"/>
                                        </p:tgtEl>
                                      </p:cBhvr>
                                    </p:animEffect>
                                    <p:anim calcmode="lin" valueType="num">
                                      <p:cBhvr>
                                        <p:cTn id="3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4" dur="26">
                                          <p:stCondLst>
                                            <p:cond delay="650"/>
                                          </p:stCondLst>
                                        </p:cTn>
                                        <p:tgtEl>
                                          <p:spTgt spid="11"/>
                                        </p:tgtEl>
                                      </p:cBhvr>
                                      <p:to x="100000" y="60000"/>
                                    </p:animScale>
                                    <p:animScale>
                                      <p:cBhvr>
                                        <p:cTn id="45" dur="166" decel="50000">
                                          <p:stCondLst>
                                            <p:cond delay="676"/>
                                          </p:stCondLst>
                                        </p:cTn>
                                        <p:tgtEl>
                                          <p:spTgt spid="11"/>
                                        </p:tgtEl>
                                      </p:cBhvr>
                                      <p:to x="100000" y="100000"/>
                                    </p:animScale>
                                    <p:animScale>
                                      <p:cBhvr>
                                        <p:cTn id="46" dur="26">
                                          <p:stCondLst>
                                            <p:cond delay="1312"/>
                                          </p:stCondLst>
                                        </p:cTn>
                                        <p:tgtEl>
                                          <p:spTgt spid="11"/>
                                        </p:tgtEl>
                                      </p:cBhvr>
                                      <p:to x="100000" y="80000"/>
                                    </p:animScale>
                                    <p:animScale>
                                      <p:cBhvr>
                                        <p:cTn id="47" dur="166" decel="50000">
                                          <p:stCondLst>
                                            <p:cond delay="1338"/>
                                          </p:stCondLst>
                                        </p:cTn>
                                        <p:tgtEl>
                                          <p:spTgt spid="11"/>
                                        </p:tgtEl>
                                      </p:cBhvr>
                                      <p:to x="100000" y="100000"/>
                                    </p:animScale>
                                    <p:animScale>
                                      <p:cBhvr>
                                        <p:cTn id="48" dur="26">
                                          <p:stCondLst>
                                            <p:cond delay="1642"/>
                                          </p:stCondLst>
                                        </p:cTn>
                                        <p:tgtEl>
                                          <p:spTgt spid="11"/>
                                        </p:tgtEl>
                                      </p:cBhvr>
                                      <p:to x="100000" y="90000"/>
                                    </p:animScale>
                                    <p:animScale>
                                      <p:cBhvr>
                                        <p:cTn id="49" dur="166" decel="50000">
                                          <p:stCondLst>
                                            <p:cond delay="1668"/>
                                          </p:stCondLst>
                                        </p:cTn>
                                        <p:tgtEl>
                                          <p:spTgt spid="11"/>
                                        </p:tgtEl>
                                      </p:cBhvr>
                                      <p:to x="100000" y="100000"/>
                                    </p:animScale>
                                    <p:animScale>
                                      <p:cBhvr>
                                        <p:cTn id="50" dur="26">
                                          <p:stCondLst>
                                            <p:cond delay="1808"/>
                                          </p:stCondLst>
                                        </p:cTn>
                                        <p:tgtEl>
                                          <p:spTgt spid="11"/>
                                        </p:tgtEl>
                                      </p:cBhvr>
                                      <p:to x="100000" y="95000"/>
                                    </p:animScale>
                                    <p:animScale>
                                      <p:cBhvr>
                                        <p:cTn id="51" dur="166" decel="50000">
                                          <p:stCondLst>
                                            <p:cond delay="1834"/>
                                          </p:stCondLst>
                                        </p:cTn>
                                        <p:tgtEl>
                                          <p:spTgt spid="11"/>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80">
                                          <p:stCondLst>
                                            <p:cond delay="0"/>
                                          </p:stCondLst>
                                        </p:cTn>
                                        <p:tgtEl>
                                          <p:spTgt spid="10"/>
                                        </p:tgtEl>
                                      </p:cBhvr>
                                    </p:animEffect>
                                    <p:anim calcmode="lin" valueType="num">
                                      <p:cBhvr>
                                        <p:cTn id="5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gtEl>
                                      </p:cBhvr>
                                      <p:to x="100000" y="60000"/>
                                    </p:animScale>
                                    <p:animScale>
                                      <p:cBhvr>
                                        <p:cTn id="61" dur="166" decel="50000">
                                          <p:stCondLst>
                                            <p:cond delay="676"/>
                                          </p:stCondLst>
                                        </p:cTn>
                                        <p:tgtEl>
                                          <p:spTgt spid="10"/>
                                        </p:tgtEl>
                                      </p:cBhvr>
                                      <p:to x="100000" y="100000"/>
                                    </p:animScale>
                                    <p:animScale>
                                      <p:cBhvr>
                                        <p:cTn id="62" dur="26">
                                          <p:stCondLst>
                                            <p:cond delay="1312"/>
                                          </p:stCondLst>
                                        </p:cTn>
                                        <p:tgtEl>
                                          <p:spTgt spid="10"/>
                                        </p:tgtEl>
                                      </p:cBhvr>
                                      <p:to x="100000" y="80000"/>
                                    </p:animScale>
                                    <p:animScale>
                                      <p:cBhvr>
                                        <p:cTn id="63" dur="166" decel="50000">
                                          <p:stCondLst>
                                            <p:cond delay="1338"/>
                                          </p:stCondLst>
                                        </p:cTn>
                                        <p:tgtEl>
                                          <p:spTgt spid="10"/>
                                        </p:tgtEl>
                                      </p:cBhvr>
                                      <p:to x="100000" y="100000"/>
                                    </p:animScale>
                                    <p:animScale>
                                      <p:cBhvr>
                                        <p:cTn id="64" dur="26">
                                          <p:stCondLst>
                                            <p:cond delay="1642"/>
                                          </p:stCondLst>
                                        </p:cTn>
                                        <p:tgtEl>
                                          <p:spTgt spid="10"/>
                                        </p:tgtEl>
                                      </p:cBhvr>
                                      <p:to x="100000" y="90000"/>
                                    </p:animScale>
                                    <p:animScale>
                                      <p:cBhvr>
                                        <p:cTn id="65" dur="166" decel="50000">
                                          <p:stCondLst>
                                            <p:cond delay="1668"/>
                                          </p:stCondLst>
                                        </p:cTn>
                                        <p:tgtEl>
                                          <p:spTgt spid="10"/>
                                        </p:tgtEl>
                                      </p:cBhvr>
                                      <p:to x="100000" y="100000"/>
                                    </p:animScale>
                                    <p:animScale>
                                      <p:cBhvr>
                                        <p:cTn id="66" dur="26">
                                          <p:stCondLst>
                                            <p:cond delay="1808"/>
                                          </p:stCondLst>
                                        </p:cTn>
                                        <p:tgtEl>
                                          <p:spTgt spid="10"/>
                                        </p:tgtEl>
                                      </p:cBhvr>
                                      <p:to x="100000" y="95000"/>
                                    </p:animScale>
                                    <p:animScale>
                                      <p:cBhvr>
                                        <p:cTn id="67" dur="166" decel="50000">
                                          <p:stCondLst>
                                            <p:cond delay="1834"/>
                                          </p:stCondLst>
                                        </p:cTn>
                                        <p:tgtEl>
                                          <p:spTgt spid="10"/>
                                        </p:tgtEl>
                                      </p:cBhvr>
                                      <p:to x="100000" y="100000"/>
                                    </p:animScale>
                                  </p:childTnLst>
                                </p:cTn>
                              </p:par>
                            </p:childTnLst>
                          </p:cTn>
                        </p:par>
                        <p:par>
                          <p:cTn id="68" fill="hold">
                            <p:stCondLst>
                              <p:cond delay="3000"/>
                            </p:stCondLst>
                            <p:childTnLst>
                              <p:par>
                                <p:cTn id="69" presetID="26"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down)">
                                      <p:cBhvr>
                                        <p:cTn id="71" dur="580">
                                          <p:stCondLst>
                                            <p:cond delay="0"/>
                                          </p:stCondLst>
                                        </p:cTn>
                                        <p:tgtEl>
                                          <p:spTgt spid="17"/>
                                        </p:tgtEl>
                                      </p:cBhvr>
                                    </p:animEffect>
                                    <p:anim calcmode="lin" valueType="num">
                                      <p:cBhvr>
                                        <p:cTn id="72"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77" dur="26">
                                          <p:stCondLst>
                                            <p:cond delay="650"/>
                                          </p:stCondLst>
                                        </p:cTn>
                                        <p:tgtEl>
                                          <p:spTgt spid="17"/>
                                        </p:tgtEl>
                                      </p:cBhvr>
                                      <p:to x="100000" y="60000"/>
                                    </p:animScale>
                                    <p:animScale>
                                      <p:cBhvr>
                                        <p:cTn id="78" dur="166" decel="50000">
                                          <p:stCondLst>
                                            <p:cond delay="676"/>
                                          </p:stCondLst>
                                        </p:cTn>
                                        <p:tgtEl>
                                          <p:spTgt spid="17"/>
                                        </p:tgtEl>
                                      </p:cBhvr>
                                      <p:to x="100000" y="100000"/>
                                    </p:animScale>
                                    <p:animScale>
                                      <p:cBhvr>
                                        <p:cTn id="79" dur="26">
                                          <p:stCondLst>
                                            <p:cond delay="1312"/>
                                          </p:stCondLst>
                                        </p:cTn>
                                        <p:tgtEl>
                                          <p:spTgt spid="17"/>
                                        </p:tgtEl>
                                      </p:cBhvr>
                                      <p:to x="100000" y="80000"/>
                                    </p:animScale>
                                    <p:animScale>
                                      <p:cBhvr>
                                        <p:cTn id="80" dur="166" decel="50000">
                                          <p:stCondLst>
                                            <p:cond delay="1338"/>
                                          </p:stCondLst>
                                        </p:cTn>
                                        <p:tgtEl>
                                          <p:spTgt spid="17"/>
                                        </p:tgtEl>
                                      </p:cBhvr>
                                      <p:to x="100000" y="100000"/>
                                    </p:animScale>
                                    <p:animScale>
                                      <p:cBhvr>
                                        <p:cTn id="81" dur="26">
                                          <p:stCondLst>
                                            <p:cond delay="1642"/>
                                          </p:stCondLst>
                                        </p:cTn>
                                        <p:tgtEl>
                                          <p:spTgt spid="17"/>
                                        </p:tgtEl>
                                      </p:cBhvr>
                                      <p:to x="100000" y="90000"/>
                                    </p:animScale>
                                    <p:animScale>
                                      <p:cBhvr>
                                        <p:cTn id="82" dur="166" decel="50000">
                                          <p:stCondLst>
                                            <p:cond delay="1668"/>
                                          </p:stCondLst>
                                        </p:cTn>
                                        <p:tgtEl>
                                          <p:spTgt spid="17"/>
                                        </p:tgtEl>
                                      </p:cBhvr>
                                      <p:to x="100000" y="100000"/>
                                    </p:animScale>
                                    <p:animScale>
                                      <p:cBhvr>
                                        <p:cTn id="83" dur="26">
                                          <p:stCondLst>
                                            <p:cond delay="1808"/>
                                          </p:stCondLst>
                                        </p:cTn>
                                        <p:tgtEl>
                                          <p:spTgt spid="17"/>
                                        </p:tgtEl>
                                      </p:cBhvr>
                                      <p:to x="100000" y="95000"/>
                                    </p:animScale>
                                    <p:animScale>
                                      <p:cBhvr>
                                        <p:cTn id="84" dur="166" decel="50000">
                                          <p:stCondLst>
                                            <p:cond delay="1834"/>
                                          </p:stCondLst>
                                        </p:cTn>
                                        <p:tgtEl>
                                          <p:spTgt spid="17"/>
                                        </p:tgtEl>
                                      </p:cBhvr>
                                      <p:to x="100000" y="100000"/>
                                    </p:animScale>
                                  </p:childTnLst>
                                </p:cTn>
                              </p:par>
                            </p:childTnLst>
                          </p:cTn>
                        </p:par>
                        <p:par>
                          <p:cTn id="85" fill="hold">
                            <p:stCondLst>
                              <p:cond delay="5000"/>
                            </p:stCondLst>
                            <p:childTnLst>
                              <p:par>
                                <p:cTn id="86" presetID="26" presetClass="entr" presetSubtype="0" fill="hold"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80">
                                          <p:stCondLst>
                                            <p:cond delay="0"/>
                                          </p:stCondLst>
                                        </p:cTn>
                                        <p:tgtEl>
                                          <p:spTgt spid="14"/>
                                        </p:tgtEl>
                                      </p:cBhvr>
                                    </p:animEffect>
                                    <p:anim calcmode="lin" valueType="num">
                                      <p:cBhvr>
                                        <p:cTn id="8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94" dur="26">
                                          <p:stCondLst>
                                            <p:cond delay="650"/>
                                          </p:stCondLst>
                                        </p:cTn>
                                        <p:tgtEl>
                                          <p:spTgt spid="14"/>
                                        </p:tgtEl>
                                      </p:cBhvr>
                                      <p:to x="100000" y="60000"/>
                                    </p:animScale>
                                    <p:animScale>
                                      <p:cBhvr>
                                        <p:cTn id="95" dur="166" decel="50000">
                                          <p:stCondLst>
                                            <p:cond delay="676"/>
                                          </p:stCondLst>
                                        </p:cTn>
                                        <p:tgtEl>
                                          <p:spTgt spid="14"/>
                                        </p:tgtEl>
                                      </p:cBhvr>
                                      <p:to x="100000" y="100000"/>
                                    </p:animScale>
                                    <p:animScale>
                                      <p:cBhvr>
                                        <p:cTn id="96" dur="26">
                                          <p:stCondLst>
                                            <p:cond delay="1312"/>
                                          </p:stCondLst>
                                        </p:cTn>
                                        <p:tgtEl>
                                          <p:spTgt spid="14"/>
                                        </p:tgtEl>
                                      </p:cBhvr>
                                      <p:to x="100000" y="80000"/>
                                    </p:animScale>
                                    <p:animScale>
                                      <p:cBhvr>
                                        <p:cTn id="97" dur="166" decel="50000">
                                          <p:stCondLst>
                                            <p:cond delay="1338"/>
                                          </p:stCondLst>
                                        </p:cTn>
                                        <p:tgtEl>
                                          <p:spTgt spid="14"/>
                                        </p:tgtEl>
                                      </p:cBhvr>
                                      <p:to x="100000" y="100000"/>
                                    </p:animScale>
                                    <p:animScale>
                                      <p:cBhvr>
                                        <p:cTn id="98" dur="26">
                                          <p:stCondLst>
                                            <p:cond delay="1642"/>
                                          </p:stCondLst>
                                        </p:cTn>
                                        <p:tgtEl>
                                          <p:spTgt spid="14"/>
                                        </p:tgtEl>
                                      </p:cBhvr>
                                      <p:to x="100000" y="90000"/>
                                    </p:animScale>
                                    <p:animScale>
                                      <p:cBhvr>
                                        <p:cTn id="99" dur="166" decel="50000">
                                          <p:stCondLst>
                                            <p:cond delay="1668"/>
                                          </p:stCondLst>
                                        </p:cTn>
                                        <p:tgtEl>
                                          <p:spTgt spid="14"/>
                                        </p:tgtEl>
                                      </p:cBhvr>
                                      <p:to x="100000" y="100000"/>
                                    </p:animScale>
                                    <p:animScale>
                                      <p:cBhvr>
                                        <p:cTn id="100" dur="26">
                                          <p:stCondLst>
                                            <p:cond delay="1808"/>
                                          </p:stCondLst>
                                        </p:cTn>
                                        <p:tgtEl>
                                          <p:spTgt spid="14"/>
                                        </p:tgtEl>
                                      </p:cBhvr>
                                      <p:to x="100000" y="95000"/>
                                    </p:animScale>
                                    <p:animScale>
                                      <p:cBhvr>
                                        <p:cTn id="101"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7" grpId="0" animBg="1"/>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1665" y="445123"/>
            <a:ext cx="4984392" cy="1310359"/>
          </a:xfrm>
          <a:prstGeom prst="rect">
            <a:avLst/>
          </a:prstGeom>
          <a:solidFill>
            <a:srgbClr val="92D050"/>
          </a:solidFill>
        </p:spPr>
        <p:txBody>
          <a:bodyPr wrap="square" lIns="0" tIns="0" rIns="0" bIns="0">
            <a:spAutoFit/>
          </a:bodyPr>
          <a:lstStyle/>
          <a:p>
            <a:pPr indent="357188">
              <a:lnSpc>
                <a:spcPct val="85000"/>
              </a:lnSpc>
            </a:pPr>
            <a:r>
              <a:rPr lang="uk-UA" sz="2000" dirty="0">
                <a:latin typeface="Calibri" panose="020F0502020204030204" pitchFamily="34" charset="0"/>
                <a:cs typeface="Calibri" panose="020F0502020204030204" pitchFamily="34" charset="0"/>
              </a:rPr>
              <a:t>За наявності води у свердловині у зоні </a:t>
            </a:r>
            <a:r>
              <a:rPr lang="uk-UA" sz="2000" dirty="0" err="1">
                <a:latin typeface="Calibri" panose="020F0502020204030204" pitchFamily="34" charset="0"/>
                <a:cs typeface="Calibri" panose="020F0502020204030204" pitchFamily="34" charset="0"/>
              </a:rPr>
              <a:t>заг-либного</a:t>
            </a:r>
            <a:r>
              <a:rPr lang="uk-UA" sz="2000" dirty="0">
                <a:latin typeface="Calibri" panose="020F0502020204030204" pitchFamily="34" charset="0"/>
                <a:cs typeface="Calibri" panose="020F0502020204030204" pitchFamily="34" charset="0"/>
              </a:rPr>
              <a:t> насоса контакти (електроди) датчика сухого ходу SL будуть замкнутими, а реле КV2 триматиме замкнутими свої контакти КV2.1 у колі котушки магнітного пускача КМ.</a:t>
            </a:r>
          </a:p>
        </p:txBody>
      </p:sp>
      <p:sp>
        <p:nvSpPr>
          <p:cNvPr id="6" name="Прямоугольник 5"/>
          <p:cNvSpPr/>
          <p:nvPr/>
        </p:nvSpPr>
        <p:spPr>
          <a:xfrm>
            <a:off x="91665" y="3853790"/>
            <a:ext cx="4984390" cy="1310359"/>
          </a:xfrm>
          <a:prstGeom prst="rect">
            <a:avLst/>
          </a:prstGeom>
          <a:solidFill>
            <a:schemeClr val="tx2">
              <a:lumMod val="40000"/>
              <a:lumOff val="60000"/>
            </a:schemeClr>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При замиканні цих контактів струм над-ходить на магнітний пускач КМ, який вмикає електродвигун заглибного насоса і своїми замикаючими контактами КМ.2 </a:t>
            </a:r>
            <a:r>
              <a:rPr lang="uk-UA" sz="2000" dirty="0" err="1">
                <a:latin typeface="Calibri" panose="020F0502020204030204" pitchFamily="34" charset="0"/>
                <a:cs typeface="Calibri" panose="020F0502020204030204" pitchFamily="34" charset="0"/>
              </a:rPr>
              <a:t>шунтує</a:t>
            </a:r>
            <a:r>
              <a:rPr lang="uk-UA" sz="2000" dirty="0">
                <a:latin typeface="Calibri" panose="020F0502020204030204" pitchFamily="34" charset="0"/>
                <a:cs typeface="Calibri" panose="020F0502020204030204" pitchFamily="34" charset="0"/>
              </a:rPr>
              <a:t> контакти 1 та SР.</a:t>
            </a:r>
          </a:p>
        </p:txBody>
      </p:sp>
      <p:sp>
        <p:nvSpPr>
          <p:cNvPr id="9" name="Прямоугольник 8"/>
          <p:cNvSpPr/>
          <p:nvPr/>
        </p:nvSpPr>
        <p:spPr>
          <a:xfrm>
            <a:off x="91542" y="5164149"/>
            <a:ext cx="8994073" cy="1571969"/>
          </a:xfrm>
          <a:prstGeom prst="rect">
            <a:avLst/>
          </a:prstGeom>
          <a:solidFill>
            <a:schemeClr val="accent2"/>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При підніманні рівня води у напірному баку тиск</a:t>
            </a:r>
          </a:p>
          <a:p>
            <a:pPr>
              <a:lnSpc>
                <a:spcPct val="85000"/>
              </a:lnSpc>
            </a:pPr>
            <a:r>
              <a:rPr lang="uk-UA" sz="2000" dirty="0">
                <a:latin typeface="Calibri" panose="020F0502020204030204" pitchFamily="34" charset="0"/>
                <a:cs typeface="Calibri" panose="020F0502020204030204" pitchFamily="34" charset="0"/>
              </a:rPr>
              <a:t> водяного стовпа зростатиме і рухомий </a:t>
            </a:r>
            <a:r>
              <a:rPr lang="uk-UA" sz="2000" dirty="0" err="1">
                <a:latin typeface="Calibri" panose="020F0502020204030204" pitchFamily="34" charset="0"/>
                <a:cs typeface="Calibri" panose="020F0502020204030204" pitchFamily="34" charset="0"/>
              </a:rPr>
              <a:t>стрiлковий</a:t>
            </a:r>
            <a:r>
              <a:rPr lang="uk-UA" sz="2000" dirty="0">
                <a:latin typeface="Calibri" panose="020F0502020204030204" pitchFamily="34" charset="0"/>
                <a:cs typeface="Calibri" panose="020F0502020204030204" pitchFamily="34" charset="0"/>
              </a:rPr>
              <a:t> контакт манометра SР рухати-</a:t>
            </a:r>
            <a:r>
              <a:rPr lang="uk-UA" sz="2000" dirty="0" err="1">
                <a:latin typeface="Calibri" panose="020F0502020204030204" pitchFamily="34" charset="0"/>
                <a:cs typeface="Calibri" panose="020F0502020204030204" pitchFamily="34" charset="0"/>
              </a:rPr>
              <a:t>меться</a:t>
            </a:r>
            <a:r>
              <a:rPr lang="uk-UA" sz="2000" dirty="0">
                <a:latin typeface="Calibri" panose="020F0502020204030204" pitchFamily="34" charset="0"/>
                <a:cs typeface="Calibri" panose="020F0502020204030204" pitchFamily="34" charset="0"/>
              </a:rPr>
              <a:t> до нерухомого контакту 2, положення якого встановлюється відповідно до тиску, який створює водяний стовп при верхньому рівні води у баку.</a:t>
            </a:r>
          </a:p>
          <a:p>
            <a:pPr indent="357188">
              <a:lnSpc>
                <a:spcPct val="85000"/>
              </a:lnSpc>
            </a:pPr>
            <a:r>
              <a:rPr lang="uk-UA" sz="2000" dirty="0">
                <a:latin typeface="Calibri" panose="020F0502020204030204" pitchFamily="34" charset="0"/>
                <a:cs typeface="Calibri" panose="020F0502020204030204" pitchFamily="34" charset="0"/>
              </a:rPr>
              <a:t>При замиканні цих контактів, струм надійде до реле КV1, яке розімкне свої контакти КV1.1. і вимкне магнітний пускач КМ, який вимкне електродвигун насоса.</a:t>
            </a:r>
          </a:p>
        </p:txBody>
      </p:sp>
      <p:sp>
        <p:nvSpPr>
          <p:cNvPr id="10" name="Прямоугольник 9">
            <a:extLst>
              <a:ext uri="{FF2B5EF4-FFF2-40B4-BE49-F238E27FC236}">
                <a16:creationId xmlns:a16="http://schemas.microsoft.com/office/drawing/2014/main" id="{F52C65C6-C53F-4FB0-ADD3-2EEFE737EC85}"/>
              </a:ext>
            </a:extLst>
          </p:cNvPr>
          <p:cNvSpPr/>
          <p:nvPr/>
        </p:nvSpPr>
        <p:spPr>
          <a:xfrm>
            <a:off x="827584" y="11857"/>
            <a:ext cx="8064195"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Принципи автоматизації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установок</a:t>
            </a:r>
            <a:endParaRPr lang="uk-UA" sz="2800" b="1" i="1" u="sng" dirty="0">
              <a:latin typeface="Times New Roman" panose="02020603050405020304" pitchFamily="18" charset="0"/>
              <a:cs typeface="Times New Roman" panose="02020603050405020304" pitchFamily="18" charset="0"/>
            </a:endParaRPr>
          </a:p>
        </p:txBody>
      </p:sp>
      <p:pic>
        <p:nvPicPr>
          <p:cNvPr id="11" name="Picture 5">
            <a:extLst>
              <a:ext uri="{FF2B5EF4-FFF2-40B4-BE49-F238E27FC236}">
                <a16:creationId xmlns:a16="http://schemas.microsoft.com/office/drawing/2014/main" id="{6D09D729-7834-458F-8B07-A908501D16E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442744"/>
            <a:ext cx="4000066" cy="5002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a:extLst>
              <a:ext uri="{FF2B5EF4-FFF2-40B4-BE49-F238E27FC236}">
                <a16:creationId xmlns:a16="http://schemas.microsoft.com/office/drawing/2014/main" id="{ADEE6AE1-2E9A-475D-A4B1-F80CEACC6F70}"/>
              </a:ext>
            </a:extLst>
          </p:cNvPr>
          <p:cNvSpPr/>
          <p:nvPr/>
        </p:nvSpPr>
        <p:spPr>
          <a:xfrm>
            <a:off x="91665" y="1758601"/>
            <a:ext cx="4984392" cy="2095189"/>
          </a:xfrm>
          <a:prstGeom prst="rect">
            <a:avLst/>
          </a:prstGeom>
          <a:solidFill>
            <a:schemeClr val="accent2"/>
          </a:solidFill>
        </p:spPr>
        <p:txBody>
          <a:bodyPr wrap="square" lIns="0" tIns="0" rIns="0" bIns="0">
            <a:spAutoFit/>
          </a:bodyPr>
          <a:lstStyle/>
          <a:p>
            <a:pPr indent="357188">
              <a:lnSpc>
                <a:spcPct val="85000"/>
              </a:lnSpc>
            </a:pPr>
            <a:r>
              <a:rPr lang="uk-UA" sz="2000" dirty="0">
                <a:latin typeface="Calibri" panose="020F0502020204030204" pitchFamily="34" charset="0"/>
                <a:cs typeface="Calibri" panose="020F0502020204030204" pitchFamily="34" charset="0"/>
              </a:rPr>
              <a:t>В автоматичному режимі при вимкненому насосі рівень води у баку знижується, коли вона витрачається, а отже, зменшується тиск водяного стовпа, рухомий </a:t>
            </a:r>
            <a:r>
              <a:rPr lang="uk-UA" sz="2000" dirty="0" err="1">
                <a:latin typeface="Calibri" panose="020F0502020204030204" pitchFamily="34" charset="0"/>
                <a:cs typeface="Calibri" panose="020F0502020204030204" pitchFamily="34" charset="0"/>
              </a:rPr>
              <a:t>стрілковий</a:t>
            </a:r>
            <a:r>
              <a:rPr lang="uk-UA" sz="2000" dirty="0">
                <a:latin typeface="Calibri" panose="020F0502020204030204" pitchFamily="34" charset="0"/>
                <a:cs typeface="Calibri" panose="020F0502020204030204" pitchFamily="34" charset="0"/>
              </a:rPr>
              <a:t> контакт манометра SР буде рухатись до нерухомого контакту 1, положення якого встановлюється відповідно до тиску, який створює водяний стовп при нижньому рівні води у баку.</a:t>
            </a:r>
          </a:p>
        </p:txBody>
      </p:sp>
    </p:spTree>
    <p:extLst>
      <p:ext uri="{BB962C8B-B14F-4D97-AF65-F5344CB8AC3E}">
        <p14:creationId xmlns:p14="http://schemas.microsoft.com/office/powerpoint/2010/main" val="330834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par>
                          <p:cTn id="17" fill="hold">
                            <p:stCondLst>
                              <p:cond delay="1000"/>
                            </p:stCondLst>
                            <p:childTnLst>
                              <p:par>
                                <p:cTn id="18" presetID="26"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80">
                                          <p:stCondLst>
                                            <p:cond delay="0"/>
                                          </p:stCondLst>
                                        </p:cTn>
                                        <p:tgtEl>
                                          <p:spTgt spid="11"/>
                                        </p:tgtEl>
                                      </p:cBhvr>
                                    </p:animEffect>
                                    <p:anim calcmode="lin" valueType="num">
                                      <p:cBhvr>
                                        <p:cTn id="2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6" dur="26">
                                          <p:stCondLst>
                                            <p:cond delay="650"/>
                                          </p:stCondLst>
                                        </p:cTn>
                                        <p:tgtEl>
                                          <p:spTgt spid="11"/>
                                        </p:tgtEl>
                                      </p:cBhvr>
                                      <p:to x="100000" y="60000"/>
                                    </p:animScale>
                                    <p:animScale>
                                      <p:cBhvr>
                                        <p:cTn id="27" dur="166" decel="50000">
                                          <p:stCondLst>
                                            <p:cond delay="676"/>
                                          </p:stCondLst>
                                        </p:cTn>
                                        <p:tgtEl>
                                          <p:spTgt spid="11"/>
                                        </p:tgtEl>
                                      </p:cBhvr>
                                      <p:to x="100000" y="100000"/>
                                    </p:animScale>
                                    <p:animScale>
                                      <p:cBhvr>
                                        <p:cTn id="28" dur="26">
                                          <p:stCondLst>
                                            <p:cond delay="1312"/>
                                          </p:stCondLst>
                                        </p:cTn>
                                        <p:tgtEl>
                                          <p:spTgt spid="11"/>
                                        </p:tgtEl>
                                      </p:cBhvr>
                                      <p:to x="100000" y="80000"/>
                                    </p:animScale>
                                    <p:animScale>
                                      <p:cBhvr>
                                        <p:cTn id="29" dur="166" decel="50000">
                                          <p:stCondLst>
                                            <p:cond delay="1338"/>
                                          </p:stCondLst>
                                        </p:cTn>
                                        <p:tgtEl>
                                          <p:spTgt spid="11"/>
                                        </p:tgtEl>
                                      </p:cBhvr>
                                      <p:to x="100000" y="100000"/>
                                    </p:animScale>
                                    <p:animScale>
                                      <p:cBhvr>
                                        <p:cTn id="30" dur="26">
                                          <p:stCondLst>
                                            <p:cond delay="1642"/>
                                          </p:stCondLst>
                                        </p:cTn>
                                        <p:tgtEl>
                                          <p:spTgt spid="11"/>
                                        </p:tgtEl>
                                      </p:cBhvr>
                                      <p:to x="100000" y="90000"/>
                                    </p:animScale>
                                    <p:animScale>
                                      <p:cBhvr>
                                        <p:cTn id="31" dur="166" decel="50000">
                                          <p:stCondLst>
                                            <p:cond delay="1668"/>
                                          </p:stCondLst>
                                        </p:cTn>
                                        <p:tgtEl>
                                          <p:spTgt spid="11"/>
                                        </p:tgtEl>
                                      </p:cBhvr>
                                      <p:to x="100000" y="100000"/>
                                    </p:animScale>
                                    <p:animScale>
                                      <p:cBhvr>
                                        <p:cTn id="32" dur="26">
                                          <p:stCondLst>
                                            <p:cond delay="1808"/>
                                          </p:stCondLst>
                                        </p:cTn>
                                        <p:tgtEl>
                                          <p:spTgt spid="11"/>
                                        </p:tgtEl>
                                      </p:cBhvr>
                                      <p:to x="100000" y="95000"/>
                                    </p:animScale>
                                    <p:animScale>
                                      <p:cBhvr>
                                        <p:cTn id="33" dur="166" decel="50000">
                                          <p:stCondLst>
                                            <p:cond delay="1834"/>
                                          </p:stCondLst>
                                        </p:cTn>
                                        <p:tgtEl>
                                          <p:spTgt spid="11"/>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3">
                                            <p:bg/>
                                          </p:spTgt>
                                        </p:tgtEl>
                                        <p:attrNameLst>
                                          <p:attrName>style.visibility</p:attrName>
                                        </p:attrNameLst>
                                      </p:cBhvr>
                                      <p:to>
                                        <p:strVal val="visible"/>
                                      </p:to>
                                    </p:set>
                                    <p:anim calcmode="lin" valueType="num">
                                      <p:cBhvr>
                                        <p:cTn id="38" dur="1000" fill="hold"/>
                                        <p:tgtEl>
                                          <p:spTgt spid="13">
                                            <p:bg/>
                                          </p:spTgt>
                                        </p:tgtEl>
                                        <p:attrNameLst>
                                          <p:attrName>ppt_w</p:attrName>
                                        </p:attrNameLst>
                                      </p:cBhvr>
                                      <p:tavLst>
                                        <p:tav tm="0">
                                          <p:val>
                                            <p:fltVal val="0"/>
                                          </p:val>
                                        </p:tav>
                                        <p:tav tm="100000">
                                          <p:val>
                                            <p:strVal val="#ppt_w"/>
                                          </p:val>
                                        </p:tav>
                                      </p:tavLst>
                                    </p:anim>
                                    <p:anim calcmode="lin" valueType="num">
                                      <p:cBhvr>
                                        <p:cTn id="39" dur="1000" fill="hold"/>
                                        <p:tgtEl>
                                          <p:spTgt spid="13">
                                            <p:bg/>
                                          </p:spTgt>
                                        </p:tgtEl>
                                        <p:attrNameLst>
                                          <p:attrName>ppt_h</p:attrName>
                                        </p:attrNameLst>
                                      </p:cBhvr>
                                      <p:tavLst>
                                        <p:tav tm="0">
                                          <p:val>
                                            <p:fltVal val="0"/>
                                          </p:val>
                                        </p:tav>
                                        <p:tav tm="100000">
                                          <p:val>
                                            <p:strVal val="#ppt_h"/>
                                          </p:val>
                                        </p:tav>
                                      </p:tavLst>
                                    </p:anim>
                                    <p:anim calcmode="lin" valueType="num">
                                      <p:cBhvr>
                                        <p:cTn id="40" dur="1000" fill="hold"/>
                                        <p:tgtEl>
                                          <p:spTgt spid="13">
                                            <p:bg/>
                                          </p:spTgt>
                                        </p:tgtEl>
                                        <p:attrNameLst>
                                          <p:attrName>style.rotation</p:attrName>
                                        </p:attrNameLst>
                                      </p:cBhvr>
                                      <p:tavLst>
                                        <p:tav tm="0">
                                          <p:val>
                                            <p:fltVal val="90"/>
                                          </p:val>
                                        </p:tav>
                                        <p:tav tm="100000">
                                          <p:val>
                                            <p:fltVal val="0"/>
                                          </p:val>
                                        </p:tav>
                                      </p:tavLst>
                                    </p:anim>
                                    <p:animEffect transition="in" filter="fade">
                                      <p:cBhvr>
                                        <p:cTn id="41" dur="1000"/>
                                        <p:tgtEl>
                                          <p:spTgt spid="13">
                                            <p:bg/>
                                          </p:spTgt>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 calcmode="lin" valueType="num">
                                      <p:cBhvr>
                                        <p:cTn id="44"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1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1000" fill="hold"/>
                                        <p:tgtEl>
                                          <p:spTgt spid="6"/>
                                        </p:tgtEl>
                                        <p:attrNameLst>
                                          <p:attrName>ppt_x</p:attrName>
                                        </p:attrNameLst>
                                      </p:cBhvr>
                                      <p:tavLst>
                                        <p:tav tm="0">
                                          <p:val>
                                            <p:strVal val="0-#ppt_w/2"/>
                                          </p:val>
                                        </p:tav>
                                        <p:tav tm="100000">
                                          <p:val>
                                            <p:strVal val="#ppt_x"/>
                                          </p:val>
                                        </p:tav>
                                      </p:tavLst>
                                    </p:anim>
                                    <p:anim calcmode="lin" valueType="num">
                                      <p:cBhvr additive="base">
                                        <p:cTn id="53"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1000" fill="hold"/>
                                        <p:tgtEl>
                                          <p:spTgt spid="9"/>
                                        </p:tgtEl>
                                        <p:attrNameLst>
                                          <p:attrName>ppt_x</p:attrName>
                                        </p:attrNameLst>
                                      </p:cBhvr>
                                      <p:tavLst>
                                        <p:tav tm="0">
                                          <p:val>
                                            <p:strVal val="#ppt_x"/>
                                          </p:val>
                                        </p:tav>
                                        <p:tav tm="100000">
                                          <p:val>
                                            <p:strVal val="#ppt_x"/>
                                          </p:val>
                                        </p:tav>
                                      </p:tavLst>
                                    </p:anim>
                                    <p:anim calcmode="lin" valueType="num">
                                      <p:cBhvr additive="base">
                                        <p:cTn id="59"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9" grpId="0" animBg="1"/>
      <p:bldP spid="13" grpId="0" uiExpand="1"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8592" y="462541"/>
            <a:ext cx="4483408" cy="2095189"/>
          </a:xfrm>
          <a:prstGeom prst="rect">
            <a:avLst/>
          </a:prstGeom>
          <a:solidFill>
            <a:srgbClr val="92D050"/>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a:t>
            </a:r>
            <a:r>
              <a:rPr lang="uk-UA" sz="2000" b="1" dirty="0">
                <a:latin typeface="Calibri" panose="020F0502020204030204" pitchFamily="34" charset="0"/>
                <a:cs typeface="Calibri" panose="020F0502020204030204" pitchFamily="34" charset="0"/>
              </a:rPr>
              <a:t>Четвертий принцип</a:t>
            </a:r>
            <a:r>
              <a:rPr lang="uk-UA" sz="2000" dirty="0">
                <a:latin typeface="Calibri" panose="020F0502020204030204" pitchFamily="34" charset="0"/>
                <a:cs typeface="Calibri" panose="020F0502020204030204" pitchFamily="34" charset="0"/>
              </a:rPr>
              <a:t> </a:t>
            </a:r>
            <a:r>
              <a:rPr lang="uk-UA" sz="2000" b="1" dirty="0">
                <a:latin typeface="Calibri" panose="020F0502020204030204" pitchFamily="34" charset="0"/>
                <a:cs typeface="Calibri" panose="020F0502020204030204" pitchFamily="34" charset="0"/>
              </a:rPr>
              <a:t>автоматизації </a:t>
            </a:r>
            <a:r>
              <a:rPr lang="uk-UA" sz="2000" dirty="0">
                <a:latin typeface="Calibri" panose="020F0502020204030204" pitchFamily="34" charset="0"/>
                <a:cs typeface="Calibri" panose="020F0502020204030204" pitchFamily="34" charset="0"/>
              </a:rPr>
              <a:t>застосовують при надійному </a:t>
            </a:r>
            <a:r>
              <a:rPr lang="uk-UA" sz="2000" dirty="0" err="1">
                <a:latin typeface="Calibri" panose="020F0502020204030204" pitchFamily="34" charset="0"/>
                <a:cs typeface="Calibri" panose="020F0502020204030204" pitchFamily="34" charset="0"/>
              </a:rPr>
              <a:t>електропос-тачанні</a:t>
            </a:r>
            <a:r>
              <a:rPr lang="uk-UA" sz="2000" dirty="0">
                <a:latin typeface="Calibri" panose="020F0502020204030204" pitchFamily="34" charset="0"/>
                <a:cs typeface="Calibri" panose="020F0502020204030204" pitchFamily="34" charset="0"/>
              </a:rPr>
              <a:t> і невеликих погодинних витратах (1,6...36 м</a:t>
            </a:r>
            <a:r>
              <a:rPr lang="uk-UA" sz="2000" baseline="30000" dirty="0">
                <a:latin typeface="Calibri" panose="020F0502020204030204" pitchFamily="34" charset="0"/>
                <a:cs typeface="Calibri" panose="020F0502020204030204" pitchFamily="34" charset="0"/>
              </a:rPr>
              <a:t>3</a:t>
            </a:r>
            <a:r>
              <a:rPr lang="uk-UA" sz="2000" dirty="0">
                <a:latin typeface="Calibri" panose="020F0502020204030204" pitchFamily="34" charset="0"/>
                <a:cs typeface="Calibri" panose="020F0502020204030204" pitchFamily="34" charset="0"/>
              </a:rPr>
              <a:t>/год) на фермах можуть </a:t>
            </a:r>
            <a:r>
              <a:rPr lang="uk-UA" sz="2000" dirty="0" err="1">
                <a:latin typeface="Calibri" panose="020F0502020204030204" pitchFamily="34" charset="0"/>
                <a:cs typeface="Calibri" panose="020F0502020204030204" pitchFamily="34" charset="0"/>
              </a:rPr>
              <a:t>засто-совуватись</a:t>
            </a:r>
            <a:r>
              <a:rPr lang="uk-UA" sz="2000" dirty="0">
                <a:latin typeface="Calibri" panose="020F0502020204030204" pitchFamily="34" charset="0"/>
                <a:cs typeface="Calibri" panose="020F0502020204030204" pitchFamily="34" charset="0"/>
              </a:rPr>
              <a:t> насос-ні пристрої з </a:t>
            </a:r>
            <a:r>
              <a:rPr lang="uk-UA" sz="2000" dirty="0" err="1">
                <a:latin typeface="Calibri" panose="020F0502020204030204" pitchFamily="34" charset="0"/>
                <a:cs typeface="Calibri" panose="020F0502020204030204" pitchFamily="34" charset="0"/>
              </a:rPr>
              <a:t>повiтряно</a:t>
            </a:r>
            <a:r>
              <a:rPr lang="uk-UA" sz="2000" dirty="0">
                <a:latin typeface="Calibri" panose="020F0502020204030204" pitchFamily="34" charset="0"/>
                <a:cs typeface="Calibri" panose="020F0502020204030204" pitchFamily="34" charset="0"/>
              </a:rPr>
              <a:t>-водяним котлом, заглибним, лопатним чи вихровим насосом і станцією </a:t>
            </a:r>
            <a:r>
              <a:rPr lang="uk-UA" sz="2000" dirty="0" err="1">
                <a:latin typeface="Calibri" panose="020F0502020204030204" pitchFamily="34" charset="0"/>
                <a:cs typeface="Calibri" panose="020F0502020204030204" pitchFamily="34" charset="0"/>
              </a:rPr>
              <a:t>керуван</a:t>
            </a:r>
            <a:r>
              <a:rPr lang="uk-UA" sz="2000" dirty="0">
                <a:latin typeface="Calibri" panose="020F0502020204030204" pitchFamily="34" charset="0"/>
                <a:cs typeface="Calibri" panose="020F0502020204030204" pitchFamily="34" charset="0"/>
              </a:rPr>
              <a:t>-ня типу ВУ.</a:t>
            </a:r>
          </a:p>
        </p:txBody>
      </p:sp>
      <p:sp>
        <p:nvSpPr>
          <p:cNvPr id="6" name="Прямоугольник 5"/>
          <p:cNvSpPr/>
          <p:nvPr/>
        </p:nvSpPr>
        <p:spPr>
          <a:xfrm>
            <a:off x="81179" y="2557730"/>
            <a:ext cx="4267385" cy="1833579"/>
          </a:xfrm>
          <a:prstGeom prst="rect">
            <a:avLst/>
          </a:prstGeom>
          <a:solidFill>
            <a:schemeClr val="tx2">
              <a:lumMod val="20000"/>
              <a:lumOff val="80000"/>
            </a:schemeClr>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Вода, яка подається насосом 1, йде до споживачів, а її надлишок – у </a:t>
            </a:r>
            <a:r>
              <a:rPr lang="uk-UA" sz="2000" dirty="0" err="1">
                <a:latin typeface="Calibri" panose="020F0502020204030204" pitchFamily="34" charset="0"/>
                <a:cs typeface="Calibri" panose="020F0502020204030204" pitchFamily="34" charset="0"/>
              </a:rPr>
              <a:t>повiт-ряноводяний</a:t>
            </a:r>
            <a:r>
              <a:rPr lang="uk-UA" sz="2000" dirty="0">
                <a:latin typeface="Calibri" panose="020F0502020204030204" pitchFamily="34" charset="0"/>
                <a:cs typeface="Calibri" panose="020F0502020204030204" pitchFamily="34" charset="0"/>
              </a:rPr>
              <a:t> котел 2, де вода </a:t>
            </a:r>
            <a:r>
              <a:rPr lang="uk-UA" sz="2000" dirty="0" err="1">
                <a:latin typeface="Calibri" panose="020F0502020204030204" pitchFamily="34" charset="0"/>
                <a:cs typeface="Calibri" panose="020F0502020204030204" pitchFamily="34" charset="0"/>
              </a:rPr>
              <a:t>підніма-ється</a:t>
            </a:r>
            <a:r>
              <a:rPr lang="uk-UA" sz="2000" dirty="0">
                <a:latin typeface="Calibri" panose="020F0502020204030204" pitchFamily="34" charset="0"/>
                <a:cs typeface="Calibri" panose="020F0502020204030204" pitchFamily="34" charset="0"/>
              </a:rPr>
              <a:t> й стискає повітря, яке знаходить-ся у </a:t>
            </a:r>
            <a:r>
              <a:rPr lang="uk-UA" sz="2000" dirty="0" err="1">
                <a:latin typeface="Calibri" panose="020F0502020204030204" pitchFamily="34" charset="0"/>
                <a:cs typeface="Calibri" panose="020F0502020204030204" pitchFamily="34" charset="0"/>
              </a:rPr>
              <a:t>котлі</a:t>
            </a:r>
            <a:r>
              <a:rPr lang="uk-UA" sz="2000" dirty="0">
                <a:latin typeface="Calibri" panose="020F0502020204030204" pitchFamily="34" charset="0"/>
                <a:cs typeface="Calibri" panose="020F0502020204030204" pitchFamily="34" charset="0"/>
              </a:rPr>
              <a:t>. Коли тиск води у </a:t>
            </a:r>
            <a:r>
              <a:rPr lang="uk-UA" sz="2000" dirty="0" err="1">
                <a:latin typeface="Calibri" panose="020F0502020204030204" pitchFamily="34" charset="0"/>
                <a:cs typeface="Calibri" panose="020F0502020204030204" pitchFamily="34" charset="0"/>
              </a:rPr>
              <a:t>котлі</a:t>
            </a:r>
            <a:r>
              <a:rPr lang="uk-UA" sz="2000" dirty="0">
                <a:latin typeface="Calibri" panose="020F0502020204030204" pitchFamily="34" charset="0"/>
                <a:cs typeface="Calibri" panose="020F0502020204030204" pitchFamily="34" charset="0"/>
              </a:rPr>
              <a:t> </a:t>
            </a:r>
            <a:r>
              <a:rPr lang="uk-UA" sz="2000" dirty="0" err="1">
                <a:latin typeface="Calibri" panose="020F0502020204030204" pitchFamily="34" charset="0"/>
                <a:cs typeface="Calibri" panose="020F0502020204030204" pitchFamily="34" charset="0"/>
              </a:rPr>
              <a:t>дося</a:t>
            </a:r>
            <a:r>
              <a:rPr lang="uk-UA" sz="2000" dirty="0">
                <a:latin typeface="Calibri" panose="020F0502020204030204" pitchFamily="34" charset="0"/>
                <a:cs typeface="Calibri" panose="020F0502020204030204" pitchFamily="34" charset="0"/>
              </a:rPr>
              <a:t>-гає певного значення, реле тиску 6 </a:t>
            </a:r>
            <a:r>
              <a:rPr lang="uk-UA" sz="2000" dirty="0" err="1">
                <a:latin typeface="Calibri" panose="020F0502020204030204" pitchFamily="34" charset="0"/>
                <a:cs typeface="Calibri" panose="020F0502020204030204" pitchFamily="34" charset="0"/>
              </a:rPr>
              <a:t>сво-їми</a:t>
            </a:r>
            <a:r>
              <a:rPr lang="uk-UA" sz="2000" dirty="0">
                <a:latin typeface="Calibri" panose="020F0502020204030204" pitchFamily="34" charset="0"/>
                <a:cs typeface="Calibri" panose="020F0502020204030204" pitchFamily="34" charset="0"/>
              </a:rPr>
              <a:t> контактами SP відключає насос.</a:t>
            </a:r>
          </a:p>
        </p:txBody>
      </p:sp>
      <p:sp>
        <p:nvSpPr>
          <p:cNvPr id="7" name="Прямоугольник 6">
            <a:extLst>
              <a:ext uri="{FF2B5EF4-FFF2-40B4-BE49-F238E27FC236}">
                <a16:creationId xmlns:a16="http://schemas.microsoft.com/office/drawing/2014/main" id="{77F95DB2-31BF-4B6C-83F3-C05C3736DF9B}"/>
              </a:ext>
            </a:extLst>
          </p:cNvPr>
          <p:cNvSpPr/>
          <p:nvPr/>
        </p:nvSpPr>
        <p:spPr>
          <a:xfrm>
            <a:off x="827584" y="11857"/>
            <a:ext cx="8064195"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Принципи автоматизації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установок</a:t>
            </a:r>
            <a:endParaRPr lang="uk-UA" sz="2800" b="1" i="1" u="sng" dirty="0">
              <a:latin typeface="Times New Roman" panose="02020603050405020304" pitchFamily="18" charset="0"/>
              <a:cs typeface="Times New Roman" panose="02020603050405020304" pitchFamily="18" charset="0"/>
            </a:endParaRPr>
          </a:p>
        </p:txBody>
      </p:sp>
      <p:grpSp>
        <p:nvGrpSpPr>
          <p:cNvPr id="10" name="Группа 9">
            <a:extLst>
              <a:ext uri="{FF2B5EF4-FFF2-40B4-BE49-F238E27FC236}">
                <a16:creationId xmlns:a16="http://schemas.microsoft.com/office/drawing/2014/main" id="{7E07FD1C-DC60-4AA0-8DCA-058C27162D09}"/>
              </a:ext>
            </a:extLst>
          </p:cNvPr>
          <p:cNvGrpSpPr>
            <a:grpSpLocks/>
          </p:cNvGrpSpPr>
          <p:nvPr/>
        </p:nvGrpSpPr>
        <p:grpSpPr bwMode="auto">
          <a:xfrm>
            <a:off x="4355977" y="538366"/>
            <a:ext cx="4699432" cy="3682722"/>
            <a:chOff x="851" y="851"/>
            <a:chExt cx="6683" cy="4576"/>
          </a:xfrm>
        </p:grpSpPr>
        <p:pic>
          <p:nvPicPr>
            <p:cNvPr id="11" name="Picture 7">
              <a:extLst>
                <a:ext uri="{FF2B5EF4-FFF2-40B4-BE49-F238E27FC236}">
                  <a16:creationId xmlns:a16="http://schemas.microsoft.com/office/drawing/2014/main" id="{7FA98B25-D9FF-442F-B582-1DFEBCB829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1" y="851"/>
              <a:ext cx="6683" cy="4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8">
              <a:extLst>
                <a:ext uri="{FF2B5EF4-FFF2-40B4-BE49-F238E27FC236}">
                  <a16:creationId xmlns:a16="http://schemas.microsoft.com/office/drawing/2014/main" id="{E5763F45-8883-466C-A425-C21556255F9A}"/>
                </a:ext>
              </a:extLst>
            </p:cNvPr>
            <p:cNvSpPr txBox="1">
              <a:spLocks noChangeArrowheads="1"/>
            </p:cNvSpPr>
            <p:nvPr/>
          </p:nvSpPr>
          <p:spPr bwMode="auto">
            <a:xfrm>
              <a:off x="1902" y="4283"/>
              <a:ext cx="5632" cy="1144"/>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lgn="ctr">
                <a:spcAft>
                  <a:spcPts val="800"/>
                </a:spcAft>
              </a:pPr>
              <a:r>
                <a:rPr lang="uk-UA" sz="1400" i="1" dirty="0">
                  <a:effectLst/>
                  <a:latin typeface="Times New Roman" panose="02020603050405020304" pitchFamily="18" charset="0"/>
                  <a:ea typeface="Calibri" panose="020F0502020204030204" pitchFamily="34" charset="0"/>
                  <a:cs typeface="Arial" panose="020B0604020202020204" pitchFamily="34" charset="0"/>
                </a:rPr>
                <a:t>1 - насосний агрегат; 2 - повітряно-водяний котел; </a:t>
              </a:r>
              <a:r>
                <a:rPr lang="ru-RU" sz="1400" i="1" dirty="0">
                  <a:effectLst/>
                  <a:latin typeface="Times New Roman" panose="02020603050405020304" pitchFamily="18" charset="0"/>
                  <a:ea typeface="Calibri" panose="020F0502020204030204" pitchFamily="34" charset="0"/>
                  <a:cs typeface="Arial" panose="020B0604020202020204" pitchFamily="34" charset="0"/>
                </a:rPr>
                <a:t>        </a:t>
              </a:r>
              <a:r>
                <a:rPr lang="uk-UA" sz="1400" i="1" dirty="0">
                  <a:effectLst/>
                  <a:latin typeface="Times New Roman" panose="02020603050405020304" pitchFamily="18" charset="0"/>
                  <a:ea typeface="Calibri" panose="020F0502020204030204" pitchFamily="34" charset="0"/>
                  <a:cs typeface="Arial" panose="020B0604020202020204" pitchFamily="34" charset="0"/>
                </a:rPr>
                <a:t>3 - камера змішування регулятора; 4 - повітряний клапан; 5 - жиклер; 6  - реле тиску; 7 - станція керування; 8 - запобіжний клапан</a:t>
              </a:r>
              <a:endParaRPr lang="uk-UA" sz="14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3" name="Text Box 9">
              <a:extLst>
                <a:ext uri="{FF2B5EF4-FFF2-40B4-BE49-F238E27FC236}">
                  <a16:creationId xmlns:a16="http://schemas.microsoft.com/office/drawing/2014/main" id="{0ECB8281-936D-44CE-AE59-6DDB45511FD1}"/>
                </a:ext>
              </a:extLst>
            </p:cNvPr>
            <p:cNvSpPr txBox="1">
              <a:spLocks noChangeArrowheads="1"/>
            </p:cNvSpPr>
            <p:nvPr/>
          </p:nvSpPr>
          <p:spPr bwMode="auto">
            <a:xfrm>
              <a:off x="1038" y="3645"/>
              <a:ext cx="244" cy="266"/>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spcAft>
                  <a:spcPts val="800"/>
                </a:spcAft>
              </a:pPr>
              <a:r>
                <a:rPr lang="uk-UA" sz="1400" b="1" i="1">
                  <a:effectLst/>
                  <a:latin typeface="Times New Roman" panose="02020603050405020304" pitchFamily="18" charset="0"/>
                  <a:ea typeface="Calibri" panose="020F0502020204030204" pitchFamily="34" charset="0"/>
                  <a:cs typeface="Arial" panose="020B0604020202020204" pitchFamily="34" charset="0"/>
                </a:rPr>
                <a:t>а)</a:t>
              </a:r>
              <a:endParaRPr lang="uk-UA" sz="140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4" name="Text Box 10">
              <a:extLst>
                <a:ext uri="{FF2B5EF4-FFF2-40B4-BE49-F238E27FC236}">
                  <a16:creationId xmlns:a16="http://schemas.microsoft.com/office/drawing/2014/main" id="{A5F681CA-1716-4D78-A32A-43732E19E011}"/>
                </a:ext>
              </a:extLst>
            </p:cNvPr>
            <p:cNvSpPr txBox="1">
              <a:spLocks noChangeArrowheads="1"/>
            </p:cNvSpPr>
            <p:nvPr/>
          </p:nvSpPr>
          <p:spPr bwMode="auto">
            <a:xfrm>
              <a:off x="4591" y="3645"/>
              <a:ext cx="244" cy="266"/>
            </a:xfrm>
            <a:prstGeom prst="rect">
              <a:avLst/>
            </a:prstGeom>
            <a:solidFill>
              <a:srgbClr val="FFFFFF"/>
            </a:solidFill>
            <a:ln w="9525">
              <a:solidFill>
                <a:srgbClr val="FFFFFF"/>
              </a:solidFill>
              <a:miter lim="800000"/>
              <a:headEnd/>
              <a:tailEnd/>
            </a:ln>
          </p:spPr>
          <p:txBody>
            <a:bodyPr rot="0" vert="horz" wrap="square" lIns="0" tIns="0" rIns="0" bIns="0" anchor="t" anchorCtr="0" upright="1">
              <a:noAutofit/>
            </a:bodyPr>
            <a:lstStyle/>
            <a:p>
              <a:pPr>
                <a:spcAft>
                  <a:spcPts val="800"/>
                </a:spcAft>
              </a:pPr>
              <a:r>
                <a:rPr lang="uk-UA" sz="1400" b="1" i="1">
                  <a:effectLst/>
                  <a:latin typeface="Times New Roman" panose="02020603050405020304" pitchFamily="18" charset="0"/>
                  <a:ea typeface="Calibri" panose="020F0502020204030204" pitchFamily="34" charset="0"/>
                  <a:cs typeface="Arial" panose="020B0604020202020204" pitchFamily="34" charset="0"/>
                </a:rPr>
                <a:t>б)</a:t>
              </a:r>
              <a:endParaRPr lang="uk-UA" sz="1400">
                <a:effectLst/>
                <a:latin typeface="Times New Roman" panose="02020603050405020304" pitchFamily="18" charset="0"/>
                <a:ea typeface="Calibri" panose="020F0502020204030204" pitchFamily="34" charset="0"/>
                <a:cs typeface="Arial" panose="020B0604020202020204" pitchFamily="34" charset="0"/>
              </a:endParaRPr>
            </a:p>
          </p:txBody>
        </p:sp>
      </p:grpSp>
      <p:sp>
        <p:nvSpPr>
          <p:cNvPr id="17" name="Прямоугольник 16">
            <a:extLst>
              <a:ext uri="{FF2B5EF4-FFF2-40B4-BE49-F238E27FC236}">
                <a16:creationId xmlns:a16="http://schemas.microsoft.com/office/drawing/2014/main" id="{9FE6F8D8-2B2C-40C2-8296-1B29BC2344D8}"/>
              </a:ext>
            </a:extLst>
          </p:cNvPr>
          <p:cNvSpPr/>
          <p:nvPr/>
        </p:nvSpPr>
        <p:spPr>
          <a:xfrm>
            <a:off x="88592" y="4420194"/>
            <a:ext cx="8981643" cy="525528"/>
          </a:xfrm>
          <a:prstGeom prst="rect">
            <a:avLst/>
          </a:prstGeom>
          <a:solidFill>
            <a:schemeClr val="accent3">
              <a:lumMod val="20000"/>
              <a:lumOff val="80000"/>
            </a:schemeClr>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Після цього вода до споживачів подається під тиском повітря у </a:t>
            </a:r>
            <a:r>
              <a:rPr lang="uk-UA" sz="2000" dirty="0" err="1">
                <a:latin typeface="Calibri" panose="020F0502020204030204" pitchFamily="34" charset="0"/>
                <a:cs typeface="Calibri" panose="020F0502020204030204" pitchFamily="34" charset="0"/>
              </a:rPr>
              <a:t>котлі</a:t>
            </a:r>
            <a:r>
              <a:rPr lang="uk-UA" sz="2000" dirty="0">
                <a:latin typeface="Calibri" panose="020F0502020204030204" pitchFamily="34" charset="0"/>
                <a:cs typeface="Calibri" panose="020F0502020204030204" pitchFamily="34" charset="0"/>
              </a:rPr>
              <a:t>. Поверне-</a:t>
            </a:r>
            <a:r>
              <a:rPr lang="uk-UA" sz="2000" dirty="0" err="1">
                <a:latin typeface="Calibri" panose="020F0502020204030204" pitchFamily="34" charset="0"/>
                <a:cs typeface="Calibri" panose="020F0502020204030204" pitchFamily="34" charset="0"/>
              </a:rPr>
              <a:t>нню</a:t>
            </a:r>
            <a:r>
              <a:rPr lang="uk-UA" sz="2000" dirty="0">
                <a:latin typeface="Calibri" panose="020F0502020204030204" pitchFamily="34" charset="0"/>
                <a:cs typeface="Calibri" panose="020F0502020204030204" pitchFamily="34" charset="0"/>
              </a:rPr>
              <a:t> води назад до водоймища через насос протидіє зворотній клапан.</a:t>
            </a:r>
          </a:p>
        </p:txBody>
      </p:sp>
      <p:sp>
        <p:nvSpPr>
          <p:cNvPr id="19" name="Прямоугольник 18">
            <a:extLst>
              <a:ext uri="{FF2B5EF4-FFF2-40B4-BE49-F238E27FC236}">
                <a16:creationId xmlns:a16="http://schemas.microsoft.com/office/drawing/2014/main" id="{41747251-1804-4F58-BC5F-0008FABDB2BF}"/>
              </a:ext>
            </a:extLst>
          </p:cNvPr>
          <p:cNvSpPr/>
          <p:nvPr/>
        </p:nvSpPr>
        <p:spPr>
          <a:xfrm>
            <a:off x="88592" y="4945722"/>
            <a:ext cx="8981643" cy="525528"/>
          </a:xfrm>
          <a:prstGeom prst="rect">
            <a:avLst/>
          </a:prstGeom>
          <a:solidFill>
            <a:schemeClr val="accent2">
              <a:lumMod val="40000"/>
              <a:lumOff val="60000"/>
            </a:schemeClr>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У міру витрати води тиск у </a:t>
            </a:r>
            <a:r>
              <a:rPr lang="uk-UA" sz="2000" dirty="0" err="1">
                <a:latin typeface="Calibri" panose="020F0502020204030204" pitchFamily="34" charset="0"/>
                <a:cs typeface="Calibri" panose="020F0502020204030204" pitchFamily="34" charset="0"/>
              </a:rPr>
              <a:t>котлі</a:t>
            </a:r>
            <a:r>
              <a:rPr lang="uk-UA" sz="2000" dirty="0">
                <a:latin typeface="Calibri" panose="020F0502020204030204" pitchFamily="34" charset="0"/>
                <a:cs typeface="Calibri" panose="020F0502020204030204" pitchFamily="34" charset="0"/>
              </a:rPr>
              <a:t> знижується і коли він досягає встановленого мінімального значення, реле тиску включає насосний агрегат.</a:t>
            </a:r>
          </a:p>
        </p:txBody>
      </p:sp>
      <p:sp>
        <p:nvSpPr>
          <p:cNvPr id="21" name="Прямоугольник 20">
            <a:extLst>
              <a:ext uri="{FF2B5EF4-FFF2-40B4-BE49-F238E27FC236}">
                <a16:creationId xmlns:a16="http://schemas.microsoft.com/office/drawing/2014/main" id="{B08BEA05-78B8-4383-AB98-1F213D1D7C57}"/>
              </a:ext>
            </a:extLst>
          </p:cNvPr>
          <p:cNvSpPr/>
          <p:nvPr/>
        </p:nvSpPr>
        <p:spPr>
          <a:xfrm>
            <a:off x="88592" y="5479819"/>
            <a:ext cx="8981643" cy="1310359"/>
          </a:xfrm>
          <a:prstGeom prst="rect">
            <a:avLst/>
          </a:prstGeom>
          <a:solidFill>
            <a:schemeClr val="tx2">
              <a:lumMod val="20000"/>
              <a:lumOff val="80000"/>
            </a:schemeClr>
          </a:solidFill>
        </p:spPr>
        <p:txBody>
          <a:bodyPr wrap="square" lIns="0" tIns="0" rIns="0" bIns="0">
            <a:spAutoFit/>
          </a:bodyPr>
          <a:lstStyle/>
          <a:p>
            <a:pPr>
              <a:lnSpc>
                <a:spcPct val="85000"/>
              </a:lnSpc>
            </a:pPr>
            <a:r>
              <a:rPr lang="uk-UA" sz="2000" dirty="0">
                <a:latin typeface="Calibri" panose="020F0502020204030204" pitchFamily="34" charset="0"/>
                <a:cs typeface="Calibri" pitchFamily="34" charset="0"/>
              </a:rPr>
              <a:t>      Звичайно, відношення мінімального тиску (вмикання) до максимального (ви-микання) складає 0,65...0,75 для пристроїв невеликої подачі і 0,8...0,85 для </a:t>
            </a:r>
            <a:r>
              <a:rPr lang="uk-UA" sz="2000" dirty="0" err="1">
                <a:latin typeface="Calibri" panose="020F0502020204030204" pitchFamily="34" charset="0"/>
                <a:cs typeface="Calibri" panose="020F0502020204030204" pitchFamily="34" charset="0"/>
              </a:rPr>
              <a:t>прист</a:t>
            </a:r>
            <a:r>
              <a:rPr lang="uk-UA" sz="2000" dirty="0">
                <a:latin typeface="Calibri" panose="020F0502020204030204" pitchFamily="34" charset="0"/>
                <a:cs typeface="Calibri" panose="020F0502020204030204" pitchFamily="34" charset="0"/>
              </a:rPr>
              <a:t>-роїв із великою подачею. У </a:t>
            </a:r>
            <a:r>
              <a:rPr lang="uk-UA" sz="2000" dirty="0" err="1">
                <a:latin typeface="Calibri" panose="020F0502020204030204" pitchFamily="34" charset="0"/>
                <a:cs typeface="Calibri" panose="020F0502020204030204" pitchFamily="34" charset="0"/>
              </a:rPr>
              <a:t>повiтряно</a:t>
            </a:r>
            <a:r>
              <a:rPr lang="uk-UA" sz="2000" dirty="0">
                <a:latin typeface="Calibri" panose="020F0502020204030204" pitchFamily="34" charset="0"/>
                <a:cs typeface="Calibri" panose="020F0502020204030204" pitchFamily="34" charset="0"/>
              </a:rPr>
              <a:t>-водяних котлах запас води порівняно </a:t>
            </a:r>
            <a:r>
              <a:rPr lang="uk-UA" sz="2000" dirty="0" err="1">
                <a:latin typeface="Calibri" panose="020F0502020204030204" pitchFamily="34" charset="0"/>
                <a:cs typeface="Calibri" panose="020F0502020204030204" pitchFamily="34" charset="0"/>
              </a:rPr>
              <a:t>неве-ликий</a:t>
            </a:r>
            <a:r>
              <a:rPr lang="uk-UA" sz="2000" dirty="0">
                <a:latin typeface="Calibri" panose="020F0502020204030204" pitchFamily="34" charset="0"/>
                <a:cs typeface="Calibri" panose="020F0502020204030204" pitchFamily="34" charset="0"/>
              </a:rPr>
              <a:t>, тому за великих погодинних витрат води, зростає частота вмикання насосного агрегату, </a:t>
            </a:r>
            <a:r>
              <a:rPr lang="uk-UA" dirty="0"/>
              <a:t>що може призвести до перегрівання електродвигуна.</a:t>
            </a:r>
            <a:endParaRPr lang="uk-UA" sz="2000" dirty="0">
              <a:latin typeface="Calibri" pitchFamily="34" charset="0"/>
              <a:cs typeface="Calibri" pitchFamily="34" charset="0"/>
            </a:endParaRPr>
          </a:p>
        </p:txBody>
      </p:sp>
    </p:spTree>
    <p:extLst>
      <p:ext uri="{BB962C8B-B14F-4D97-AF65-F5344CB8AC3E}">
        <p14:creationId xmlns:p14="http://schemas.microsoft.com/office/powerpoint/2010/main" val="205099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par>
                          <p:cTn id="17" fill="hold">
                            <p:stCondLst>
                              <p:cond delay="1000"/>
                            </p:stCondLst>
                            <p:childTnLst>
                              <p:par>
                                <p:cTn id="18" presetID="26" presetClass="entr" presetSubtype="0"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1000" fill="hold"/>
                                        <p:tgtEl>
                                          <p:spTgt spid="6"/>
                                        </p:tgtEl>
                                        <p:attrNameLst>
                                          <p:attrName>ppt_x</p:attrName>
                                        </p:attrNameLst>
                                      </p:cBhvr>
                                      <p:tavLst>
                                        <p:tav tm="0">
                                          <p:val>
                                            <p:strVal val="0-#ppt_w/2"/>
                                          </p:val>
                                        </p:tav>
                                        <p:tav tm="100000">
                                          <p:val>
                                            <p:strVal val="#ppt_x"/>
                                          </p:val>
                                        </p:tav>
                                      </p:tavLst>
                                    </p:anim>
                                    <p:anim calcmode="lin" valueType="num">
                                      <p:cBhvr additive="base">
                                        <p:cTn id="3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1000" fill="hold"/>
                                        <p:tgtEl>
                                          <p:spTgt spid="17"/>
                                        </p:tgtEl>
                                        <p:attrNameLst>
                                          <p:attrName>ppt_x</p:attrName>
                                        </p:attrNameLst>
                                      </p:cBhvr>
                                      <p:tavLst>
                                        <p:tav tm="0">
                                          <p:val>
                                            <p:strVal val="0-#ppt_w/2"/>
                                          </p:val>
                                        </p:tav>
                                        <p:tav tm="100000">
                                          <p:val>
                                            <p:strVal val="#ppt_x"/>
                                          </p:val>
                                        </p:tav>
                                      </p:tavLst>
                                    </p:anim>
                                    <p:anim calcmode="lin" valueType="num">
                                      <p:cBhvr additive="base">
                                        <p:cTn id="45"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1000" fill="hold"/>
                                        <p:tgtEl>
                                          <p:spTgt spid="19"/>
                                        </p:tgtEl>
                                        <p:attrNameLst>
                                          <p:attrName>ppt_x</p:attrName>
                                        </p:attrNameLst>
                                      </p:cBhvr>
                                      <p:tavLst>
                                        <p:tav tm="0">
                                          <p:val>
                                            <p:strVal val="0-#ppt_w/2"/>
                                          </p:val>
                                        </p:tav>
                                        <p:tav tm="100000">
                                          <p:val>
                                            <p:strVal val="#ppt_x"/>
                                          </p:val>
                                        </p:tav>
                                      </p:tavLst>
                                    </p:anim>
                                    <p:anim calcmode="lin" valueType="num">
                                      <p:cBhvr additive="base">
                                        <p:cTn id="5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1000" fill="hold"/>
                                        <p:tgtEl>
                                          <p:spTgt spid="21"/>
                                        </p:tgtEl>
                                        <p:attrNameLst>
                                          <p:attrName>ppt_x</p:attrName>
                                        </p:attrNameLst>
                                      </p:cBhvr>
                                      <p:tavLst>
                                        <p:tav tm="0">
                                          <p:val>
                                            <p:strVal val="0-#ppt_w/2"/>
                                          </p:val>
                                        </p:tav>
                                        <p:tav tm="100000">
                                          <p:val>
                                            <p:strVal val="#ppt_x"/>
                                          </p:val>
                                        </p:tav>
                                      </p:tavLst>
                                    </p:anim>
                                    <p:anim calcmode="lin" valueType="num">
                                      <p:cBhvr additive="base">
                                        <p:cTn id="57"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17" grpId="0" animBg="1"/>
      <p:bldP spid="19" grpId="0" animBg="1"/>
      <p:bldP spid="2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1592" y="447510"/>
            <a:ext cx="3964779" cy="4001095"/>
          </a:xfrm>
          <a:prstGeom prst="rect">
            <a:avLst/>
          </a:prstGeom>
          <a:solidFill>
            <a:srgbClr val="92D050"/>
          </a:solidFill>
        </p:spPr>
        <p:txBody>
          <a:bodyPr wrap="square" lIns="0" tIns="0" rIns="0" bIns="0">
            <a:spAutoFit/>
          </a:bodyPr>
          <a:lstStyle/>
          <a:p>
            <a:r>
              <a:rPr lang="uk-UA" sz="2000" dirty="0">
                <a:latin typeface="Calibri" pitchFamily="34" charset="0"/>
                <a:cs typeface="Calibri" pitchFamily="34" charset="0"/>
              </a:rPr>
              <a:t>        </a:t>
            </a:r>
            <a:r>
              <a:rPr lang="uk-UA" sz="2000" b="1" dirty="0">
                <a:latin typeface="Calibri" panose="020F0502020204030204" pitchFamily="34" charset="0"/>
                <a:cs typeface="Calibri" panose="020F0502020204030204" pitchFamily="34" charset="0"/>
              </a:rPr>
              <a:t>П’ятий </a:t>
            </a:r>
            <a:r>
              <a:rPr lang="ru-RU" sz="2000" b="1" dirty="0">
                <a:latin typeface="Calibri" panose="020F0502020204030204" pitchFamily="34" charset="0"/>
                <a:cs typeface="Calibri" panose="020F0502020204030204" pitchFamily="34" charset="0"/>
              </a:rPr>
              <a:t>принцип </a:t>
            </a:r>
            <a:r>
              <a:rPr lang="uk-UA" sz="2000" b="1" dirty="0">
                <a:latin typeface="Calibri" panose="020F0502020204030204" pitchFamily="34" charset="0"/>
                <a:cs typeface="Calibri" panose="020F0502020204030204" pitchFamily="34" charset="0"/>
              </a:rPr>
              <a:t>автоматизації</a:t>
            </a:r>
            <a:r>
              <a:rPr lang="uk-UA" sz="2000" dirty="0">
                <a:latin typeface="Calibri" panose="020F0502020204030204" pitchFamily="34" charset="0"/>
                <a:cs typeface="Calibri" panose="020F0502020204030204" pitchFamily="34" charset="0"/>
              </a:rPr>
              <a:t> застосовують </a:t>
            </a:r>
            <a:r>
              <a:rPr lang="ru-RU" sz="2000" dirty="0">
                <a:latin typeface="Calibri" panose="020F0502020204030204" pitchFamily="34" charset="0"/>
                <a:cs typeface="Calibri" panose="020F0502020204030204" pitchFamily="34" charset="0"/>
              </a:rPr>
              <a:t>у системах </a:t>
            </a:r>
            <a:r>
              <a:rPr lang="uk-UA" sz="2000" dirty="0">
                <a:latin typeface="Calibri" panose="020F0502020204030204" pitchFamily="34" charset="0"/>
                <a:cs typeface="Calibri" panose="020F0502020204030204" pitchFamily="34" charset="0"/>
              </a:rPr>
              <a:t>зрошення, коли кілька електронасосів працю-</a:t>
            </a:r>
            <a:r>
              <a:rPr lang="uk-UA" sz="2000" dirty="0" err="1">
                <a:latin typeface="Calibri" panose="020F0502020204030204" pitchFamily="34" charset="0"/>
                <a:cs typeface="Calibri" panose="020F0502020204030204" pitchFamily="34" charset="0"/>
              </a:rPr>
              <a:t>ють</a:t>
            </a:r>
            <a:r>
              <a:rPr lang="uk-UA" sz="2000" dirty="0">
                <a:latin typeface="Calibri" panose="020F0502020204030204" pitchFamily="34" charset="0"/>
                <a:cs typeface="Calibri" panose="020F0502020204030204" pitchFamily="34" charset="0"/>
              </a:rPr>
              <a:t> </a:t>
            </a:r>
            <a:r>
              <a:rPr lang="ru-RU" sz="2000" dirty="0">
                <a:latin typeface="Calibri" panose="020F0502020204030204" pitchFamily="34" charset="0"/>
                <a:cs typeface="Calibri" panose="020F0502020204030204" pitchFamily="34" charset="0"/>
              </a:rPr>
              <a:t>на один </a:t>
            </a:r>
            <a:r>
              <a:rPr lang="uk-UA" sz="2000" dirty="0">
                <a:latin typeface="Calibri" panose="020F0502020204030204" pitchFamily="34" charset="0"/>
                <a:cs typeface="Calibri" panose="020F0502020204030204" pitchFamily="34" charset="0"/>
              </a:rPr>
              <a:t>трубопровід. </a:t>
            </a:r>
          </a:p>
          <a:p>
            <a:pPr indent="357188"/>
            <a:r>
              <a:rPr lang="ru-RU" sz="2000" dirty="0">
                <a:latin typeface="Calibri" panose="020F0502020204030204" pitchFamily="34" charset="0"/>
                <a:cs typeface="Calibri" panose="020F0502020204030204" pitchFamily="34" charset="0"/>
              </a:rPr>
              <a:t>У </a:t>
            </a:r>
            <a:r>
              <a:rPr lang="uk-UA" sz="2000" dirty="0">
                <a:latin typeface="Calibri" panose="020F0502020204030204" pitchFamily="34" charset="0"/>
                <a:cs typeface="Calibri" panose="020F0502020204030204" pitchFamily="34" charset="0"/>
              </a:rPr>
              <a:t>цьому випадку кількість </a:t>
            </a:r>
            <a:r>
              <a:rPr lang="uk-UA" sz="2000" dirty="0" err="1">
                <a:latin typeface="Calibri" panose="020F0502020204030204" pitchFamily="34" charset="0"/>
                <a:cs typeface="Calibri" panose="020F0502020204030204" pitchFamily="34" charset="0"/>
              </a:rPr>
              <a:t>пра-цюючих</a:t>
            </a:r>
            <a:r>
              <a:rPr lang="uk-UA" sz="2000" dirty="0">
                <a:latin typeface="Calibri" panose="020F0502020204030204" pitchFamily="34" charset="0"/>
                <a:cs typeface="Calibri" panose="020F0502020204030204" pitchFamily="34" charset="0"/>
              </a:rPr>
              <a:t> насосів визначається тис-ком води в системі: якщо </a:t>
            </a:r>
            <a:r>
              <a:rPr lang="uk-UA" sz="2000" dirty="0" err="1">
                <a:latin typeface="Calibri" panose="020F0502020204030204" pitchFamily="34" charset="0"/>
                <a:cs typeface="Calibri" panose="020F0502020204030204" pitchFamily="34" charset="0"/>
              </a:rPr>
              <a:t>споживан</a:t>
            </a:r>
            <a:r>
              <a:rPr lang="uk-UA" sz="2000" dirty="0">
                <a:latin typeface="Calibri" panose="020F0502020204030204" pitchFamily="34" charset="0"/>
                <a:cs typeface="Calibri" panose="020F0502020204030204" pitchFamily="34" charset="0"/>
              </a:rPr>
              <a:t>-ня води збільшується, тиск у системі падає і вмикаються резервні </a:t>
            </a:r>
            <a:r>
              <a:rPr lang="uk-UA" sz="2000" dirty="0" err="1">
                <a:latin typeface="Calibri" panose="020F0502020204030204" pitchFamily="34" charset="0"/>
                <a:cs typeface="Calibri" panose="020F0502020204030204" pitchFamily="34" charset="0"/>
              </a:rPr>
              <a:t>насо-си</a:t>
            </a:r>
            <a:r>
              <a:rPr lang="uk-UA" sz="2000" dirty="0">
                <a:latin typeface="Calibri" panose="020F0502020204030204" pitchFamily="34" charset="0"/>
                <a:cs typeface="Calibri" panose="020F0502020204030204" pitchFamily="34" charset="0"/>
              </a:rPr>
              <a:t>; коли тиск зростає через </a:t>
            </a:r>
            <a:r>
              <a:rPr lang="uk-UA" sz="2000" dirty="0" err="1">
                <a:latin typeface="Calibri" panose="020F0502020204030204" pitchFamily="34" charset="0"/>
                <a:cs typeface="Calibri" panose="020F0502020204030204" pitchFamily="34" charset="0"/>
              </a:rPr>
              <a:t>зменше-ння</a:t>
            </a:r>
            <a:r>
              <a:rPr lang="uk-UA" sz="2000" dirty="0">
                <a:latin typeface="Calibri" panose="020F0502020204030204" pitchFamily="34" charset="0"/>
                <a:cs typeface="Calibri" panose="020F0502020204030204" pitchFamily="34" charset="0"/>
              </a:rPr>
              <a:t> споживання води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навпаки, резервні насоси почергово вимикаються.</a:t>
            </a:r>
          </a:p>
        </p:txBody>
      </p:sp>
      <p:sp>
        <p:nvSpPr>
          <p:cNvPr id="8" name="Прямоугольник 7"/>
          <p:cNvSpPr/>
          <p:nvPr/>
        </p:nvSpPr>
        <p:spPr>
          <a:xfrm>
            <a:off x="81592" y="4653136"/>
            <a:ext cx="8976014" cy="1538883"/>
          </a:xfrm>
          <a:prstGeom prst="rect">
            <a:avLst/>
          </a:prstGeom>
          <a:solidFill>
            <a:schemeClr val="accent5">
              <a:lumMod val="40000"/>
              <a:lumOff val="60000"/>
            </a:schemeClr>
          </a:solidFill>
        </p:spPr>
        <p:txBody>
          <a:bodyPr wrap="square" lIns="0" tIns="0" rIns="0" bIns="0">
            <a:spAutoFit/>
          </a:bodyPr>
          <a:lstStyle/>
          <a:p>
            <a:r>
              <a:rPr lang="uk-UA" sz="2000" dirty="0">
                <a:latin typeface="Calibri" pitchFamily="34" charset="0"/>
                <a:cs typeface="Calibri" pitchFamily="34" charset="0"/>
              </a:rPr>
              <a:t>      Система автоматизованої заливки (рис. 2.14, </a:t>
            </a:r>
            <a:r>
              <a:rPr lang="uk-UA" sz="2000" i="1" dirty="0">
                <a:latin typeface="Calibri" panose="020F0502020204030204" pitchFamily="34" charset="0"/>
                <a:cs typeface="Calibri" panose="020F0502020204030204" pitchFamily="34" charset="0"/>
              </a:rPr>
              <a:t>а)</a:t>
            </a:r>
            <a:r>
              <a:rPr lang="uk-UA" sz="2000" dirty="0">
                <a:latin typeface="Calibri" panose="020F0502020204030204" pitchFamily="34" charset="0"/>
                <a:cs typeface="Calibri" panose="020F0502020204030204" pitchFamily="34" charset="0"/>
              </a:rPr>
              <a:t> включає основний насос Н з двигуном М2, </a:t>
            </a:r>
            <a:r>
              <a:rPr lang="uk-UA" sz="2000" dirty="0" err="1">
                <a:latin typeface="Calibri" panose="020F0502020204030204" pitchFamily="34" charset="0"/>
                <a:cs typeface="Calibri" panose="020F0502020204030204" pitchFamily="34" charset="0"/>
              </a:rPr>
              <a:t>електрозасувку</a:t>
            </a:r>
            <a:r>
              <a:rPr lang="uk-UA" sz="2000" dirty="0">
                <a:latin typeface="Calibri" panose="020F0502020204030204" pitchFamily="34" charset="0"/>
                <a:cs typeface="Calibri" panose="020F0502020204030204" pitchFamily="34" charset="0"/>
              </a:rPr>
              <a:t> З </a:t>
            </a:r>
            <a:r>
              <a:rPr lang="uk-UA" sz="2000" dirty="0" err="1">
                <a:latin typeface="Calibri" panose="020F0502020204030204" pitchFamily="34" charset="0"/>
                <a:cs typeface="Calibri" panose="020F0502020204030204" pitchFamily="34" charset="0"/>
              </a:rPr>
              <a:t>з</a:t>
            </a:r>
            <a:r>
              <a:rPr lang="uk-UA" sz="2000" dirty="0">
                <a:latin typeface="Calibri" panose="020F0502020204030204" pitchFamily="34" charset="0"/>
                <a:cs typeface="Calibri" panose="020F0502020204030204" pitchFamily="34" charset="0"/>
              </a:rPr>
              <a:t> двигуном М3 та реле тиску РТ на вихідному тру-</a:t>
            </a:r>
            <a:r>
              <a:rPr lang="uk-UA" sz="2000" dirty="0" err="1">
                <a:latin typeface="Calibri" panose="020F0502020204030204" pitchFamily="34" charset="0"/>
                <a:cs typeface="Calibri" panose="020F0502020204030204" pitchFamily="34" charset="0"/>
              </a:rPr>
              <a:t>бопроводі</a:t>
            </a:r>
            <a:r>
              <a:rPr lang="uk-UA" sz="2000" dirty="0">
                <a:latin typeface="Calibri" panose="020F0502020204030204" pitchFamily="34" charset="0"/>
                <a:cs typeface="Calibri" panose="020F0502020204030204" pitchFamily="34" charset="0"/>
              </a:rPr>
              <a:t>, електромагнітний соленоїдний клапан </a:t>
            </a:r>
            <a:r>
              <a:rPr lang="ru-RU" sz="2000" dirty="0">
                <a:latin typeface="Calibri" panose="020F0502020204030204" pitchFamily="34" charset="0"/>
                <a:cs typeface="Calibri" panose="020F0502020204030204" pitchFamily="34" charset="0"/>
              </a:rPr>
              <a:t>КС </a:t>
            </a:r>
            <a:r>
              <a:rPr lang="uk-UA" sz="2000" dirty="0">
                <a:latin typeface="Calibri" panose="020F0502020204030204" pitchFamily="34" charset="0"/>
                <a:cs typeface="Calibri" panose="020F0502020204030204" pitchFamily="34" charset="0"/>
              </a:rPr>
              <a:t>на допоміжному патрубку, струминне реле РС, вакуум-насос ВН з двигуном М1 та реле рівня води в місці забору (РР).</a:t>
            </a:r>
          </a:p>
        </p:txBody>
      </p:sp>
      <p:sp>
        <p:nvSpPr>
          <p:cNvPr id="10" name="Прямоугольник 9"/>
          <p:cNvSpPr/>
          <p:nvPr/>
        </p:nvSpPr>
        <p:spPr>
          <a:xfrm>
            <a:off x="81592" y="6217942"/>
            <a:ext cx="8976014" cy="615553"/>
          </a:xfrm>
          <a:prstGeom prst="rect">
            <a:avLst/>
          </a:prstGeom>
          <a:solidFill>
            <a:srgbClr val="FFC000"/>
          </a:solidFill>
        </p:spPr>
        <p:txBody>
          <a:bodyPr wrap="square" lIns="0" tIns="0" rIns="0" bIns="0">
            <a:spAutoFit/>
          </a:bodyPr>
          <a:lstStyle/>
          <a:p>
            <a:r>
              <a:rPr lang="uk-UA" sz="2000" dirty="0">
                <a:latin typeface="Calibri" pitchFamily="34" charset="0"/>
                <a:cs typeface="Calibri" pitchFamily="34" charset="0"/>
              </a:rPr>
              <a:t>       Команда на пуск насоса надходить на двигун </a:t>
            </a:r>
            <a:r>
              <a:rPr lang="ru-RU" sz="2000" dirty="0">
                <a:latin typeface="Calibri" panose="020F0502020204030204" pitchFamily="34" charset="0"/>
                <a:cs typeface="Calibri" panose="020F0502020204030204" pitchFamily="34" charset="0"/>
              </a:rPr>
              <a:t>привода </a:t>
            </a:r>
            <a:r>
              <a:rPr lang="uk-UA" sz="2000" dirty="0">
                <a:latin typeface="Calibri" panose="020F0502020204030204" pitchFamily="34" charset="0"/>
                <a:cs typeface="Calibri" panose="020F0502020204030204" pitchFamily="34" charset="0"/>
              </a:rPr>
              <a:t>вакуум-насоса М1 та соленоїдний клапан </a:t>
            </a:r>
            <a:r>
              <a:rPr lang="ru-RU" sz="2000" dirty="0">
                <a:latin typeface="Calibri" panose="020F0502020204030204" pitchFamily="34" charset="0"/>
                <a:cs typeface="Calibri" panose="020F0502020204030204" pitchFamily="34" charset="0"/>
              </a:rPr>
              <a:t>КС.</a:t>
            </a:r>
            <a:endParaRPr lang="uk-UA" sz="2000" dirty="0">
              <a:latin typeface="Calibri" pitchFamily="34" charset="0"/>
              <a:cs typeface="Calibri" pitchFamily="34" charset="0"/>
            </a:endParaRPr>
          </a:p>
        </p:txBody>
      </p:sp>
      <p:sp>
        <p:nvSpPr>
          <p:cNvPr id="11" name="Прямоугольник 10">
            <a:extLst>
              <a:ext uri="{FF2B5EF4-FFF2-40B4-BE49-F238E27FC236}">
                <a16:creationId xmlns:a16="http://schemas.microsoft.com/office/drawing/2014/main" id="{604566AB-73D2-4624-918F-088574800BA4}"/>
              </a:ext>
            </a:extLst>
          </p:cNvPr>
          <p:cNvSpPr/>
          <p:nvPr/>
        </p:nvSpPr>
        <p:spPr>
          <a:xfrm>
            <a:off x="827584" y="11857"/>
            <a:ext cx="8064195"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Принципи автоматизації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установок</a:t>
            </a:r>
            <a:endParaRPr lang="uk-UA" sz="2800" b="1" i="1" u="sng" dirty="0">
              <a:latin typeface="Times New Roman" panose="02020603050405020304" pitchFamily="18" charset="0"/>
              <a:cs typeface="Times New Roman" panose="02020603050405020304" pitchFamily="18" charset="0"/>
            </a:endParaRPr>
          </a:p>
        </p:txBody>
      </p:sp>
      <p:pic>
        <p:nvPicPr>
          <p:cNvPr id="10242" name="Рисунок 4">
            <a:extLst>
              <a:ext uri="{FF2B5EF4-FFF2-40B4-BE49-F238E27FC236}">
                <a16:creationId xmlns:a16="http://schemas.microsoft.com/office/drawing/2014/main" id="{A1ADEDA6-647F-4A64-9593-34B0D92B86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673" y="442743"/>
            <a:ext cx="5124735" cy="421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637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9490" y="451226"/>
            <a:ext cx="8957005" cy="1846659"/>
          </a:xfrm>
          <a:prstGeom prst="rect">
            <a:avLst/>
          </a:prstGeom>
          <a:solidFill>
            <a:srgbClr val="92D050"/>
          </a:solidFill>
        </p:spPr>
        <p:txBody>
          <a:bodyPr wrap="square" lIns="0" tIns="0" rIns="0" bIns="0">
            <a:spAutoFit/>
          </a:bodyPr>
          <a:lstStyle/>
          <a:p>
            <a:r>
              <a:rPr lang="uk-UA" sz="2400" dirty="0">
                <a:latin typeface="Calibri" panose="020F0502020204030204" pitchFamily="34" charset="0"/>
                <a:cs typeface="Calibri" pitchFamily="34" charset="0"/>
              </a:rPr>
              <a:t>       Під дією вакууму, який створює вакуум-насос, вода з джерела піднімається і заповнює корпус насоса Н. </a:t>
            </a:r>
          </a:p>
          <a:p>
            <a:pPr indent="357188"/>
            <a:r>
              <a:rPr lang="uk-UA" sz="2400" dirty="0">
                <a:latin typeface="Calibri" panose="020F0502020204030204" pitchFamily="34" charset="0"/>
                <a:cs typeface="Calibri" panose="020F0502020204030204" pitchFamily="34" charset="0"/>
              </a:rPr>
              <a:t>Вакуум-насос працює, доки вода не витіснить повітря зі струмин-ного реле РС і вихідні </a:t>
            </a:r>
            <a:r>
              <a:rPr lang="uk-UA" sz="2400" dirty="0" err="1">
                <a:latin typeface="Calibri" panose="020F0502020204030204" pitchFamily="34" charset="0"/>
                <a:cs typeface="Calibri" panose="020F0502020204030204" pitchFamily="34" charset="0"/>
              </a:rPr>
              <a:t>електроконтакти</a:t>
            </a:r>
            <a:r>
              <a:rPr lang="uk-UA" sz="2400" dirty="0">
                <a:latin typeface="Calibri" panose="020F0502020204030204" pitchFamily="34" charset="0"/>
                <a:cs typeface="Calibri" panose="020F0502020204030204" pitchFamily="34" charset="0"/>
              </a:rPr>
              <a:t> не змінять свій стан під дією діафрагми.</a:t>
            </a:r>
          </a:p>
        </p:txBody>
      </p:sp>
      <p:sp>
        <p:nvSpPr>
          <p:cNvPr id="6" name="Прямоугольник 5"/>
          <p:cNvSpPr/>
          <p:nvPr/>
        </p:nvSpPr>
        <p:spPr>
          <a:xfrm>
            <a:off x="67854" y="2315827"/>
            <a:ext cx="9008291" cy="738664"/>
          </a:xfrm>
          <a:prstGeom prst="rect">
            <a:avLst/>
          </a:prstGeom>
          <a:solidFill>
            <a:schemeClr val="accent4">
              <a:lumMod val="60000"/>
              <a:lumOff val="40000"/>
            </a:schemeClr>
          </a:solidFill>
        </p:spPr>
        <p:txBody>
          <a:bodyPr wrap="square" lIns="0" tIns="0" rIns="0" bIns="0">
            <a:spAutoFit/>
          </a:bodyPr>
          <a:lstStyle/>
          <a:p>
            <a:r>
              <a:rPr lang="uk-UA" sz="2400" dirty="0">
                <a:latin typeface="Calibri" pitchFamily="34" charset="0"/>
                <a:cs typeface="Calibri" pitchFamily="34" charset="0"/>
              </a:rPr>
              <a:t>        Реле РС дає команду на закриття соленоїдного клапана </a:t>
            </a:r>
            <a:r>
              <a:rPr lang="ru-RU" sz="2400" dirty="0">
                <a:latin typeface="Calibri" panose="020F0502020204030204" pitchFamily="34" charset="0"/>
                <a:cs typeface="Calibri" panose="020F0502020204030204" pitchFamily="34" charset="0"/>
              </a:rPr>
              <a:t>КС, </a:t>
            </a:r>
            <a:r>
              <a:rPr lang="uk-UA" sz="2400" dirty="0">
                <a:latin typeface="Calibri" panose="020F0502020204030204" pitchFamily="34" charset="0"/>
                <a:cs typeface="Calibri" panose="020F0502020204030204" pitchFamily="34" charset="0"/>
              </a:rPr>
              <a:t>зупинку двигуна вакуум-насоса, вмикання головного двигуна М2.</a:t>
            </a:r>
          </a:p>
        </p:txBody>
      </p:sp>
      <p:sp>
        <p:nvSpPr>
          <p:cNvPr id="9" name="Прямоугольник 8"/>
          <p:cNvSpPr/>
          <p:nvPr/>
        </p:nvSpPr>
        <p:spPr>
          <a:xfrm>
            <a:off x="76501" y="3063238"/>
            <a:ext cx="8962982" cy="2200282"/>
          </a:xfrm>
          <a:prstGeom prst="rect">
            <a:avLst/>
          </a:prstGeom>
          <a:solidFill>
            <a:schemeClr val="accent1">
              <a:lumMod val="40000"/>
              <a:lumOff val="60000"/>
            </a:schemeClr>
          </a:solidFill>
        </p:spPr>
        <p:txBody>
          <a:bodyPr wrap="square" lIns="0" tIns="0" rIns="0" bIns="0">
            <a:spAutoFit/>
          </a:bodyPr>
          <a:lstStyle/>
          <a:p>
            <a:pPr>
              <a:lnSpc>
                <a:spcPct val="85000"/>
              </a:lnSpc>
            </a:pPr>
            <a:r>
              <a:rPr lang="uk-UA" sz="2400" dirty="0">
                <a:latin typeface="Calibri" panose="020F0502020204030204" pitchFamily="34" charset="0"/>
                <a:cs typeface="Calibri" pitchFamily="34" charset="0"/>
              </a:rPr>
              <a:t>        Коли тиск на вихідному трубопроводі зросте, реле тиску подає команду на відкриття </a:t>
            </a:r>
            <a:r>
              <a:rPr lang="uk-UA" sz="2400" dirty="0" err="1">
                <a:latin typeface="Calibri" panose="020F0502020204030204" pitchFamily="34" charset="0"/>
                <a:cs typeface="Calibri" panose="020F0502020204030204" pitchFamily="34" charset="0"/>
              </a:rPr>
              <a:t>електрозасувки</a:t>
            </a:r>
            <a:r>
              <a:rPr lang="uk-UA" sz="2400" dirty="0">
                <a:latin typeface="Calibri" panose="020F0502020204030204" pitchFamily="34" charset="0"/>
                <a:cs typeface="Calibri" panose="020F0502020204030204" pitchFamily="34" charset="0"/>
              </a:rPr>
              <a:t>, і вода надходить у систему зрошення. </a:t>
            </a:r>
          </a:p>
          <a:p>
            <a:pPr indent="357188">
              <a:lnSpc>
                <a:spcPct val="85000"/>
              </a:lnSpc>
            </a:pPr>
            <a:r>
              <a:rPr lang="uk-UA" sz="2400" dirty="0">
                <a:latin typeface="Calibri" panose="020F0502020204030204" pitchFamily="34" charset="0"/>
                <a:cs typeface="Calibri" panose="020F0502020204030204" pitchFamily="34" charset="0"/>
              </a:rPr>
              <a:t>Крайні положення засувки контролюються кінцевими вимикачами.</a:t>
            </a:r>
          </a:p>
          <a:p>
            <a:pPr indent="357188">
              <a:lnSpc>
                <a:spcPct val="85000"/>
              </a:lnSpc>
            </a:pPr>
            <a:r>
              <a:rPr lang="uk-UA" sz="2400" dirty="0">
                <a:latin typeface="Calibri" panose="020F0502020204030204" pitchFamily="34" charset="0"/>
                <a:cs typeface="Calibri" panose="020F0502020204030204" pitchFamily="34" charset="0"/>
              </a:rPr>
              <a:t>Контролюється також рівень води у водозбірній споруді за допомогою реле рівня РР.</a:t>
            </a:r>
          </a:p>
        </p:txBody>
      </p:sp>
      <p:sp>
        <p:nvSpPr>
          <p:cNvPr id="10" name="Прямоугольник 9"/>
          <p:cNvSpPr/>
          <p:nvPr/>
        </p:nvSpPr>
        <p:spPr>
          <a:xfrm>
            <a:off x="84757" y="5274633"/>
            <a:ext cx="8988470" cy="1477328"/>
          </a:xfrm>
          <a:prstGeom prst="rect">
            <a:avLst/>
          </a:prstGeom>
          <a:solidFill>
            <a:schemeClr val="tx2">
              <a:lumMod val="20000"/>
              <a:lumOff val="80000"/>
            </a:schemeClr>
          </a:solidFill>
        </p:spPr>
        <p:txBody>
          <a:bodyPr wrap="square" lIns="0" tIns="0" rIns="0" bIns="0">
            <a:spAutoFit/>
          </a:bodyPr>
          <a:lstStyle/>
          <a:p>
            <a:r>
              <a:rPr lang="uk-UA" sz="2400" dirty="0">
                <a:latin typeface="Calibri" panose="020F0502020204030204" pitchFamily="34" charset="0"/>
                <a:cs typeface="Calibri" pitchFamily="34" charset="0"/>
              </a:rPr>
              <a:t>        За </a:t>
            </a:r>
            <a:r>
              <a:rPr lang="uk-UA" sz="2400" b="1" dirty="0">
                <a:latin typeface="Calibri" panose="020F0502020204030204" pitchFamily="34" charset="0"/>
                <a:cs typeface="Calibri" panose="020F0502020204030204" pitchFamily="34" charset="0"/>
              </a:rPr>
              <a:t>шостим принципом автоматизації</a:t>
            </a:r>
            <a:r>
              <a:rPr lang="uk-UA" sz="2400" dirty="0">
                <a:latin typeface="Calibri" panose="020F0502020204030204" pitchFamily="34" charset="0"/>
                <a:cs typeface="Calibri" panose="020F0502020204030204" pitchFamily="34" charset="0"/>
              </a:rPr>
              <a:t> працюють стаціонарні зрошувальні системи, коли команди на подачу води на окремі ділянки зрошення надходять від програмного реле часу або мікропроцесора, які контролюють початок і кінець зрошення.</a:t>
            </a:r>
          </a:p>
        </p:txBody>
      </p:sp>
      <p:sp>
        <p:nvSpPr>
          <p:cNvPr id="11" name="Прямоугольник 10">
            <a:extLst>
              <a:ext uri="{FF2B5EF4-FFF2-40B4-BE49-F238E27FC236}">
                <a16:creationId xmlns:a16="http://schemas.microsoft.com/office/drawing/2014/main" id="{E3CDCC2C-3FE5-4B75-B635-AE0BC523DE17}"/>
              </a:ext>
            </a:extLst>
          </p:cNvPr>
          <p:cNvSpPr/>
          <p:nvPr/>
        </p:nvSpPr>
        <p:spPr>
          <a:xfrm>
            <a:off x="827584" y="11857"/>
            <a:ext cx="8064195"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Принципи автоматизації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установок</a:t>
            </a:r>
            <a:endParaRPr lang="uk-UA" sz="28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4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0-#ppt_w/2"/>
                                          </p:val>
                                        </p:tav>
                                        <p:tav tm="100000">
                                          <p:val>
                                            <p:strVal val="#ppt_x"/>
                                          </p:val>
                                        </p:tav>
                                      </p:tavLst>
                                    </p:anim>
                                    <p:anim calcmode="lin" valueType="num">
                                      <p:cBhvr additive="base">
                                        <p:cTn id="2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5536" y="59180"/>
            <a:ext cx="8193653"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Автоматичний захист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електронасосних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агрегатів</a:t>
            </a:r>
            <a:endParaRPr lang="uk-UA" sz="2800" b="1" i="1" u="sng" spc="-100" dirty="0">
              <a:solidFill>
                <a:schemeClr val="tx2"/>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4582" y="505435"/>
            <a:ext cx="8961914" cy="1231106"/>
          </a:xfrm>
          <a:prstGeom prst="rect">
            <a:avLst/>
          </a:prstGeom>
          <a:solidFill>
            <a:srgbClr val="92D050"/>
          </a:solidFill>
        </p:spPr>
        <p:txBody>
          <a:bodyPr wrap="square" lIns="0" tIns="0" rIns="0" bIns="0">
            <a:spAutoFit/>
          </a:bodyPr>
          <a:lstStyle/>
          <a:p>
            <a:r>
              <a:rPr lang="uk-UA" sz="2000" dirty="0">
                <a:latin typeface="Calibri" panose="020F0502020204030204" pitchFamily="34" charset="0"/>
                <a:cs typeface="Calibri" pitchFamily="34" charset="0"/>
              </a:rPr>
              <a:t>       Електродвигуни водо-насосних установок, в яких джерелом води є </a:t>
            </a:r>
            <a:r>
              <a:rPr lang="uk-UA" sz="2000" dirty="0" err="1">
                <a:latin typeface="Calibri" panose="020F0502020204030204" pitchFamily="34" charset="0"/>
                <a:cs typeface="Calibri" panose="020F0502020204030204" pitchFamily="34" charset="0"/>
              </a:rPr>
              <a:t>артезіансь</a:t>
            </a:r>
            <a:r>
              <a:rPr lang="uk-UA" sz="2000" dirty="0">
                <a:latin typeface="Calibri" panose="020F0502020204030204" pitchFamily="34" charset="0"/>
                <a:cs typeface="Calibri" panose="020F0502020204030204" pitchFamily="34" charset="0"/>
              </a:rPr>
              <a:t>-ка свердловина, необхідно захищати від таких аварійних режимів: короткого замикання, струмів перевантаження, неповно-фазного режиму та відсутності води в свердловині (“сухого ходу”).</a:t>
            </a:r>
          </a:p>
        </p:txBody>
      </p:sp>
      <p:sp>
        <p:nvSpPr>
          <p:cNvPr id="9" name="Прямоугольник 8"/>
          <p:cNvSpPr/>
          <p:nvPr/>
        </p:nvSpPr>
        <p:spPr>
          <a:xfrm>
            <a:off x="78488" y="1755943"/>
            <a:ext cx="8958007" cy="549766"/>
          </a:xfrm>
          <a:prstGeom prst="rect">
            <a:avLst/>
          </a:prstGeom>
          <a:solidFill>
            <a:schemeClr val="accent4">
              <a:lumMod val="40000"/>
              <a:lumOff val="60000"/>
            </a:schemeClr>
          </a:solidFill>
        </p:spPr>
        <p:txBody>
          <a:bodyPr wrap="square" lIns="0" tIns="0" rIns="0" bIns="0">
            <a:spAutoFit/>
          </a:bodyPr>
          <a:lstStyle/>
          <a:p>
            <a:pPr indent="182563">
              <a:lnSpc>
                <a:spcPct val="85000"/>
              </a:lnSpc>
            </a:pPr>
            <a:r>
              <a:rPr lang="uk-UA" sz="2400" dirty="0">
                <a:latin typeface="Calibri" pitchFamily="34" charset="0"/>
                <a:cs typeface="Calibri" pitchFamily="34" charset="0"/>
              </a:rPr>
              <a:t>   </a:t>
            </a:r>
            <a:r>
              <a:rPr lang="uk-UA" dirty="0"/>
              <a:t>Від струмів короткого замикання, як правило, електродвигуни захищають авто-</a:t>
            </a:r>
            <a:r>
              <a:rPr lang="uk-UA" dirty="0" err="1"/>
              <a:t>матичними</a:t>
            </a:r>
            <a:r>
              <a:rPr lang="uk-UA" dirty="0"/>
              <a:t> вимикачами з електромагнітними або комбінованими </a:t>
            </a:r>
            <a:r>
              <a:rPr lang="uk-UA" dirty="0" err="1"/>
              <a:t>розчіплювачами</a:t>
            </a:r>
            <a:r>
              <a:rPr lang="uk-UA" dirty="0"/>
              <a:t>.</a:t>
            </a:r>
            <a:endParaRPr lang="uk-UA" sz="2400" dirty="0">
              <a:latin typeface="Calibri" pitchFamily="34" charset="0"/>
              <a:cs typeface="Calibri" pitchFamily="34" charset="0"/>
            </a:endParaRPr>
          </a:p>
        </p:txBody>
      </p:sp>
      <p:sp>
        <p:nvSpPr>
          <p:cNvPr id="10" name="Прямоугольник 9"/>
          <p:cNvSpPr/>
          <p:nvPr/>
        </p:nvSpPr>
        <p:spPr>
          <a:xfrm>
            <a:off x="74582" y="2284032"/>
            <a:ext cx="8958006" cy="923330"/>
          </a:xfrm>
          <a:prstGeom prst="rect">
            <a:avLst/>
          </a:prstGeom>
          <a:solidFill>
            <a:schemeClr val="accent5">
              <a:lumMod val="40000"/>
              <a:lumOff val="60000"/>
            </a:schemeClr>
          </a:solidFill>
        </p:spPr>
        <p:txBody>
          <a:bodyPr wrap="square" lIns="0" tIns="0" rIns="0" bIns="0">
            <a:spAutoFit/>
          </a:bodyPr>
          <a:lstStyle/>
          <a:p>
            <a:pPr indent="269875"/>
            <a:r>
              <a:rPr lang="uk-UA" sz="2000" dirty="0">
                <a:latin typeface="Calibri" panose="020F0502020204030204" pitchFamily="34" charset="0"/>
                <a:cs typeface="Calibri" pitchFamily="34" charset="0"/>
              </a:rPr>
              <a:t>   У сучасних установках, в основному, застосовують принцип контролю струму статора з електронною схемою. Так, у станціях серії “Каскад” схема захисту виконана як окремий вузол.</a:t>
            </a:r>
          </a:p>
        </p:txBody>
      </p:sp>
      <p:sp>
        <p:nvSpPr>
          <p:cNvPr id="11" name="Прямоугольник 10"/>
          <p:cNvSpPr/>
          <p:nvPr/>
        </p:nvSpPr>
        <p:spPr>
          <a:xfrm>
            <a:off x="74582" y="3220128"/>
            <a:ext cx="8958006" cy="1833579"/>
          </a:xfrm>
          <a:prstGeom prst="rect">
            <a:avLst/>
          </a:prstGeom>
          <a:solidFill>
            <a:schemeClr val="tx2">
              <a:lumMod val="20000"/>
              <a:lumOff val="80000"/>
            </a:schemeClr>
          </a:solidFill>
        </p:spPr>
        <p:txBody>
          <a:bodyPr wrap="square" lIns="0" tIns="0" rIns="0" bIns="0">
            <a:spAutoFit/>
          </a:bodyPr>
          <a:lstStyle/>
          <a:p>
            <a:pPr indent="357188">
              <a:lnSpc>
                <a:spcPct val="85000"/>
              </a:lnSpc>
            </a:pPr>
            <a:r>
              <a:rPr lang="uk-UA" sz="2000" dirty="0">
                <a:latin typeface="Calibri" panose="020F0502020204030204" pitchFamily="34" charset="0"/>
                <a:cs typeface="Calibri" panose="020F0502020204030204" pitchFamily="34" charset="0"/>
              </a:rPr>
              <a:t>Контроль струму навантаження двигуна здійснюється в станціях до 12 </a:t>
            </a:r>
            <a:r>
              <a:rPr lang="ru-RU" sz="2000" dirty="0">
                <a:latin typeface="Calibri" panose="020F0502020204030204" pitchFamily="34" charset="0"/>
                <a:cs typeface="Calibri" panose="020F0502020204030204" pitchFamily="34" charset="0"/>
              </a:rPr>
              <a:t>кВт </a:t>
            </a:r>
            <a:r>
              <a:rPr lang="uk-UA" sz="2000" dirty="0">
                <a:latin typeface="Calibri" panose="020F0502020204030204" pitchFamily="34" charset="0"/>
                <a:cs typeface="Calibri" panose="020F0502020204030204" pitchFamily="34" charset="0"/>
              </a:rPr>
              <a:t>без-посередньо струмовими обмотками </a:t>
            </a:r>
            <a:r>
              <a:rPr lang="uk-UA" sz="2000" dirty="0" err="1">
                <a:latin typeface="Calibri" panose="020F0502020204030204" pitchFamily="34" charset="0"/>
                <a:cs typeface="Calibri" panose="020F0502020204030204" pitchFamily="34" charset="0"/>
              </a:rPr>
              <a:t>узгоджуючих</a:t>
            </a:r>
            <a:r>
              <a:rPr lang="uk-UA" sz="2000" dirty="0">
                <a:latin typeface="Calibri" panose="020F0502020204030204" pitchFamily="34" charset="0"/>
                <a:cs typeface="Calibri" panose="020F0502020204030204" pitchFamily="34" charset="0"/>
              </a:rPr>
              <a:t> трансформаторів </a:t>
            </a:r>
            <a:r>
              <a:rPr lang="uk-UA" sz="2000" i="1" dirty="0">
                <a:latin typeface="Calibri" panose="020F0502020204030204" pitchFamily="34" charset="0"/>
                <a:cs typeface="Calibri" panose="020F0502020204030204" pitchFamily="34" charset="0"/>
              </a:rPr>
              <a:t>ТІ, Т2, ТЗ,</a:t>
            </a:r>
            <a:r>
              <a:rPr lang="uk-UA" sz="2000" dirty="0">
                <a:latin typeface="Calibri" panose="020F0502020204030204" pitchFamily="34" charset="0"/>
                <a:cs typeface="Calibri" panose="020F0502020204030204" pitchFamily="34" charset="0"/>
              </a:rPr>
              <a:t> які перетворюють струм первинної обмотки у пропорційну напругу на вторинній обмотці. Струмові обмотки ввімкнені послідовно в фазні кола двигуна. </a:t>
            </a:r>
          </a:p>
          <a:p>
            <a:pPr indent="357188">
              <a:lnSpc>
                <a:spcPct val="85000"/>
              </a:lnSpc>
            </a:pPr>
            <a:r>
              <a:rPr lang="uk-UA" sz="2000" dirty="0">
                <a:latin typeface="Calibri" panose="020F0502020204030204" pitchFamily="34" charset="0"/>
                <a:cs typeface="Calibri" panose="020F0502020204030204" pitchFamily="34" charset="0"/>
              </a:rPr>
              <a:t>У станціях біль-</a:t>
            </a:r>
            <a:r>
              <a:rPr lang="uk-UA" sz="2000" dirty="0" err="1">
                <a:latin typeface="Calibri" panose="020F0502020204030204" pitchFamily="34" charset="0"/>
                <a:cs typeface="Calibri" panose="020F0502020204030204" pitchFamily="34" charset="0"/>
              </a:rPr>
              <a:t>шої</a:t>
            </a:r>
            <a:r>
              <a:rPr lang="uk-UA" sz="2000" dirty="0">
                <a:latin typeface="Calibri" panose="020F0502020204030204" pitchFamily="34" charset="0"/>
                <a:cs typeface="Calibri" panose="020F0502020204030204" pitchFamily="34" charset="0"/>
              </a:rPr>
              <a:t> потужності в розтин фаз ввімкнені трансформатори струму </a:t>
            </a:r>
            <a:r>
              <a:rPr lang="uk-UA" sz="2000" i="1" dirty="0">
                <a:latin typeface="Calibri" panose="020F0502020204030204" pitchFamily="34" charset="0"/>
                <a:cs typeface="Calibri" panose="020F0502020204030204" pitchFamily="34" charset="0"/>
              </a:rPr>
              <a:t>(ТА1, ТА2, ТАЗ),</a:t>
            </a:r>
            <a:r>
              <a:rPr lang="uk-UA" sz="2000" dirty="0">
                <a:latin typeface="Calibri" panose="020F0502020204030204" pitchFamily="34" charset="0"/>
                <a:cs typeface="Calibri" panose="020F0502020204030204" pitchFamily="34" charset="0"/>
              </a:rPr>
              <a:t> а до вторинних обмоток цих трансформаторів під’єднані узгоджувальні трансформатори.</a:t>
            </a:r>
          </a:p>
        </p:txBody>
      </p:sp>
      <p:sp>
        <p:nvSpPr>
          <p:cNvPr id="14" name="Прямоугольник 13">
            <a:extLst>
              <a:ext uri="{FF2B5EF4-FFF2-40B4-BE49-F238E27FC236}">
                <a16:creationId xmlns:a16="http://schemas.microsoft.com/office/drawing/2014/main" id="{7E002192-CAFB-4472-B213-E05C104E60F5}"/>
              </a:ext>
            </a:extLst>
          </p:cNvPr>
          <p:cNvSpPr/>
          <p:nvPr/>
        </p:nvSpPr>
        <p:spPr>
          <a:xfrm>
            <a:off x="74582" y="5024421"/>
            <a:ext cx="8958006" cy="1048749"/>
          </a:xfrm>
          <a:prstGeom prst="rect">
            <a:avLst/>
          </a:prstGeom>
          <a:solidFill>
            <a:schemeClr val="accent3">
              <a:lumMod val="20000"/>
              <a:lumOff val="80000"/>
            </a:schemeClr>
          </a:solidFill>
        </p:spPr>
        <p:txBody>
          <a:bodyPr wrap="square" lIns="0" tIns="0" rIns="0" bIns="0">
            <a:spAutoFit/>
          </a:bodyPr>
          <a:lstStyle/>
          <a:p>
            <a:pPr indent="357188">
              <a:lnSpc>
                <a:spcPct val="85000"/>
              </a:lnSpc>
            </a:pPr>
            <a:r>
              <a:rPr lang="uk-UA" sz="2000" dirty="0">
                <a:latin typeface="Calibri" panose="020F0502020204030204" pitchFamily="34" charset="0"/>
                <a:cs typeface="Calibri" panose="020F0502020204030204" pitchFamily="34" charset="0"/>
              </a:rPr>
              <a:t>Напруга з вторинних обмоток </a:t>
            </a:r>
            <a:r>
              <a:rPr lang="uk-UA" sz="2000" i="1" dirty="0">
                <a:latin typeface="Calibri" panose="020F0502020204030204" pitchFamily="34" charset="0"/>
                <a:cs typeface="Calibri" panose="020F0502020204030204" pitchFamily="34" charset="0"/>
              </a:rPr>
              <a:t>ТІ, Т2, ТЗ</a:t>
            </a:r>
            <a:r>
              <a:rPr lang="uk-UA" sz="2000" dirty="0">
                <a:latin typeface="Calibri" panose="020F0502020204030204" pitchFamily="34" charset="0"/>
                <a:cs typeface="Calibri" panose="020F0502020204030204" pitchFamily="34" charset="0"/>
              </a:rPr>
              <a:t> через випрямлячі </a:t>
            </a:r>
            <a:r>
              <a:rPr lang="fr-FR" sz="2000" i="1" dirty="0">
                <a:latin typeface="Calibri" panose="020F0502020204030204" pitchFamily="34" charset="0"/>
                <a:cs typeface="Calibri" panose="020F0502020204030204" pitchFamily="34" charset="0"/>
              </a:rPr>
              <a:t>VD</a:t>
            </a:r>
            <a:r>
              <a:rPr lang="uk-UA" sz="2000" dirty="0">
                <a:latin typeface="Calibri" panose="020F0502020204030204" pitchFamily="34" charset="0"/>
                <a:cs typeface="Calibri" panose="020F0502020204030204" pitchFamily="34" charset="0"/>
              </a:rPr>
              <a:t>1 - </a:t>
            </a:r>
            <a:r>
              <a:rPr lang="fr-FR" sz="2000" i="1" dirty="0">
                <a:latin typeface="Calibri" panose="020F0502020204030204" pitchFamily="34" charset="0"/>
                <a:cs typeface="Calibri" panose="020F0502020204030204" pitchFamily="34" charset="0"/>
              </a:rPr>
              <a:t>VD12,</a:t>
            </a:r>
            <a:r>
              <a:rPr lang="fr-FR" sz="2000" dirty="0">
                <a:latin typeface="Calibri" panose="020F0502020204030204" pitchFamily="34" charset="0"/>
                <a:cs typeface="Calibri" panose="020F0502020204030204" pitchFamily="34" charset="0"/>
              </a:rPr>
              <a:t> </a:t>
            </a:r>
            <a:r>
              <a:rPr lang="uk-UA" sz="2000" dirty="0" err="1">
                <a:latin typeface="Calibri" panose="020F0502020204030204" pitchFamily="34" charset="0"/>
                <a:cs typeface="Calibri" panose="020F0502020204030204" pitchFamily="34" charset="0"/>
              </a:rPr>
              <a:t>поділь-ник</a:t>
            </a:r>
            <a:r>
              <a:rPr lang="uk-UA" sz="2000" dirty="0">
                <a:latin typeface="Calibri" panose="020F0502020204030204" pitchFamily="34" charset="0"/>
                <a:cs typeface="Calibri" panose="020F0502020204030204" pitchFamily="34" charset="0"/>
              </a:rPr>
              <a:t> напруги </a:t>
            </a:r>
            <a:r>
              <a:rPr lang="en-US" sz="2000" i="1" dirty="0">
                <a:latin typeface="Calibri" panose="020F0502020204030204" pitchFamily="34" charset="0"/>
                <a:cs typeface="Calibri" panose="020F0502020204030204" pitchFamily="34" charset="0"/>
              </a:rPr>
              <a:t>R</a:t>
            </a:r>
            <a:r>
              <a:rPr lang="uk-UA" sz="2000" dirty="0">
                <a:latin typeface="Calibri" panose="020F0502020204030204" pitchFamily="34" charset="0"/>
                <a:cs typeface="Calibri" panose="020F0502020204030204" pitchFamily="34" charset="0"/>
              </a:rPr>
              <a:t>1 - </a:t>
            </a:r>
            <a:r>
              <a:rPr lang="fr-FR" sz="2000" i="1" dirty="0">
                <a:latin typeface="Calibri" panose="020F0502020204030204" pitchFamily="34" charset="0"/>
                <a:cs typeface="Calibri" panose="020F0502020204030204" pitchFamily="34" charset="0"/>
              </a:rPr>
              <a:t>R71</a:t>
            </a:r>
            <a:r>
              <a:rPr lang="fr-FR"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та резистор </a:t>
            </a:r>
            <a:r>
              <a:rPr lang="fr-FR" sz="2000" i="1" dirty="0">
                <a:latin typeface="Calibri" panose="020F0502020204030204" pitchFamily="34" charset="0"/>
                <a:cs typeface="Calibri" panose="020F0502020204030204" pitchFamily="34" charset="0"/>
              </a:rPr>
              <a:t>R6</a:t>
            </a:r>
            <a:r>
              <a:rPr lang="fr-FR"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прикладається до затвора транзистора </a:t>
            </a:r>
            <a:r>
              <a:rPr lang="fr-FR" sz="2000" i="1" dirty="0">
                <a:latin typeface="Calibri" panose="020F0502020204030204" pitchFamily="34" charset="0"/>
                <a:cs typeface="Calibri" panose="020F0502020204030204" pitchFamily="34" charset="0"/>
              </a:rPr>
              <a:t>D</a:t>
            </a:r>
            <a:r>
              <a:rPr lang="uk-UA" sz="2000" dirty="0">
                <a:latin typeface="Calibri" panose="020F0502020204030204" pitchFamily="34" charset="0"/>
                <a:cs typeface="Calibri" panose="020F0502020204030204" pitchFamily="34" charset="0"/>
              </a:rPr>
              <a:t>1-1.</a:t>
            </a:r>
          </a:p>
          <a:p>
            <a:pPr indent="357188">
              <a:lnSpc>
                <a:spcPct val="85000"/>
              </a:lnSpc>
            </a:pPr>
            <a:r>
              <a:rPr lang="uk-UA" sz="2000" dirty="0">
                <a:latin typeface="Calibri" panose="020F0502020204030204" pitchFamily="34" charset="0"/>
                <a:cs typeface="Calibri" panose="020F0502020204030204" pitchFamily="34" charset="0"/>
              </a:rPr>
              <a:t> Якщо струм навантаження не перевищує струм уставки вузла захисту, транзистори </a:t>
            </a:r>
            <a:r>
              <a:rPr lang="fr-FR" sz="2000" i="1" dirty="0">
                <a:latin typeface="Calibri" panose="020F0502020204030204" pitchFamily="34" charset="0"/>
                <a:cs typeface="Calibri" panose="020F0502020204030204" pitchFamily="34" charset="0"/>
              </a:rPr>
              <a:t>D</a:t>
            </a:r>
            <a:r>
              <a:rPr lang="uk-UA" sz="2000" dirty="0">
                <a:latin typeface="Calibri" panose="020F0502020204030204" pitchFamily="34" charset="0"/>
                <a:cs typeface="Calibri" panose="020F0502020204030204" pitchFamily="34" charset="0"/>
              </a:rPr>
              <a:t>1</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1 та </a:t>
            </a:r>
            <a:r>
              <a:rPr lang="fr-FR" sz="2000" i="1" dirty="0">
                <a:latin typeface="Calibri" panose="020F0502020204030204" pitchFamily="34" charset="0"/>
                <a:cs typeface="Calibri" panose="020F0502020204030204" pitchFamily="34" charset="0"/>
              </a:rPr>
              <a:t>VT4</a:t>
            </a:r>
            <a:r>
              <a:rPr lang="fr-FR"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закриті.</a:t>
            </a:r>
          </a:p>
        </p:txBody>
      </p:sp>
      <p:sp>
        <p:nvSpPr>
          <p:cNvPr id="16" name="Прямоугольник 15">
            <a:extLst>
              <a:ext uri="{FF2B5EF4-FFF2-40B4-BE49-F238E27FC236}">
                <a16:creationId xmlns:a16="http://schemas.microsoft.com/office/drawing/2014/main" id="{DDF898CE-1357-4945-902C-9E5174D904BC}"/>
              </a:ext>
            </a:extLst>
          </p:cNvPr>
          <p:cNvSpPr/>
          <p:nvPr/>
        </p:nvSpPr>
        <p:spPr>
          <a:xfrm>
            <a:off x="74582" y="6058074"/>
            <a:ext cx="8958006" cy="787139"/>
          </a:xfrm>
          <a:prstGeom prst="rect">
            <a:avLst/>
          </a:prstGeom>
          <a:solidFill>
            <a:schemeClr val="bg2">
              <a:lumMod val="90000"/>
            </a:schemeClr>
          </a:solidFill>
        </p:spPr>
        <p:txBody>
          <a:bodyPr wrap="square" lIns="0" tIns="0" rIns="0" bIns="0">
            <a:spAutoFit/>
          </a:bodyPr>
          <a:lstStyle/>
          <a:p>
            <a:pPr indent="357188">
              <a:lnSpc>
                <a:spcPct val="85000"/>
              </a:lnSpc>
            </a:pPr>
            <a:r>
              <a:rPr lang="uk-UA" sz="2000" dirty="0">
                <a:latin typeface="Calibri" panose="020F0502020204030204" pitchFamily="34" charset="0"/>
                <a:cs typeface="Calibri" panose="020F0502020204030204" pitchFamily="34" charset="0"/>
              </a:rPr>
              <a:t>Коли струм навантаження двигуна перевищує струм уставки, напруга на затворі </a:t>
            </a:r>
            <a:r>
              <a:rPr lang="fr-FR" sz="2000" i="1" dirty="0">
                <a:latin typeface="Calibri" panose="020F0502020204030204" pitchFamily="34" charset="0"/>
                <a:cs typeface="Calibri" panose="020F0502020204030204" pitchFamily="34" charset="0"/>
              </a:rPr>
              <a:t>D</a:t>
            </a:r>
            <a:r>
              <a:rPr lang="uk-UA" sz="2000" dirty="0">
                <a:latin typeface="Calibri" panose="020F0502020204030204" pitchFamily="34" charset="0"/>
                <a:cs typeface="Calibri" panose="020F0502020204030204" pitchFamily="34" charset="0"/>
              </a:rPr>
              <a:t>1-1 зростає і з витримкою часу, яка визначається параметрами кола </a:t>
            </a:r>
            <a:r>
              <a:rPr lang="en-US" sz="2000" dirty="0">
                <a:latin typeface="Calibri" panose="020F0502020204030204" pitchFamily="34" charset="0"/>
                <a:cs typeface="Calibri" panose="020F0502020204030204" pitchFamily="34" charset="0"/>
              </a:rPr>
              <a:t>R</a:t>
            </a:r>
            <a:r>
              <a:rPr lang="uk-UA" sz="2000" dirty="0">
                <a:latin typeface="Calibri" panose="020F0502020204030204" pitchFamily="34" charset="0"/>
                <a:cs typeface="Calibri" panose="020F0502020204030204" pitchFamily="34" charset="0"/>
              </a:rPr>
              <a:t>6 - С8, транзистори </a:t>
            </a:r>
            <a:r>
              <a:rPr lang="fr-FR" sz="2000" i="1" dirty="0">
                <a:latin typeface="Calibri" panose="020F0502020204030204" pitchFamily="34" charset="0"/>
                <a:cs typeface="Calibri" panose="020F0502020204030204" pitchFamily="34" charset="0"/>
              </a:rPr>
              <a:t>D</a:t>
            </a:r>
            <a:r>
              <a:rPr lang="uk-UA" sz="2000" dirty="0">
                <a:latin typeface="Calibri" panose="020F0502020204030204" pitchFamily="34" charset="0"/>
                <a:cs typeface="Calibri" panose="020F0502020204030204" pitchFamily="34" charset="0"/>
              </a:rPr>
              <a:t>1-1 та </a:t>
            </a:r>
            <a:r>
              <a:rPr lang="fr-FR" sz="2000" i="1" dirty="0">
                <a:latin typeface="Calibri" panose="020F0502020204030204" pitchFamily="34" charset="0"/>
                <a:cs typeface="Calibri" panose="020F0502020204030204" pitchFamily="34" charset="0"/>
              </a:rPr>
              <a:t>VT4</a:t>
            </a:r>
            <a:r>
              <a:rPr lang="fr-FR"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відкриваються. </a:t>
            </a:r>
          </a:p>
        </p:txBody>
      </p:sp>
    </p:spTree>
    <p:extLst>
      <p:ext uri="{BB962C8B-B14F-4D97-AF65-F5344CB8AC3E}">
        <p14:creationId xmlns:p14="http://schemas.microsoft.com/office/powerpoint/2010/main" val="346652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0-#ppt_w/2"/>
                                          </p:val>
                                        </p:tav>
                                        <p:tav tm="100000">
                                          <p:val>
                                            <p:strVal val="#ppt_x"/>
                                          </p:val>
                                        </p:tav>
                                      </p:tavLst>
                                    </p:anim>
                                    <p:anim calcmode="lin" valueType="num">
                                      <p:cBhvr additive="base">
                                        <p:cTn id="2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ppt_x"/>
                                          </p:val>
                                        </p:tav>
                                        <p:tav tm="100000">
                                          <p:val>
                                            <p:strVal val="#ppt_x"/>
                                          </p:val>
                                        </p:tav>
                                      </p:tavLst>
                                    </p:anim>
                                    <p:anim calcmode="lin" valueType="num">
                                      <p:cBhvr additive="base">
                                        <p:cTn id="26"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0-#ppt_w/2"/>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1+#ppt_w/2"/>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4" grpId="0" animBg="1"/>
      <p:bldP spid="1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Рисунок 28">
            <a:extLst>
              <a:ext uri="{FF2B5EF4-FFF2-40B4-BE49-F238E27FC236}">
                <a16:creationId xmlns:a16="http://schemas.microsoft.com/office/drawing/2014/main" id="{758D1666-0D85-4546-BBD5-16F8CFB5C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85640" y="-1805879"/>
            <a:ext cx="4690965" cy="8968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Прямоугольник 6"/>
          <p:cNvSpPr/>
          <p:nvPr/>
        </p:nvSpPr>
        <p:spPr>
          <a:xfrm>
            <a:off x="76683" y="5023621"/>
            <a:ext cx="8968033" cy="923330"/>
          </a:xfrm>
          <a:prstGeom prst="rect">
            <a:avLst/>
          </a:prstGeom>
          <a:solidFill>
            <a:srgbClr val="FFC000"/>
          </a:solidFill>
        </p:spPr>
        <p:txBody>
          <a:bodyPr wrap="square" lIns="0" tIns="0" rIns="0" bIns="0">
            <a:spAutoFit/>
          </a:bodyPr>
          <a:lstStyle/>
          <a:p>
            <a:pPr indent="357188"/>
            <a:r>
              <a:rPr lang="uk-UA" sz="2000" dirty="0">
                <a:latin typeface="Calibri" panose="020F0502020204030204" pitchFamily="34" charset="0"/>
                <a:cs typeface="Calibri" panose="020F0502020204030204" pitchFamily="34" charset="0"/>
              </a:rPr>
              <a:t>Через відкритий транзистор </a:t>
            </a:r>
            <a:r>
              <a:rPr lang="fr-FR" sz="2000" i="1" dirty="0">
                <a:latin typeface="Calibri" panose="020F0502020204030204" pitchFamily="34" charset="0"/>
                <a:cs typeface="Calibri" panose="020F0502020204030204" pitchFamily="34" charset="0"/>
              </a:rPr>
              <a:t>VT4</a:t>
            </a:r>
            <a:r>
              <a:rPr lang="uk-UA" sz="2000" i="1"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діод </a:t>
            </a:r>
            <a:r>
              <a:rPr lang="fr-FR" sz="2000" i="1" dirty="0">
                <a:latin typeface="Calibri" panose="020F0502020204030204" pitchFamily="34" charset="0"/>
                <a:cs typeface="Calibri" panose="020F0502020204030204" pitchFamily="34" charset="0"/>
              </a:rPr>
              <a:t>VD31</a:t>
            </a:r>
            <a:r>
              <a:rPr lang="fr-FR"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та стабілітрон </a:t>
            </a:r>
            <a:r>
              <a:rPr lang="fr-FR" sz="2000" dirty="0">
                <a:latin typeface="Calibri" panose="020F0502020204030204" pitchFamily="34" charset="0"/>
                <a:cs typeface="Calibri" panose="020F0502020204030204" pitchFamily="34" charset="0"/>
              </a:rPr>
              <a:t>VD34</a:t>
            </a:r>
            <a:r>
              <a:rPr lang="uk-UA" sz="2000" dirty="0">
                <a:latin typeface="Calibri" panose="020F0502020204030204" pitchFamily="34" charset="0"/>
                <a:cs typeface="Calibri" panose="020F0502020204030204" pitchFamily="34" charset="0"/>
              </a:rPr>
              <a:t> негативний потенціал надходить на базу транзистора </a:t>
            </a:r>
            <a:r>
              <a:rPr lang="fr-FR" sz="2000" i="1" dirty="0">
                <a:latin typeface="Calibri" panose="020F0502020204030204" pitchFamily="34" charset="0"/>
                <a:cs typeface="Calibri" panose="020F0502020204030204" pitchFamily="34" charset="0"/>
              </a:rPr>
              <a:t>VT9,</a:t>
            </a:r>
            <a:r>
              <a:rPr lang="fr-FR"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який закривається і позбавляє живлення котушку </a:t>
            </a:r>
            <a:r>
              <a:rPr lang="fr-FR" sz="2000" i="1" dirty="0">
                <a:latin typeface="Calibri" panose="020F0502020204030204" pitchFamily="34" charset="0"/>
                <a:cs typeface="Calibri" panose="020F0502020204030204" pitchFamily="34" charset="0"/>
              </a:rPr>
              <a:t>KV</a:t>
            </a:r>
            <a:r>
              <a:rPr lang="uk-UA" sz="2000" dirty="0">
                <a:latin typeface="Calibri" panose="020F0502020204030204" pitchFamily="34" charset="0"/>
                <a:cs typeface="Calibri" panose="020F0502020204030204" pitchFamily="34" charset="0"/>
              </a:rPr>
              <a:t>1.</a:t>
            </a:r>
          </a:p>
        </p:txBody>
      </p:sp>
      <p:sp>
        <p:nvSpPr>
          <p:cNvPr id="9" name="Прямоугольник 8"/>
          <p:cNvSpPr/>
          <p:nvPr/>
        </p:nvSpPr>
        <p:spPr>
          <a:xfrm>
            <a:off x="76683" y="5946951"/>
            <a:ext cx="8861332" cy="615553"/>
          </a:xfrm>
          <a:prstGeom prst="rect">
            <a:avLst/>
          </a:prstGeom>
          <a:solidFill>
            <a:schemeClr val="accent1">
              <a:lumMod val="40000"/>
              <a:lumOff val="60000"/>
            </a:schemeClr>
          </a:solidFill>
        </p:spPr>
        <p:txBody>
          <a:bodyPr wrap="square" lIns="0" tIns="0" rIns="0" bIns="0">
            <a:spAutoFit/>
          </a:bodyPr>
          <a:lstStyle/>
          <a:p>
            <a:r>
              <a:rPr lang="uk-UA" sz="2000" dirty="0">
                <a:latin typeface="Calibri" pitchFamily="34" charset="0"/>
                <a:cs typeface="Calibri" pitchFamily="34" charset="0"/>
              </a:rPr>
              <a:t>    Замикаючий контакт реле </a:t>
            </a:r>
            <a:r>
              <a:rPr lang="fr-FR" sz="2000" i="1" dirty="0">
                <a:latin typeface="Calibri" panose="020F0502020204030204" pitchFamily="34" charset="0"/>
                <a:cs typeface="Calibri" panose="020F0502020204030204" pitchFamily="34" charset="0"/>
              </a:rPr>
              <a:t>KV</a:t>
            </a:r>
            <a:r>
              <a:rPr lang="uk-UA" sz="2000" dirty="0">
                <a:latin typeface="Calibri" panose="020F0502020204030204" pitchFamily="34" charset="0"/>
                <a:cs typeface="Calibri" panose="020F0502020204030204" pitchFamily="34" charset="0"/>
              </a:rPr>
              <a:t>1 розриває коло живлення котушки </a:t>
            </a:r>
            <a:r>
              <a:rPr lang="fr-FR" sz="2000" i="1" dirty="0">
                <a:latin typeface="Calibri" panose="020F0502020204030204" pitchFamily="34" charset="0"/>
                <a:cs typeface="Calibri" panose="020F0502020204030204" pitchFamily="34" charset="0"/>
              </a:rPr>
              <a:t>KM,</a:t>
            </a:r>
            <a:r>
              <a:rPr lang="fr-FR" sz="2000"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і двигун електронасоса вимикається.</a:t>
            </a:r>
          </a:p>
        </p:txBody>
      </p:sp>
      <p:sp>
        <p:nvSpPr>
          <p:cNvPr id="11" name="Прямоугольник 10">
            <a:extLst>
              <a:ext uri="{FF2B5EF4-FFF2-40B4-BE49-F238E27FC236}">
                <a16:creationId xmlns:a16="http://schemas.microsoft.com/office/drawing/2014/main" id="{0F962246-533B-481E-85F6-4236966B145F}"/>
              </a:ext>
            </a:extLst>
          </p:cNvPr>
          <p:cNvSpPr/>
          <p:nvPr/>
        </p:nvSpPr>
        <p:spPr>
          <a:xfrm>
            <a:off x="434297" y="0"/>
            <a:ext cx="8193653"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Автоматичний захист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електронасосних</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агрегатів</a:t>
            </a:r>
            <a:endParaRPr lang="uk-UA" sz="2800" b="1" i="1" u="sng" spc="-1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8669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bg/>
                                          </p:spTgt>
                                        </p:tgtEl>
                                        <p:attrNameLst>
                                          <p:attrName>style.visibility</p:attrName>
                                        </p:attrNameLst>
                                      </p:cBhvr>
                                      <p:to>
                                        <p:strVal val="visible"/>
                                      </p:to>
                                    </p:set>
                                    <p:anim calcmode="lin" valueType="num">
                                      <p:cBhvr additive="base">
                                        <p:cTn id="13" dur="1000" fill="hold"/>
                                        <p:tgtEl>
                                          <p:spTgt spid="9">
                                            <p:bg/>
                                          </p:spTgt>
                                        </p:tgtEl>
                                        <p:attrNameLst>
                                          <p:attrName>ppt_x</p:attrName>
                                        </p:attrNameLst>
                                      </p:cBhvr>
                                      <p:tavLst>
                                        <p:tav tm="0">
                                          <p:val>
                                            <p:strVal val="#ppt_x"/>
                                          </p:val>
                                        </p:tav>
                                        <p:tav tm="100000">
                                          <p:val>
                                            <p:strVal val="#ppt_x"/>
                                          </p:val>
                                        </p:tav>
                                      </p:tavLst>
                                    </p:anim>
                                    <p:anim calcmode="lin" valueType="num">
                                      <p:cBhvr additive="base">
                                        <p:cTn id="14" dur="1000" fill="hold"/>
                                        <p:tgtEl>
                                          <p:spTgt spid="9">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 calcmode="lin" valueType="num">
                                      <p:cBhvr additive="base">
                                        <p:cTn id="17"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231" y="116631"/>
            <a:ext cx="8910266" cy="369332"/>
          </a:xfrm>
          <a:prstGeom prst="rect">
            <a:avLst/>
          </a:prstGeom>
        </p:spPr>
        <p:txBody>
          <a:bodyPr wrap="square" lIns="0" tIns="0" rIns="0" bIns="0">
            <a:spAutoFit/>
          </a:bodyPr>
          <a:lstStyle/>
          <a:p>
            <a:pPr algn="ct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Комплектні пристрої керування </a:t>
            </a:r>
            <a:r>
              <a:rPr lang="uk-UA" sz="24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водонасосними</a:t>
            </a: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установками</a:t>
            </a:r>
            <a:endParaRPr lang="uk-UA" sz="2400" b="1" i="1" u="sng" spc="-100" dirty="0">
              <a:solidFill>
                <a:schemeClr val="tx2"/>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0457" y="485963"/>
            <a:ext cx="8936039" cy="923330"/>
          </a:xfrm>
          <a:prstGeom prst="rect">
            <a:avLst/>
          </a:prstGeom>
          <a:solidFill>
            <a:schemeClr val="tx2">
              <a:lumMod val="20000"/>
              <a:lumOff val="80000"/>
            </a:schemeClr>
          </a:solidFill>
        </p:spPr>
        <p:txBody>
          <a:bodyPr wrap="square" lIns="0" tIns="0" rIns="0" bIns="0">
            <a:spAutoFit/>
          </a:bodyPr>
          <a:lstStyle/>
          <a:p>
            <a:r>
              <a:rPr lang="uk-UA" sz="2000" dirty="0">
                <a:latin typeface="Calibri" panose="020F0502020204030204" pitchFamily="34" charset="0"/>
                <a:cs typeface="Calibri" pitchFamily="34" charset="0"/>
              </a:rPr>
              <a:t>        Установки водопостачання об’єктів сільськогосподарського виробництва, як правило, надходять у вигляді комплектів обладнання: електронасос, станція керування, датчики, спеціальні проводи тощо.</a:t>
            </a:r>
          </a:p>
        </p:txBody>
      </p:sp>
      <p:sp>
        <p:nvSpPr>
          <p:cNvPr id="6" name="Прямоугольник 5"/>
          <p:cNvSpPr/>
          <p:nvPr/>
        </p:nvSpPr>
        <p:spPr>
          <a:xfrm>
            <a:off x="96695" y="1409293"/>
            <a:ext cx="8936039" cy="5232202"/>
          </a:xfrm>
          <a:prstGeom prst="rect">
            <a:avLst/>
          </a:prstGeom>
          <a:solidFill>
            <a:srgbClr val="FFC000"/>
          </a:solidFill>
        </p:spPr>
        <p:txBody>
          <a:bodyPr wrap="square" lIns="0" tIns="0" rIns="0" bIns="0">
            <a:spAutoFit/>
          </a:bodyPr>
          <a:lstStyle/>
          <a:p>
            <a:r>
              <a:rPr lang="uk-UA" sz="2000" dirty="0">
                <a:latin typeface="Calibri" pitchFamily="34" charset="0"/>
                <a:cs typeface="Calibri" pitchFamily="34" charset="0"/>
              </a:rPr>
              <a:t>       </a:t>
            </a:r>
            <a:r>
              <a:rPr lang="uk-UA" sz="2000" i="1" u="sng" dirty="0">
                <a:latin typeface="Calibri" panose="020F0502020204030204" pitchFamily="34" charset="0"/>
                <a:cs typeface="Calibri" panose="020F0502020204030204" pitchFamily="34" charset="0"/>
              </a:rPr>
              <a:t>Комплектний пристрій</a:t>
            </a:r>
            <a:r>
              <a:rPr lang="uk-UA" sz="2000" u="sng" dirty="0">
                <a:latin typeface="Calibri" panose="020F0502020204030204" pitchFamily="34" charset="0"/>
                <a:cs typeface="Calibri" panose="020F0502020204030204" pitchFamily="34" charset="0"/>
              </a:rPr>
              <a:t> “</a:t>
            </a:r>
            <a:r>
              <a:rPr lang="uk-UA" sz="2000" i="1" u="sng" dirty="0">
                <a:latin typeface="Calibri" panose="020F0502020204030204" pitchFamily="34" charset="0"/>
                <a:cs typeface="Calibri" panose="020F0502020204030204" pitchFamily="34" charset="0"/>
              </a:rPr>
              <a:t>Каскад”</a:t>
            </a:r>
            <a:r>
              <a:rPr lang="uk-UA" sz="2000" u="sng" dirty="0">
                <a:latin typeface="Calibri" panose="020F0502020204030204" pitchFamily="34" charset="0"/>
                <a:cs typeface="Calibri" panose="020F0502020204030204" pitchFamily="34" charset="0"/>
              </a:rPr>
              <a:t> </a:t>
            </a:r>
            <a:r>
              <a:rPr lang="uk-UA" sz="2000" dirty="0">
                <a:latin typeface="Calibri" panose="020F0502020204030204" pitchFamily="34" charset="0"/>
                <a:cs typeface="Calibri" panose="020F0502020204030204" pitchFamily="34" charset="0"/>
              </a:rPr>
              <a:t>виконує такі функції:</a:t>
            </a:r>
          </a:p>
          <a:p>
            <a:pPr marL="285750" lvl="0" indent="-285750">
              <a:buFont typeface="Wingdings" panose="05000000000000000000" pitchFamily="2" charset="2"/>
              <a:buChar char="Ø"/>
            </a:pPr>
            <a:r>
              <a:rPr lang="uk-UA" sz="2000" dirty="0">
                <a:latin typeface="Calibri" panose="020F0502020204030204" pitchFamily="34" charset="0"/>
                <a:cs typeface="Calibri" panose="020F0502020204030204" pitchFamily="34" charset="0"/>
              </a:rPr>
              <a:t> автоматичний пуск і зупинку електронасоса водо-</a:t>
            </a:r>
            <a:r>
              <a:rPr lang="uk-UA" sz="2000" dirty="0" err="1">
                <a:latin typeface="Calibri" panose="020F0502020204030204" pitchFamily="34" charset="0"/>
                <a:cs typeface="Calibri" panose="020F0502020204030204" pitchFamily="34" charset="0"/>
              </a:rPr>
              <a:t>підйо</a:t>
            </a:r>
            <a:r>
              <a:rPr lang="uk-UA" sz="2000" dirty="0">
                <a:latin typeface="Calibri" panose="020F0502020204030204" pitchFamily="34" charset="0"/>
                <a:cs typeface="Calibri" panose="020F0502020204030204" pitchFamily="34" charset="0"/>
              </a:rPr>
              <a:t>-</a:t>
            </a:r>
          </a:p>
          <a:p>
            <a:pPr lvl="0"/>
            <a:r>
              <a:rPr lang="uk-UA" sz="2000" dirty="0">
                <a:latin typeface="Calibri" panose="020F0502020204030204" pitchFamily="34" charset="0"/>
                <a:cs typeface="Calibri" panose="020F0502020204030204" pitchFamily="34" charset="0"/>
              </a:rPr>
              <a:t>му (В) та дренажу (Д) залежно від рівня води відповідно у </a:t>
            </a:r>
          </a:p>
          <a:p>
            <a:pPr lvl="0"/>
            <a:r>
              <a:rPr lang="uk-UA" sz="2000" dirty="0">
                <a:latin typeface="Calibri" panose="020F0502020204030204" pitchFamily="34" charset="0"/>
                <a:cs typeface="Calibri" panose="020F0502020204030204" pitchFamily="34" charset="0"/>
              </a:rPr>
              <a:t>водонапірному баку або дренажній свердловині;</a:t>
            </a:r>
          </a:p>
          <a:p>
            <a:pPr marL="285750" lvl="0" indent="-285750">
              <a:buFont typeface="Wingdings" panose="05000000000000000000" pitchFamily="2" charset="2"/>
              <a:buChar char="Ø"/>
            </a:pPr>
            <a:r>
              <a:rPr lang="uk-UA" sz="2000" dirty="0">
                <a:latin typeface="Calibri" panose="020F0502020204030204" pitchFamily="34" charset="0"/>
                <a:cs typeface="Calibri" panose="020F0502020204030204" pitchFamily="34" charset="0"/>
              </a:rPr>
              <a:t> автоматичний пуск електронасоса в режимі водо-</a:t>
            </a:r>
            <a:r>
              <a:rPr lang="uk-UA" sz="2000" dirty="0" err="1">
                <a:latin typeface="Calibri" panose="020F0502020204030204" pitchFamily="34" charset="0"/>
                <a:cs typeface="Calibri" panose="020F0502020204030204" pitchFamily="34" charset="0"/>
              </a:rPr>
              <a:t>підйо</a:t>
            </a:r>
            <a:r>
              <a:rPr lang="uk-UA" sz="2000" dirty="0">
                <a:latin typeface="Calibri" panose="020F0502020204030204" pitchFamily="34" charset="0"/>
                <a:cs typeface="Calibri" panose="020F0502020204030204" pitchFamily="34" charset="0"/>
              </a:rPr>
              <a:t>-</a:t>
            </a:r>
          </a:p>
          <a:p>
            <a:pPr lvl="0"/>
            <a:r>
              <a:rPr lang="uk-UA" sz="2000" dirty="0">
                <a:latin typeface="Calibri" panose="020F0502020204030204" pitchFamily="34" charset="0"/>
                <a:cs typeface="Calibri" panose="020F0502020204030204" pitchFamily="34" charset="0"/>
              </a:rPr>
              <a:t>му залежно від тиску стовпа води у водонапірній башті та </a:t>
            </a:r>
          </a:p>
          <a:p>
            <a:pPr lvl="0"/>
            <a:r>
              <a:rPr lang="uk-UA" sz="2000" dirty="0">
                <a:latin typeface="Calibri" panose="020F0502020204030204" pitchFamily="34" charset="0"/>
                <a:cs typeface="Calibri" panose="020F0502020204030204" pitchFamily="34" charset="0"/>
              </a:rPr>
              <a:t>автоматичну зупинку насоса в цьому режимі протягом часу,</a:t>
            </a:r>
          </a:p>
          <a:p>
            <a:pPr lvl="0"/>
            <a:r>
              <a:rPr lang="uk-UA" sz="2000" dirty="0">
                <a:latin typeface="Calibri" panose="020F0502020204030204" pitchFamily="34" charset="0"/>
                <a:cs typeface="Calibri" panose="020F0502020204030204" pitchFamily="34" charset="0"/>
              </a:rPr>
              <a:t>що заданий оператором (від 5 до 90 хв);</a:t>
            </a:r>
          </a:p>
          <a:p>
            <a:pPr marL="285750" lvl="0" indent="-285750">
              <a:buFont typeface="Wingdings" panose="05000000000000000000" pitchFamily="2" charset="2"/>
              <a:buChar char="Ø"/>
            </a:pPr>
            <a:r>
              <a:rPr lang="uk-UA" sz="2000" dirty="0">
                <a:latin typeface="Calibri" panose="020F0502020204030204" pitchFamily="34" charset="0"/>
                <a:cs typeface="Calibri" panose="020F0502020204030204" pitchFamily="34" charset="0"/>
              </a:rPr>
              <a:t> місцевий пуск і зупинку електронасоса незалежно від </a:t>
            </a:r>
          </a:p>
          <a:p>
            <a:pPr lvl="0"/>
            <a:r>
              <a:rPr lang="uk-UA" sz="2000" dirty="0">
                <a:latin typeface="Calibri" panose="020F0502020204030204" pitchFamily="34" charset="0"/>
                <a:cs typeface="Calibri" panose="020F0502020204030204" pitchFamily="34" charset="0"/>
              </a:rPr>
              <a:t>рівня води в башті або тиску (</a:t>
            </a:r>
            <a:r>
              <a:rPr lang="en-US" sz="2000" dirty="0">
                <a:latin typeface="Calibri" panose="020F0502020204030204" pitchFamily="34" charset="0"/>
                <a:cs typeface="Calibri" panose="020F0502020204030204" pitchFamily="34" charset="0"/>
              </a:rPr>
              <a:t>SA</a:t>
            </a:r>
            <a:r>
              <a:rPr lang="uk-UA" sz="2000" dirty="0">
                <a:latin typeface="Calibri" panose="020F0502020204030204" pitchFamily="34" charset="0"/>
                <a:cs typeface="Calibri" panose="020F0502020204030204" pitchFamily="34" charset="0"/>
              </a:rPr>
              <a:t>.2 - у положенні МУ);</a:t>
            </a:r>
          </a:p>
          <a:p>
            <a:pPr marL="285750" lvl="0" indent="-285750">
              <a:buFont typeface="Wingdings" panose="05000000000000000000" pitchFamily="2" charset="2"/>
              <a:buChar char="Ø"/>
            </a:pPr>
            <a:r>
              <a:rPr lang="uk-UA" sz="2000" dirty="0">
                <a:latin typeface="Calibri" panose="020F0502020204030204" pitchFamily="34" charset="0"/>
                <a:cs typeface="Calibri" panose="020F0502020204030204" pitchFamily="34" charset="0"/>
              </a:rPr>
              <a:t> дистанційний пуск і зупинку електронасоса (</a:t>
            </a:r>
            <a:r>
              <a:rPr lang="en-US" sz="2000" dirty="0">
                <a:latin typeface="Calibri" panose="020F0502020204030204" pitchFamily="34" charset="0"/>
                <a:cs typeface="Calibri" panose="020F0502020204030204" pitchFamily="34" charset="0"/>
              </a:rPr>
              <a:t>S</a:t>
            </a:r>
            <a:r>
              <a:rPr lang="uk-UA" sz="2000" dirty="0">
                <a:latin typeface="Calibri" panose="020F0502020204030204" pitchFamily="34" charset="0"/>
                <a:cs typeface="Calibri" panose="020F0502020204030204" pitchFamily="34" charset="0"/>
              </a:rPr>
              <a:t>А2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у поло-</a:t>
            </a:r>
          </a:p>
          <a:p>
            <a:pPr lvl="0"/>
            <a:r>
              <a:rPr lang="uk-UA" sz="2000" dirty="0" err="1">
                <a:latin typeface="Calibri" panose="020F0502020204030204" pitchFamily="34" charset="0"/>
                <a:cs typeface="Calibri" panose="020F0502020204030204" pitchFamily="34" charset="0"/>
              </a:rPr>
              <a:t>женні</a:t>
            </a:r>
            <a:r>
              <a:rPr lang="uk-UA" sz="2000" dirty="0">
                <a:latin typeface="Calibri" panose="020F0502020204030204" pitchFamily="34" charset="0"/>
                <a:cs typeface="Calibri" panose="020F0502020204030204" pitchFamily="34" charset="0"/>
              </a:rPr>
              <a:t> ДУ). Попередньо станція комплектується двома реле</a:t>
            </a:r>
          </a:p>
          <a:p>
            <a:pPr lvl="0"/>
            <a:r>
              <a:rPr lang="uk-UA" sz="20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РИО (реле виконання вимикання) та РИВ (реле виконання вмикання);</a:t>
            </a:r>
          </a:p>
          <a:p>
            <a:pPr marL="285750" lvl="0" indent="-285750">
              <a:buFont typeface="Wingdings" panose="05000000000000000000" pitchFamily="2" charset="2"/>
              <a:buChar char="Ø"/>
            </a:pPr>
            <a:r>
              <a:rPr lang="uk-UA" sz="2000" dirty="0">
                <a:latin typeface="Calibri" panose="020F0502020204030204" pitchFamily="34" charset="0"/>
                <a:cs typeface="Calibri" panose="020F0502020204030204" pitchFamily="34" charset="0"/>
              </a:rPr>
              <a:t> селективність запуску електронасоса з регульованою витримкою часу (2 - </a:t>
            </a:r>
            <a:r>
              <a:rPr lang="en-US" sz="2000" dirty="0">
                <a:latin typeface="Calibri" panose="020F0502020204030204" pitchFamily="34" charset="0"/>
                <a:cs typeface="Calibri" panose="020F0502020204030204" pitchFamily="34" charset="0"/>
              </a:rPr>
              <a:t>30</a:t>
            </a:r>
            <a:r>
              <a:rPr lang="uk-UA" sz="2000" dirty="0">
                <a:latin typeface="Calibri" panose="020F0502020204030204" pitchFamily="34" charset="0"/>
                <a:cs typeface="Calibri" panose="020F0502020204030204" pitchFamily="34" charset="0"/>
              </a:rPr>
              <a:t> с) місцевого та автоматичного керування за рівнем води;</a:t>
            </a:r>
          </a:p>
          <a:p>
            <a:pPr marL="285750" lvl="0" indent="-285750">
              <a:buFont typeface="Wingdings" panose="05000000000000000000" pitchFamily="2" charset="2"/>
              <a:buChar char="Ø"/>
            </a:pPr>
            <a:r>
              <a:rPr lang="uk-UA" sz="2000" dirty="0">
                <a:latin typeface="Calibri" panose="020F0502020204030204" pitchFamily="34" charset="0"/>
                <a:cs typeface="Calibri" panose="020F0502020204030204" pitchFamily="34" charset="0"/>
              </a:rPr>
              <a:t> захист електродвигуна від перевантажень, коротких замикань та неповно</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фазних режимів; </a:t>
            </a:r>
          </a:p>
        </p:txBody>
      </p:sp>
      <p:pic>
        <p:nvPicPr>
          <p:cNvPr id="12290" name="Picture 2" descr="Каскад-К»">
            <a:extLst>
              <a:ext uri="{FF2B5EF4-FFF2-40B4-BE49-F238E27FC236}">
                <a16:creationId xmlns:a16="http://schemas.microsoft.com/office/drawing/2014/main" id="{CDC36668-B2AE-4752-8FB4-35620BB2A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5" y="1409293"/>
            <a:ext cx="2429844" cy="3675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3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p:cTn id="13" dur="1000" fill="hold"/>
                                        <p:tgtEl>
                                          <p:spTgt spid="6">
                                            <p:bg/>
                                          </p:spTgt>
                                        </p:tgtEl>
                                        <p:attrNameLst>
                                          <p:attrName>ppt_w</p:attrName>
                                        </p:attrNameLst>
                                      </p:cBhvr>
                                      <p:tavLst>
                                        <p:tav tm="0">
                                          <p:val>
                                            <p:fltVal val="0"/>
                                          </p:val>
                                        </p:tav>
                                        <p:tav tm="100000">
                                          <p:val>
                                            <p:strVal val="#ppt_w"/>
                                          </p:val>
                                        </p:tav>
                                      </p:tavLst>
                                    </p:anim>
                                    <p:anim calcmode="lin" valueType="num">
                                      <p:cBhvr>
                                        <p:cTn id="14" dur="1000" fill="hold"/>
                                        <p:tgtEl>
                                          <p:spTgt spid="6">
                                            <p:bg/>
                                          </p:spTgt>
                                        </p:tgtEl>
                                        <p:attrNameLst>
                                          <p:attrName>ppt_h</p:attrName>
                                        </p:attrNameLst>
                                      </p:cBhvr>
                                      <p:tavLst>
                                        <p:tav tm="0">
                                          <p:val>
                                            <p:fltVal val="0"/>
                                          </p:val>
                                        </p:tav>
                                        <p:tav tm="100000">
                                          <p:val>
                                            <p:strVal val="#ppt_h"/>
                                          </p:val>
                                        </p:tav>
                                      </p:tavLst>
                                    </p:anim>
                                    <p:anim calcmode="lin" valueType="num">
                                      <p:cBhvr>
                                        <p:cTn id="15" dur="1000" fill="hold"/>
                                        <p:tgtEl>
                                          <p:spTgt spid="6">
                                            <p:bg/>
                                          </p:spTgt>
                                        </p:tgtEl>
                                        <p:attrNameLst>
                                          <p:attrName>style.rotation</p:attrName>
                                        </p:attrNameLst>
                                      </p:cBhvr>
                                      <p:tavLst>
                                        <p:tav tm="0">
                                          <p:val>
                                            <p:fltVal val="90"/>
                                          </p:val>
                                        </p:tav>
                                        <p:tav tm="100000">
                                          <p:val>
                                            <p:fltVal val="0"/>
                                          </p:val>
                                        </p:tav>
                                      </p:tavLst>
                                    </p:anim>
                                    <p:animEffect transition="in" filter="fade">
                                      <p:cBhvr>
                                        <p:cTn id="16" dur="1000"/>
                                        <p:tgtEl>
                                          <p:spTgt spid="6">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0" end="0"/>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 calcmode="lin" valueType="num">
                                      <p:cBhvr>
                                        <p:cTn id="25"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1" end="1"/>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 calcmode="lin" valueType="num">
                                      <p:cBhvr>
                                        <p:cTn id="31"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2" end="2"/>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p:cTn id="37"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6">
                                            <p:txEl>
                                              <p:pRg st="3" end="3"/>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 calcmode="lin" valueType="num">
                                      <p:cBhvr>
                                        <p:cTn id="4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6" dur="1000"/>
                                        <p:tgtEl>
                                          <p:spTgt spid="6">
                                            <p:txEl>
                                              <p:pRg st="4" end="4"/>
                                            </p:txEl>
                                          </p:spTgt>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p:cTn id="49"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0"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51"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52" dur="1000"/>
                                        <p:tgtEl>
                                          <p:spTgt spid="6">
                                            <p:txEl>
                                              <p:pRg st="5" end="5"/>
                                            </p:tx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anim calcmode="lin" valueType="num">
                                      <p:cBhvr>
                                        <p:cTn id="55" dur="10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6">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6">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6">
                                            <p:txEl>
                                              <p:pRg st="6" end="6"/>
                                            </p:txEl>
                                          </p:spTgt>
                                        </p:tgtEl>
                                      </p:cBhvr>
                                    </p:animEffect>
                                  </p:childTnLst>
                                </p:cTn>
                              </p:par>
                              <p:par>
                                <p:cTn id="59" presetID="31" presetClass="entr" presetSubtype="0" fill="hold" grpId="0" nodeType="with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 calcmode="lin" valueType="num">
                                      <p:cBhvr>
                                        <p:cTn id="61" dur="10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2" dur="1000" fill="hold"/>
                                        <p:tgtEl>
                                          <p:spTgt spid="6">
                                            <p:txEl>
                                              <p:pRg st="7" end="7"/>
                                            </p:txEl>
                                          </p:spTgt>
                                        </p:tgtEl>
                                        <p:attrNameLst>
                                          <p:attrName>ppt_h</p:attrName>
                                        </p:attrNameLst>
                                      </p:cBhvr>
                                      <p:tavLst>
                                        <p:tav tm="0">
                                          <p:val>
                                            <p:fltVal val="0"/>
                                          </p:val>
                                        </p:tav>
                                        <p:tav tm="100000">
                                          <p:val>
                                            <p:strVal val="#ppt_h"/>
                                          </p:val>
                                        </p:tav>
                                      </p:tavLst>
                                    </p:anim>
                                    <p:anim calcmode="lin" valueType="num">
                                      <p:cBhvr>
                                        <p:cTn id="63" dur="1000" fill="hold"/>
                                        <p:tgtEl>
                                          <p:spTgt spid="6">
                                            <p:txEl>
                                              <p:pRg st="7" end="7"/>
                                            </p:txEl>
                                          </p:spTgt>
                                        </p:tgtEl>
                                        <p:attrNameLst>
                                          <p:attrName>style.rotation</p:attrName>
                                        </p:attrNameLst>
                                      </p:cBhvr>
                                      <p:tavLst>
                                        <p:tav tm="0">
                                          <p:val>
                                            <p:fltVal val="90"/>
                                          </p:val>
                                        </p:tav>
                                        <p:tav tm="100000">
                                          <p:val>
                                            <p:fltVal val="0"/>
                                          </p:val>
                                        </p:tav>
                                      </p:tavLst>
                                    </p:anim>
                                    <p:animEffect transition="in" filter="fade">
                                      <p:cBhvr>
                                        <p:cTn id="64" dur="1000"/>
                                        <p:tgtEl>
                                          <p:spTgt spid="6">
                                            <p:txEl>
                                              <p:pRg st="7" end="7"/>
                                            </p:txEl>
                                          </p:spTgt>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6">
                                            <p:txEl>
                                              <p:pRg st="8" end="8"/>
                                            </p:txEl>
                                          </p:spTgt>
                                        </p:tgtEl>
                                        <p:attrNameLst>
                                          <p:attrName>style.visibility</p:attrName>
                                        </p:attrNameLst>
                                      </p:cBhvr>
                                      <p:to>
                                        <p:strVal val="visible"/>
                                      </p:to>
                                    </p:set>
                                    <p:anim calcmode="lin" valueType="num">
                                      <p:cBhvr>
                                        <p:cTn id="67" dur="1000" fill="hold"/>
                                        <p:tgtEl>
                                          <p:spTgt spid="6">
                                            <p:txEl>
                                              <p:pRg st="8" end="8"/>
                                            </p:txEl>
                                          </p:spTgt>
                                        </p:tgtEl>
                                        <p:attrNameLst>
                                          <p:attrName>ppt_w</p:attrName>
                                        </p:attrNameLst>
                                      </p:cBhvr>
                                      <p:tavLst>
                                        <p:tav tm="0">
                                          <p:val>
                                            <p:fltVal val="0"/>
                                          </p:val>
                                        </p:tav>
                                        <p:tav tm="100000">
                                          <p:val>
                                            <p:strVal val="#ppt_w"/>
                                          </p:val>
                                        </p:tav>
                                      </p:tavLst>
                                    </p:anim>
                                    <p:anim calcmode="lin" valueType="num">
                                      <p:cBhvr>
                                        <p:cTn id="68" dur="1000" fill="hold"/>
                                        <p:tgtEl>
                                          <p:spTgt spid="6">
                                            <p:txEl>
                                              <p:pRg st="8" end="8"/>
                                            </p:txEl>
                                          </p:spTgt>
                                        </p:tgtEl>
                                        <p:attrNameLst>
                                          <p:attrName>ppt_h</p:attrName>
                                        </p:attrNameLst>
                                      </p:cBhvr>
                                      <p:tavLst>
                                        <p:tav tm="0">
                                          <p:val>
                                            <p:fltVal val="0"/>
                                          </p:val>
                                        </p:tav>
                                        <p:tav tm="100000">
                                          <p:val>
                                            <p:strVal val="#ppt_h"/>
                                          </p:val>
                                        </p:tav>
                                      </p:tavLst>
                                    </p:anim>
                                    <p:anim calcmode="lin" valueType="num">
                                      <p:cBhvr>
                                        <p:cTn id="69" dur="1000" fill="hold"/>
                                        <p:tgtEl>
                                          <p:spTgt spid="6">
                                            <p:txEl>
                                              <p:pRg st="8" end="8"/>
                                            </p:txEl>
                                          </p:spTgt>
                                        </p:tgtEl>
                                        <p:attrNameLst>
                                          <p:attrName>style.rotation</p:attrName>
                                        </p:attrNameLst>
                                      </p:cBhvr>
                                      <p:tavLst>
                                        <p:tav tm="0">
                                          <p:val>
                                            <p:fltVal val="90"/>
                                          </p:val>
                                        </p:tav>
                                        <p:tav tm="100000">
                                          <p:val>
                                            <p:fltVal val="0"/>
                                          </p:val>
                                        </p:tav>
                                      </p:tavLst>
                                    </p:anim>
                                    <p:animEffect transition="in" filter="fade">
                                      <p:cBhvr>
                                        <p:cTn id="70" dur="1000"/>
                                        <p:tgtEl>
                                          <p:spTgt spid="6">
                                            <p:txEl>
                                              <p:pRg st="8" end="8"/>
                                            </p:tx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anim calcmode="lin" valueType="num">
                                      <p:cBhvr>
                                        <p:cTn id="73" dur="1000" fill="hold"/>
                                        <p:tgtEl>
                                          <p:spTgt spid="6">
                                            <p:txEl>
                                              <p:pRg st="9" end="9"/>
                                            </p:txEl>
                                          </p:spTgt>
                                        </p:tgtEl>
                                        <p:attrNameLst>
                                          <p:attrName>ppt_w</p:attrName>
                                        </p:attrNameLst>
                                      </p:cBhvr>
                                      <p:tavLst>
                                        <p:tav tm="0">
                                          <p:val>
                                            <p:fltVal val="0"/>
                                          </p:val>
                                        </p:tav>
                                        <p:tav tm="100000">
                                          <p:val>
                                            <p:strVal val="#ppt_w"/>
                                          </p:val>
                                        </p:tav>
                                      </p:tavLst>
                                    </p:anim>
                                    <p:anim calcmode="lin" valueType="num">
                                      <p:cBhvr>
                                        <p:cTn id="74" dur="1000" fill="hold"/>
                                        <p:tgtEl>
                                          <p:spTgt spid="6">
                                            <p:txEl>
                                              <p:pRg st="9" end="9"/>
                                            </p:txEl>
                                          </p:spTgt>
                                        </p:tgtEl>
                                        <p:attrNameLst>
                                          <p:attrName>ppt_h</p:attrName>
                                        </p:attrNameLst>
                                      </p:cBhvr>
                                      <p:tavLst>
                                        <p:tav tm="0">
                                          <p:val>
                                            <p:fltVal val="0"/>
                                          </p:val>
                                        </p:tav>
                                        <p:tav tm="100000">
                                          <p:val>
                                            <p:strVal val="#ppt_h"/>
                                          </p:val>
                                        </p:tav>
                                      </p:tavLst>
                                    </p:anim>
                                    <p:anim calcmode="lin" valueType="num">
                                      <p:cBhvr>
                                        <p:cTn id="75" dur="1000" fill="hold"/>
                                        <p:tgtEl>
                                          <p:spTgt spid="6">
                                            <p:txEl>
                                              <p:pRg st="9" end="9"/>
                                            </p:txEl>
                                          </p:spTgt>
                                        </p:tgtEl>
                                        <p:attrNameLst>
                                          <p:attrName>style.rotation</p:attrName>
                                        </p:attrNameLst>
                                      </p:cBhvr>
                                      <p:tavLst>
                                        <p:tav tm="0">
                                          <p:val>
                                            <p:fltVal val="90"/>
                                          </p:val>
                                        </p:tav>
                                        <p:tav tm="100000">
                                          <p:val>
                                            <p:fltVal val="0"/>
                                          </p:val>
                                        </p:tav>
                                      </p:tavLst>
                                    </p:anim>
                                    <p:animEffect transition="in" filter="fade">
                                      <p:cBhvr>
                                        <p:cTn id="76" dur="1000"/>
                                        <p:tgtEl>
                                          <p:spTgt spid="6">
                                            <p:txEl>
                                              <p:pRg st="9" end="9"/>
                                            </p:txEl>
                                          </p:spTgt>
                                        </p:tgtEl>
                                      </p:cBhvr>
                                    </p:animEffect>
                                  </p:childTnLst>
                                </p:cTn>
                              </p:par>
                              <p:par>
                                <p:cTn id="77" presetID="31" presetClass="entr" presetSubtype="0" fill="hold" grpId="0" nodeType="withEffect">
                                  <p:stCondLst>
                                    <p:cond delay="0"/>
                                  </p:stCondLst>
                                  <p:childTnLst>
                                    <p:set>
                                      <p:cBhvr>
                                        <p:cTn id="78" dur="1" fill="hold">
                                          <p:stCondLst>
                                            <p:cond delay="0"/>
                                          </p:stCondLst>
                                        </p:cTn>
                                        <p:tgtEl>
                                          <p:spTgt spid="6">
                                            <p:txEl>
                                              <p:pRg st="10" end="10"/>
                                            </p:txEl>
                                          </p:spTgt>
                                        </p:tgtEl>
                                        <p:attrNameLst>
                                          <p:attrName>style.visibility</p:attrName>
                                        </p:attrNameLst>
                                      </p:cBhvr>
                                      <p:to>
                                        <p:strVal val="visible"/>
                                      </p:to>
                                    </p:set>
                                    <p:anim calcmode="lin" valueType="num">
                                      <p:cBhvr>
                                        <p:cTn id="79"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80"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81"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82" dur="1000"/>
                                        <p:tgtEl>
                                          <p:spTgt spid="6">
                                            <p:txEl>
                                              <p:pRg st="10" end="10"/>
                                            </p:txEl>
                                          </p:spTgt>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6">
                                            <p:txEl>
                                              <p:pRg st="11" end="11"/>
                                            </p:txEl>
                                          </p:spTgt>
                                        </p:tgtEl>
                                        <p:attrNameLst>
                                          <p:attrName>style.visibility</p:attrName>
                                        </p:attrNameLst>
                                      </p:cBhvr>
                                      <p:to>
                                        <p:strVal val="visible"/>
                                      </p:to>
                                    </p:set>
                                    <p:anim calcmode="lin" valueType="num">
                                      <p:cBhvr>
                                        <p:cTn id="85"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86"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87" dur="1000" fill="hold"/>
                                        <p:tgtEl>
                                          <p:spTgt spid="6">
                                            <p:txEl>
                                              <p:pRg st="11" end="11"/>
                                            </p:txEl>
                                          </p:spTgt>
                                        </p:tgtEl>
                                        <p:attrNameLst>
                                          <p:attrName>style.rotation</p:attrName>
                                        </p:attrNameLst>
                                      </p:cBhvr>
                                      <p:tavLst>
                                        <p:tav tm="0">
                                          <p:val>
                                            <p:fltVal val="90"/>
                                          </p:val>
                                        </p:tav>
                                        <p:tav tm="100000">
                                          <p:val>
                                            <p:fltVal val="0"/>
                                          </p:val>
                                        </p:tav>
                                      </p:tavLst>
                                    </p:anim>
                                    <p:animEffect transition="in" filter="fade">
                                      <p:cBhvr>
                                        <p:cTn id="88" dur="1000"/>
                                        <p:tgtEl>
                                          <p:spTgt spid="6">
                                            <p:txEl>
                                              <p:pRg st="11" end="11"/>
                                            </p:txEl>
                                          </p:spTgt>
                                        </p:tgtEl>
                                      </p:cBhvr>
                                    </p:animEffect>
                                  </p:childTnLst>
                                </p:cTn>
                              </p:par>
                              <p:par>
                                <p:cTn id="89" presetID="31" presetClass="entr" presetSubtype="0" fill="hold" grpId="0" nodeType="withEffect">
                                  <p:stCondLst>
                                    <p:cond delay="0"/>
                                  </p:stCondLst>
                                  <p:childTnLst>
                                    <p:set>
                                      <p:cBhvr>
                                        <p:cTn id="90" dur="1" fill="hold">
                                          <p:stCondLst>
                                            <p:cond delay="0"/>
                                          </p:stCondLst>
                                        </p:cTn>
                                        <p:tgtEl>
                                          <p:spTgt spid="6">
                                            <p:txEl>
                                              <p:pRg st="12" end="12"/>
                                            </p:txEl>
                                          </p:spTgt>
                                        </p:tgtEl>
                                        <p:attrNameLst>
                                          <p:attrName>style.visibility</p:attrName>
                                        </p:attrNameLst>
                                      </p:cBhvr>
                                      <p:to>
                                        <p:strVal val="visible"/>
                                      </p:to>
                                    </p:set>
                                    <p:anim calcmode="lin" valueType="num">
                                      <p:cBhvr>
                                        <p:cTn id="91" dur="10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92" dur="1000" fill="hold"/>
                                        <p:tgtEl>
                                          <p:spTgt spid="6">
                                            <p:txEl>
                                              <p:pRg st="12" end="12"/>
                                            </p:txEl>
                                          </p:spTgt>
                                        </p:tgtEl>
                                        <p:attrNameLst>
                                          <p:attrName>ppt_h</p:attrName>
                                        </p:attrNameLst>
                                      </p:cBhvr>
                                      <p:tavLst>
                                        <p:tav tm="0">
                                          <p:val>
                                            <p:fltVal val="0"/>
                                          </p:val>
                                        </p:tav>
                                        <p:tav tm="100000">
                                          <p:val>
                                            <p:strVal val="#ppt_h"/>
                                          </p:val>
                                        </p:tav>
                                      </p:tavLst>
                                    </p:anim>
                                    <p:anim calcmode="lin" valueType="num">
                                      <p:cBhvr>
                                        <p:cTn id="93" dur="1000" fill="hold"/>
                                        <p:tgtEl>
                                          <p:spTgt spid="6">
                                            <p:txEl>
                                              <p:pRg st="12" end="12"/>
                                            </p:txEl>
                                          </p:spTgt>
                                        </p:tgtEl>
                                        <p:attrNameLst>
                                          <p:attrName>style.rotation</p:attrName>
                                        </p:attrNameLst>
                                      </p:cBhvr>
                                      <p:tavLst>
                                        <p:tav tm="0">
                                          <p:val>
                                            <p:fltVal val="90"/>
                                          </p:val>
                                        </p:tav>
                                        <p:tav tm="100000">
                                          <p:val>
                                            <p:fltVal val="0"/>
                                          </p:val>
                                        </p:tav>
                                      </p:tavLst>
                                    </p:anim>
                                    <p:animEffect transition="in" filter="fade">
                                      <p:cBhvr>
                                        <p:cTn id="94" dur="1000"/>
                                        <p:tgtEl>
                                          <p:spTgt spid="6">
                                            <p:txEl>
                                              <p:pRg st="12" end="12"/>
                                            </p:txEl>
                                          </p:spTgt>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6">
                                            <p:txEl>
                                              <p:pRg st="13" end="13"/>
                                            </p:txEl>
                                          </p:spTgt>
                                        </p:tgtEl>
                                        <p:attrNameLst>
                                          <p:attrName>style.visibility</p:attrName>
                                        </p:attrNameLst>
                                      </p:cBhvr>
                                      <p:to>
                                        <p:strVal val="visible"/>
                                      </p:to>
                                    </p:set>
                                    <p:anim calcmode="lin" valueType="num">
                                      <p:cBhvr>
                                        <p:cTn id="97" dur="10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98" dur="1000" fill="hold"/>
                                        <p:tgtEl>
                                          <p:spTgt spid="6">
                                            <p:txEl>
                                              <p:pRg st="13" end="13"/>
                                            </p:txEl>
                                          </p:spTgt>
                                        </p:tgtEl>
                                        <p:attrNameLst>
                                          <p:attrName>ppt_h</p:attrName>
                                        </p:attrNameLst>
                                      </p:cBhvr>
                                      <p:tavLst>
                                        <p:tav tm="0">
                                          <p:val>
                                            <p:fltVal val="0"/>
                                          </p:val>
                                        </p:tav>
                                        <p:tav tm="100000">
                                          <p:val>
                                            <p:strVal val="#ppt_h"/>
                                          </p:val>
                                        </p:tav>
                                      </p:tavLst>
                                    </p:anim>
                                    <p:anim calcmode="lin" valueType="num">
                                      <p:cBhvr>
                                        <p:cTn id="99" dur="1000" fill="hold"/>
                                        <p:tgtEl>
                                          <p:spTgt spid="6">
                                            <p:txEl>
                                              <p:pRg st="13" end="13"/>
                                            </p:txEl>
                                          </p:spTgt>
                                        </p:tgtEl>
                                        <p:attrNameLst>
                                          <p:attrName>style.rotation</p:attrName>
                                        </p:attrNameLst>
                                      </p:cBhvr>
                                      <p:tavLst>
                                        <p:tav tm="0">
                                          <p:val>
                                            <p:fltVal val="90"/>
                                          </p:val>
                                        </p:tav>
                                        <p:tav tm="100000">
                                          <p:val>
                                            <p:fltVal val="0"/>
                                          </p:val>
                                        </p:tav>
                                      </p:tavLst>
                                    </p:anim>
                                    <p:animEffect transition="in" filter="fade">
                                      <p:cBhvr>
                                        <p:cTn id="100" dur="1000"/>
                                        <p:tgtEl>
                                          <p:spTgt spid="6">
                                            <p:txEl>
                                              <p:pRg st="13" end="13"/>
                                            </p:txEl>
                                          </p:spTgt>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6">
                                            <p:txEl>
                                              <p:pRg st="14" end="14"/>
                                            </p:txEl>
                                          </p:spTgt>
                                        </p:tgtEl>
                                        <p:attrNameLst>
                                          <p:attrName>style.visibility</p:attrName>
                                        </p:attrNameLst>
                                      </p:cBhvr>
                                      <p:to>
                                        <p:strVal val="visible"/>
                                      </p:to>
                                    </p:set>
                                    <p:anim calcmode="lin" valueType="num">
                                      <p:cBhvr>
                                        <p:cTn id="103" dur="10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104" dur="1000" fill="hold"/>
                                        <p:tgtEl>
                                          <p:spTgt spid="6">
                                            <p:txEl>
                                              <p:pRg st="14" end="14"/>
                                            </p:txEl>
                                          </p:spTgt>
                                        </p:tgtEl>
                                        <p:attrNameLst>
                                          <p:attrName>ppt_h</p:attrName>
                                        </p:attrNameLst>
                                      </p:cBhvr>
                                      <p:tavLst>
                                        <p:tav tm="0">
                                          <p:val>
                                            <p:fltVal val="0"/>
                                          </p:val>
                                        </p:tav>
                                        <p:tav tm="100000">
                                          <p:val>
                                            <p:strVal val="#ppt_h"/>
                                          </p:val>
                                        </p:tav>
                                      </p:tavLst>
                                    </p:anim>
                                    <p:anim calcmode="lin" valueType="num">
                                      <p:cBhvr>
                                        <p:cTn id="105" dur="1000" fill="hold"/>
                                        <p:tgtEl>
                                          <p:spTgt spid="6">
                                            <p:txEl>
                                              <p:pRg st="14" end="14"/>
                                            </p:txEl>
                                          </p:spTgt>
                                        </p:tgtEl>
                                        <p:attrNameLst>
                                          <p:attrName>style.rotation</p:attrName>
                                        </p:attrNameLst>
                                      </p:cBhvr>
                                      <p:tavLst>
                                        <p:tav tm="0">
                                          <p:val>
                                            <p:fltVal val="90"/>
                                          </p:val>
                                        </p:tav>
                                        <p:tav tm="100000">
                                          <p:val>
                                            <p:fltVal val="0"/>
                                          </p:val>
                                        </p:tav>
                                      </p:tavLst>
                                    </p:anim>
                                    <p:animEffect transition="in" filter="fade">
                                      <p:cBhvr>
                                        <p:cTn id="106" dur="1000"/>
                                        <p:tgtEl>
                                          <p:spTgt spid="6">
                                            <p:txEl>
                                              <p:pRg st="14" end="14"/>
                                            </p:txEl>
                                          </p:spTgt>
                                        </p:tgtEl>
                                      </p:cBhvr>
                                    </p:animEffect>
                                  </p:childTnLst>
                                </p:cTn>
                              </p:par>
                            </p:childTnLst>
                          </p:cTn>
                        </p:par>
                        <p:par>
                          <p:cTn id="107" fill="hold">
                            <p:stCondLst>
                              <p:cond delay="1000"/>
                            </p:stCondLst>
                            <p:childTnLst>
                              <p:par>
                                <p:cTn id="108" presetID="26" presetClass="entr" presetSubtype="0" fill="hold" nodeType="afterEffect">
                                  <p:stCondLst>
                                    <p:cond delay="0"/>
                                  </p:stCondLst>
                                  <p:childTnLst>
                                    <p:set>
                                      <p:cBhvr>
                                        <p:cTn id="109" dur="1" fill="hold">
                                          <p:stCondLst>
                                            <p:cond delay="0"/>
                                          </p:stCondLst>
                                        </p:cTn>
                                        <p:tgtEl>
                                          <p:spTgt spid="12290"/>
                                        </p:tgtEl>
                                        <p:attrNameLst>
                                          <p:attrName>style.visibility</p:attrName>
                                        </p:attrNameLst>
                                      </p:cBhvr>
                                      <p:to>
                                        <p:strVal val="visible"/>
                                      </p:to>
                                    </p:set>
                                    <p:animEffect transition="in" filter="wipe(down)">
                                      <p:cBhvr>
                                        <p:cTn id="110" dur="580">
                                          <p:stCondLst>
                                            <p:cond delay="0"/>
                                          </p:stCondLst>
                                        </p:cTn>
                                        <p:tgtEl>
                                          <p:spTgt spid="12290"/>
                                        </p:tgtEl>
                                      </p:cBhvr>
                                    </p:animEffect>
                                    <p:anim calcmode="lin" valueType="num">
                                      <p:cBhvr>
                                        <p:cTn id="111"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16" dur="26">
                                          <p:stCondLst>
                                            <p:cond delay="650"/>
                                          </p:stCondLst>
                                        </p:cTn>
                                        <p:tgtEl>
                                          <p:spTgt spid="12290"/>
                                        </p:tgtEl>
                                      </p:cBhvr>
                                      <p:to x="100000" y="60000"/>
                                    </p:animScale>
                                    <p:animScale>
                                      <p:cBhvr>
                                        <p:cTn id="117" dur="166" decel="50000">
                                          <p:stCondLst>
                                            <p:cond delay="676"/>
                                          </p:stCondLst>
                                        </p:cTn>
                                        <p:tgtEl>
                                          <p:spTgt spid="12290"/>
                                        </p:tgtEl>
                                      </p:cBhvr>
                                      <p:to x="100000" y="100000"/>
                                    </p:animScale>
                                    <p:animScale>
                                      <p:cBhvr>
                                        <p:cTn id="118" dur="26">
                                          <p:stCondLst>
                                            <p:cond delay="1312"/>
                                          </p:stCondLst>
                                        </p:cTn>
                                        <p:tgtEl>
                                          <p:spTgt spid="12290"/>
                                        </p:tgtEl>
                                      </p:cBhvr>
                                      <p:to x="100000" y="80000"/>
                                    </p:animScale>
                                    <p:animScale>
                                      <p:cBhvr>
                                        <p:cTn id="119" dur="166" decel="50000">
                                          <p:stCondLst>
                                            <p:cond delay="1338"/>
                                          </p:stCondLst>
                                        </p:cTn>
                                        <p:tgtEl>
                                          <p:spTgt spid="12290"/>
                                        </p:tgtEl>
                                      </p:cBhvr>
                                      <p:to x="100000" y="100000"/>
                                    </p:animScale>
                                    <p:animScale>
                                      <p:cBhvr>
                                        <p:cTn id="120" dur="26">
                                          <p:stCondLst>
                                            <p:cond delay="1642"/>
                                          </p:stCondLst>
                                        </p:cTn>
                                        <p:tgtEl>
                                          <p:spTgt spid="12290"/>
                                        </p:tgtEl>
                                      </p:cBhvr>
                                      <p:to x="100000" y="90000"/>
                                    </p:animScale>
                                    <p:animScale>
                                      <p:cBhvr>
                                        <p:cTn id="121" dur="166" decel="50000">
                                          <p:stCondLst>
                                            <p:cond delay="1668"/>
                                          </p:stCondLst>
                                        </p:cTn>
                                        <p:tgtEl>
                                          <p:spTgt spid="12290"/>
                                        </p:tgtEl>
                                      </p:cBhvr>
                                      <p:to x="100000" y="100000"/>
                                    </p:animScale>
                                    <p:animScale>
                                      <p:cBhvr>
                                        <p:cTn id="122" dur="26">
                                          <p:stCondLst>
                                            <p:cond delay="1808"/>
                                          </p:stCondLst>
                                        </p:cTn>
                                        <p:tgtEl>
                                          <p:spTgt spid="12290"/>
                                        </p:tgtEl>
                                      </p:cBhvr>
                                      <p:to x="100000" y="95000"/>
                                    </p:animScale>
                                    <p:animScale>
                                      <p:cBhvr>
                                        <p:cTn id="123" dur="166" decel="50000">
                                          <p:stCondLst>
                                            <p:cond delay="1834"/>
                                          </p:stCondLst>
                                        </p:cTn>
                                        <p:tgtEl>
                                          <p:spTgt spid="1229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231" y="116631"/>
            <a:ext cx="8910266" cy="369332"/>
          </a:xfrm>
          <a:prstGeom prst="rect">
            <a:avLst/>
          </a:prstGeom>
        </p:spPr>
        <p:txBody>
          <a:bodyPr wrap="square" lIns="0" tIns="0" rIns="0" bIns="0">
            <a:spAutoFit/>
          </a:bodyPr>
          <a:lstStyle/>
          <a:p>
            <a:pPr algn="ct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Комплектні пристрої керування </a:t>
            </a:r>
            <a:r>
              <a:rPr lang="uk-UA" sz="24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водонасосними</a:t>
            </a: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установками</a:t>
            </a:r>
            <a:endParaRPr lang="uk-UA" sz="2400" b="1" i="1" u="sng" spc="-100" dirty="0">
              <a:solidFill>
                <a:schemeClr val="tx2"/>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81730" y="485963"/>
            <a:ext cx="8936039" cy="4062651"/>
          </a:xfrm>
          <a:prstGeom prst="rect">
            <a:avLst/>
          </a:prstGeom>
          <a:solidFill>
            <a:srgbClr val="FFC000"/>
          </a:solidFill>
        </p:spPr>
        <p:txBody>
          <a:bodyPr wrap="square" lIns="0" tIns="0" rIns="0" bIns="0">
            <a:spAutoFit/>
          </a:bodyPr>
          <a:lstStyle/>
          <a:p>
            <a:pPr marL="285750" lvl="0" indent="-285750">
              <a:buFont typeface="Wingdings" panose="05000000000000000000" pitchFamily="2" charset="2"/>
              <a:buChar char="Ø"/>
            </a:pPr>
            <a:r>
              <a:rPr lang="uk-UA" sz="2400" dirty="0">
                <a:latin typeface="Calibri" pitchFamily="34" charset="0"/>
                <a:cs typeface="Calibri" pitchFamily="34" charset="0"/>
              </a:rPr>
              <a:t>захист електродвигуна від “сухого ходу” за час не більше 0,5 </a:t>
            </a:r>
            <a:r>
              <a:rPr lang="ru-RU" sz="2400" dirty="0">
                <a:latin typeface="Calibri" panose="020F0502020204030204" pitchFamily="34" charset="0"/>
                <a:cs typeface="Calibri" panose="020F0502020204030204" pitchFamily="34" charset="0"/>
              </a:rPr>
              <a:t>с </a:t>
            </a:r>
            <a:r>
              <a:rPr lang="uk-UA" sz="2400" dirty="0">
                <a:latin typeface="Calibri" panose="020F0502020204030204" pitchFamily="34" charset="0"/>
                <a:cs typeface="Calibri" panose="020F0502020204030204" pitchFamily="34" charset="0"/>
              </a:rPr>
              <a:t>для пристроїв керування двигунами потужністю 4,5 </a:t>
            </a:r>
            <a:r>
              <a:rPr lang="ru-RU" sz="2400" dirty="0">
                <a:latin typeface="Calibri" panose="020F0502020204030204" pitchFamily="34" charset="0"/>
                <a:cs typeface="Calibri" panose="020F0502020204030204" pitchFamily="34" charset="0"/>
              </a:rPr>
              <a:t>кВт </a:t>
            </a:r>
            <a:r>
              <a:rPr lang="uk-UA" sz="2400" dirty="0">
                <a:latin typeface="Calibri" panose="020F0502020204030204" pitchFamily="34" charset="0"/>
                <a:cs typeface="Calibri" panose="020F0502020204030204" pitchFamily="34" charset="0"/>
              </a:rPr>
              <a:t>і вище;</a:t>
            </a:r>
          </a:p>
          <a:p>
            <a:pPr marL="285750" lvl="0" indent="-285750">
              <a:buFont typeface="Wingdings" panose="05000000000000000000" pitchFamily="2" charset="2"/>
              <a:buChar char="Ø"/>
            </a:pPr>
            <a:r>
              <a:rPr lang="uk-UA" sz="2400" dirty="0">
                <a:latin typeface="Calibri" panose="020F0502020204030204" pitchFamily="34" charset="0"/>
                <a:cs typeface="Calibri" panose="020F0502020204030204" pitchFamily="34" charset="0"/>
              </a:rPr>
              <a:t>запам’ятовування аварії, тобто неможливість само</a:t>
            </a:r>
            <a:r>
              <a:rPr lang="en-US" sz="2400" dirty="0">
                <a:latin typeface="Calibri" panose="020F0502020204030204" pitchFamily="34" charset="0"/>
                <a:cs typeface="Calibri" panose="020F0502020204030204" pitchFamily="34" charset="0"/>
              </a:rPr>
              <a:t>-</a:t>
            </a:r>
            <a:r>
              <a:rPr lang="uk-UA" sz="2400" dirty="0">
                <a:latin typeface="Calibri" panose="020F0502020204030204" pitchFamily="34" charset="0"/>
                <a:cs typeface="Calibri" panose="020F0502020204030204" pitchFamily="34" charset="0"/>
              </a:rPr>
              <a:t>вмикання після спрацювання будь-якого виду захисту;</a:t>
            </a:r>
          </a:p>
          <a:p>
            <a:pPr marL="285750" lvl="0" indent="-285750">
              <a:buFont typeface="Wingdings" panose="05000000000000000000" pitchFamily="2" charset="2"/>
              <a:buChar char="Ø"/>
            </a:pPr>
            <a:r>
              <a:rPr lang="uk-UA" sz="2400" dirty="0">
                <a:latin typeface="Calibri" panose="020F0502020204030204" pitchFamily="34" charset="0"/>
                <a:cs typeface="Calibri" panose="020F0502020204030204" pitchFamily="34" charset="0"/>
              </a:rPr>
              <a:t>світлову сигналізацію з розшифруванням аварійної зупинки від перевантаження та “сухого ходу”;</a:t>
            </a:r>
          </a:p>
          <a:p>
            <a:pPr marL="285750" lvl="0" indent="-285750">
              <a:buFont typeface="Wingdings" panose="05000000000000000000" pitchFamily="2" charset="2"/>
              <a:buChar char="Ø"/>
            </a:pPr>
            <a:r>
              <a:rPr lang="uk-UA" sz="2400" dirty="0">
                <a:latin typeface="Calibri" panose="020F0502020204030204" pitchFamily="34" charset="0"/>
                <a:cs typeface="Calibri" panose="020F0502020204030204" pitchFamily="34" charset="0"/>
              </a:rPr>
              <a:t>контроль струму завантаження електродвигуна (амперметр в одній з фаз);</a:t>
            </a:r>
          </a:p>
          <a:p>
            <a:pPr marL="285750" lvl="0" indent="-285750">
              <a:buFont typeface="Wingdings" panose="05000000000000000000" pitchFamily="2" charset="2"/>
              <a:buChar char="Ø"/>
            </a:pPr>
            <a:r>
              <a:rPr lang="uk-UA" sz="2400" dirty="0">
                <a:latin typeface="Calibri" panose="020F0502020204030204" pitchFamily="34" charset="0"/>
                <a:cs typeface="Calibri" panose="020F0502020204030204" pitchFamily="34" charset="0"/>
              </a:rPr>
              <a:t>подачу аварійного сигналу за межі пристрою;</a:t>
            </a:r>
          </a:p>
          <a:p>
            <a:pPr marL="285750" indent="-285750">
              <a:buFont typeface="Wingdings" panose="05000000000000000000" pitchFamily="2" charset="2"/>
              <a:buChar char="Ø"/>
            </a:pPr>
            <a:r>
              <a:rPr lang="uk-UA" sz="2400" dirty="0">
                <a:latin typeface="Calibri" panose="020F0502020204030204" pitchFamily="34" charset="0"/>
                <a:cs typeface="Calibri" panose="020F0502020204030204" pitchFamily="34" charset="0"/>
              </a:rPr>
              <a:t>само</a:t>
            </a:r>
            <a:r>
              <a:rPr lang="en-US" sz="2400" dirty="0">
                <a:latin typeface="Calibri" panose="020F0502020204030204" pitchFamily="34" charset="0"/>
                <a:cs typeface="Calibri" panose="020F0502020204030204" pitchFamily="34" charset="0"/>
              </a:rPr>
              <a:t>-</a:t>
            </a:r>
            <a:r>
              <a:rPr lang="uk-UA" sz="2400" dirty="0">
                <a:latin typeface="Calibri" panose="020F0502020204030204" pitchFamily="34" charset="0"/>
                <a:cs typeface="Calibri" panose="020F0502020204030204" pitchFamily="34" charset="0"/>
              </a:rPr>
              <a:t>запуск електронасоса при короткочасному зникнен­ні і відновленні напруги мережі у межах 2 - </a:t>
            </a:r>
            <a:r>
              <a:rPr lang="en-US" sz="2400" dirty="0">
                <a:latin typeface="Calibri" panose="020F0502020204030204" pitchFamily="34" charset="0"/>
                <a:cs typeface="Calibri" panose="020F0502020204030204" pitchFamily="34" charset="0"/>
              </a:rPr>
              <a:t>30</a:t>
            </a:r>
            <a:r>
              <a:rPr lang="uk-UA" sz="2400" dirty="0">
                <a:latin typeface="Calibri" panose="020F0502020204030204" pitchFamily="34" charset="0"/>
                <a:cs typeface="Calibri" panose="020F0502020204030204" pitchFamily="34" charset="0"/>
              </a:rPr>
              <a:t> с.</a:t>
            </a:r>
          </a:p>
        </p:txBody>
      </p:sp>
      <p:sp>
        <p:nvSpPr>
          <p:cNvPr id="8" name="Прямоугольник 7">
            <a:extLst>
              <a:ext uri="{FF2B5EF4-FFF2-40B4-BE49-F238E27FC236}">
                <a16:creationId xmlns:a16="http://schemas.microsoft.com/office/drawing/2014/main" id="{2C77B91D-5FBC-4974-83CC-C57305EF40AD}"/>
              </a:ext>
            </a:extLst>
          </p:cNvPr>
          <p:cNvSpPr/>
          <p:nvPr/>
        </p:nvSpPr>
        <p:spPr>
          <a:xfrm>
            <a:off x="81729" y="4568790"/>
            <a:ext cx="8936039" cy="1107996"/>
          </a:xfrm>
          <a:prstGeom prst="rect">
            <a:avLst/>
          </a:prstGeom>
          <a:solidFill>
            <a:schemeClr val="bg2">
              <a:lumMod val="90000"/>
            </a:schemeClr>
          </a:solidFill>
        </p:spPr>
        <p:txBody>
          <a:bodyPr wrap="square" lIns="0" tIns="0" rIns="0" bIns="0">
            <a:spAutoFit/>
          </a:bodyPr>
          <a:lstStyle/>
          <a:p>
            <a:pPr lvl="0" indent="357188"/>
            <a:r>
              <a:rPr lang="uk-UA" sz="2400" dirty="0">
                <a:latin typeface="Calibri" panose="020F0502020204030204" pitchFamily="34" charset="0"/>
                <a:cs typeface="Calibri" panose="020F0502020204030204" pitchFamily="34" charset="0"/>
              </a:rPr>
              <a:t>Всі функції керування, сигналізації та захисту в цих пристроях виконує блок керування БОН 9200. Пристрої “Каскад” керують </a:t>
            </a:r>
            <a:r>
              <a:rPr lang="uk-UA" sz="2400" dirty="0" err="1">
                <a:latin typeface="Calibri" panose="020F0502020204030204" pitchFamily="34" charset="0"/>
                <a:cs typeface="Calibri" panose="020F0502020204030204" pitchFamily="34" charset="0"/>
              </a:rPr>
              <a:t>електронасосними</a:t>
            </a:r>
            <a:r>
              <a:rPr lang="uk-UA" sz="2400" dirty="0">
                <a:latin typeface="Calibri" panose="020F0502020204030204" pitchFamily="34" charset="0"/>
                <a:cs typeface="Calibri" panose="020F0502020204030204" pitchFamily="34" charset="0"/>
              </a:rPr>
              <a:t> агрегатами потужністю від 1 до 65 </a:t>
            </a:r>
            <a:r>
              <a:rPr lang="ru-RU" sz="2400" dirty="0">
                <a:latin typeface="Calibri" panose="020F0502020204030204" pitchFamily="34" charset="0"/>
                <a:cs typeface="Calibri" panose="020F0502020204030204" pitchFamily="34" charset="0"/>
              </a:rPr>
              <a:t>кВт.</a:t>
            </a:r>
            <a:endParaRPr lang="uk-UA"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202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1000" fill="hold"/>
                                        <p:tgtEl>
                                          <p:spTgt spid="6">
                                            <p:bg/>
                                          </p:spTgt>
                                        </p:tgtEl>
                                        <p:attrNameLst>
                                          <p:attrName>ppt_w</p:attrName>
                                        </p:attrNameLst>
                                      </p:cBhvr>
                                      <p:tavLst>
                                        <p:tav tm="0">
                                          <p:val>
                                            <p:fltVal val="0"/>
                                          </p:val>
                                        </p:tav>
                                        <p:tav tm="100000">
                                          <p:val>
                                            <p:strVal val="#ppt_w"/>
                                          </p:val>
                                        </p:tav>
                                      </p:tavLst>
                                    </p:anim>
                                    <p:anim calcmode="lin" valueType="num">
                                      <p:cBhvr>
                                        <p:cTn id="8" dur="1000" fill="hold"/>
                                        <p:tgtEl>
                                          <p:spTgt spid="6">
                                            <p:bg/>
                                          </p:spTgt>
                                        </p:tgtEl>
                                        <p:attrNameLst>
                                          <p:attrName>ppt_h</p:attrName>
                                        </p:attrNameLst>
                                      </p:cBhvr>
                                      <p:tavLst>
                                        <p:tav tm="0">
                                          <p:val>
                                            <p:fltVal val="0"/>
                                          </p:val>
                                        </p:tav>
                                        <p:tav tm="100000">
                                          <p:val>
                                            <p:strVal val="#ppt_h"/>
                                          </p:val>
                                        </p:tav>
                                      </p:tavLst>
                                    </p:anim>
                                    <p:anim calcmode="lin" valueType="num">
                                      <p:cBhvr>
                                        <p:cTn id="9" dur="1000" fill="hold"/>
                                        <p:tgtEl>
                                          <p:spTgt spid="6">
                                            <p:bg/>
                                          </p:spTgt>
                                        </p:tgtEl>
                                        <p:attrNameLst>
                                          <p:attrName>style.rotation</p:attrName>
                                        </p:attrNameLst>
                                      </p:cBhvr>
                                      <p:tavLst>
                                        <p:tav tm="0">
                                          <p:val>
                                            <p:fltVal val="90"/>
                                          </p:val>
                                        </p:tav>
                                        <p:tav tm="100000">
                                          <p:val>
                                            <p:fltVal val="0"/>
                                          </p:val>
                                        </p:tav>
                                      </p:tavLst>
                                    </p:anim>
                                    <p:animEffect transition="in" filter="fade">
                                      <p:cBhvr>
                                        <p:cTn id="10" dur="1000"/>
                                        <p:tgtEl>
                                          <p:spTgt spid="6">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6">
                                            <p:txEl>
                                              <p:pRg st="0" end="0"/>
                                            </p:txEl>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1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1" end="1"/>
                                            </p:txEl>
                                          </p:spTgt>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6">
                                            <p:txEl>
                                              <p:pRg st="2" end="2"/>
                                            </p:txEl>
                                          </p:spTgt>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p:cTn id="31"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6">
                                            <p:txEl>
                                              <p:pRg st="3" end="3"/>
                                            </p:txEl>
                                          </p:spTgt>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p:cTn id="37"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6">
                                            <p:txEl>
                                              <p:pRg st="4" end="4"/>
                                            </p:txEl>
                                          </p:spTgt>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 calcmode="lin" valueType="num">
                                      <p:cBhvr>
                                        <p:cTn id="43" dur="1000" fill="hold"/>
                                        <p:tgtEl>
                                          <p:spTgt spid="6">
                                            <p:txEl>
                                              <p:pRg st="5" end="5"/>
                                            </p:txEl>
                                          </p:spTgt>
                                        </p:tgtEl>
                                        <p:attrNameLst>
                                          <p:attrName>ppt_w</p:attrName>
                                        </p:attrNameLst>
                                      </p:cBhvr>
                                      <p:tavLst>
                                        <p:tav tm="0">
                                          <p:val>
                                            <p:fltVal val="0"/>
                                          </p:val>
                                        </p:tav>
                                        <p:tav tm="100000">
                                          <p:val>
                                            <p:strVal val="#ppt_w"/>
                                          </p:val>
                                        </p:tav>
                                      </p:tavLst>
                                    </p:anim>
                                    <p:anim calcmode="lin" valueType="num">
                                      <p:cBhvr>
                                        <p:cTn id="44" dur="1000" fill="hold"/>
                                        <p:tgtEl>
                                          <p:spTgt spid="6">
                                            <p:txEl>
                                              <p:pRg st="5" end="5"/>
                                            </p:txEl>
                                          </p:spTgt>
                                        </p:tgtEl>
                                        <p:attrNameLst>
                                          <p:attrName>ppt_h</p:attrName>
                                        </p:attrNameLst>
                                      </p:cBhvr>
                                      <p:tavLst>
                                        <p:tav tm="0">
                                          <p:val>
                                            <p:fltVal val="0"/>
                                          </p:val>
                                        </p:tav>
                                        <p:tav tm="100000">
                                          <p:val>
                                            <p:strVal val="#ppt_h"/>
                                          </p:val>
                                        </p:tav>
                                      </p:tavLst>
                                    </p:anim>
                                    <p:anim calcmode="lin" valueType="num">
                                      <p:cBhvr>
                                        <p:cTn id="45" dur="1000" fill="hold"/>
                                        <p:tgtEl>
                                          <p:spTgt spid="6">
                                            <p:txEl>
                                              <p:pRg st="5" end="5"/>
                                            </p:txEl>
                                          </p:spTgt>
                                        </p:tgtEl>
                                        <p:attrNameLst>
                                          <p:attrName>style.rotation</p:attrName>
                                        </p:attrNameLst>
                                      </p:cBhvr>
                                      <p:tavLst>
                                        <p:tav tm="0">
                                          <p:val>
                                            <p:fltVal val="90"/>
                                          </p:val>
                                        </p:tav>
                                        <p:tav tm="100000">
                                          <p:val>
                                            <p:fltVal val="0"/>
                                          </p:val>
                                        </p:tav>
                                      </p:tavLst>
                                    </p:anim>
                                    <p:animEffect transition="in" filter="fade">
                                      <p:cBhvr>
                                        <p:cTn id="46" dur="1000"/>
                                        <p:tgtEl>
                                          <p:spTgt spid="6">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8">
                                            <p:bg/>
                                          </p:spTgt>
                                        </p:tgtEl>
                                        <p:attrNameLst>
                                          <p:attrName>style.visibility</p:attrName>
                                        </p:attrNameLst>
                                      </p:cBhvr>
                                      <p:to>
                                        <p:strVal val="visible"/>
                                      </p:to>
                                    </p:set>
                                    <p:anim calcmode="lin" valueType="num">
                                      <p:cBhvr>
                                        <p:cTn id="51" dur="1000" fill="hold"/>
                                        <p:tgtEl>
                                          <p:spTgt spid="8">
                                            <p:bg/>
                                          </p:spTgt>
                                        </p:tgtEl>
                                        <p:attrNameLst>
                                          <p:attrName>ppt_w</p:attrName>
                                        </p:attrNameLst>
                                      </p:cBhvr>
                                      <p:tavLst>
                                        <p:tav tm="0">
                                          <p:val>
                                            <p:fltVal val="0"/>
                                          </p:val>
                                        </p:tav>
                                        <p:tav tm="100000">
                                          <p:val>
                                            <p:strVal val="#ppt_w"/>
                                          </p:val>
                                        </p:tav>
                                      </p:tavLst>
                                    </p:anim>
                                    <p:anim calcmode="lin" valueType="num">
                                      <p:cBhvr>
                                        <p:cTn id="52" dur="1000" fill="hold"/>
                                        <p:tgtEl>
                                          <p:spTgt spid="8">
                                            <p:bg/>
                                          </p:spTgt>
                                        </p:tgtEl>
                                        <p:attrNameLst>
                                          <p:attrName>ppt_h</p:attrName>
                                        </p:attrNameLst>
                                      </p:cBhvr>
                                      <p:tavLst>
                                        <p:tav tm="0">
                                          <p:val>
                                            <p:fltVal val="0"/>
                                          </p:val>
                                        </p:tav>
                                        <p:tav tm="100000">
                                          <p:val>
                                            <p:strVal val="#ppt_h"/>
                                          </p:val>
                                        </p:tav>
                                      </p:tavLst>
                                    </p:anim>
                                    <p:anim calcmode="lin" valueType="num">
                                      <p:cBhvr>
                                        <p:cTn id="53" dur="1000" fill="hold"/>
                                        <p:tgtEl>
                                          <p:spTgt spid="8">
                                            <p:bg/>
                                          </p:spTgt>
                                        </p:tgtEl>
                                        <p:attrNameLst>
                                          <p:attrName>style.rotation</p:attrName>
                                        </p:attrNameLst>
                                      </p:cBhvr>
                                      <p:tavLst>
                                        <p:tav tm="0">
                                          <p:val>
                                            <p:fltVal val="90"/>
                                          </p:val>
                                        </p:tav>
                                        <p:tav tm="100000">
                                          <p:val>
                                            <p:fltVal val="0"/>
                                          </p:val>
                                        </p:tav>
                                      </p:tavLst>
                                    </p:anim>
                                    <p:animEffect transition="in" filter="fade">
                                      <p:cBhvr>
                                        <p:cTn id="54" dur="1000"/>
                                        <p:tgtEl>
                                          <p:spTgt spid="8">
                                            <p:bg/>
                                          </p:spTgt>
                                        </p:tgtEl>
                                      </p:cBhvr>
                                    </p:animEffect>
                                  </p:childTnLst>
                                </p:cTn>
                              </p:par>
                              <p:par>
                                <p:cTn id="55" presetID="31" presetClass="entr" presetSubtype="0" fill="hold" grpId="0" nodeType="withEffect">
                                  <p:stCondLst>
                                    <p:cond delay="0"/>
                                  </p:stCondLst>
                                  <p:childTnLst>
                                    <p:set>
                                      <p:cBhvr>
                                        <p:cTn id="56" dur="1" fill="hold">
                                          <p:stCondLst>
                                            <p:cond delay="0"/>
                                          </p:stCondLst>
                                        </p:cTn>
                                        <p:tgtEl>
                                          <p:spTgt spid="8">
                                            <p:txEl>
                                              <p:pRg st="0" end="0"/>
                                            </p:txEl>
                                          </p:spTgt>
                                        </p:tgtEl>
                                        <p:attrNameLst>
                                          <p:attrName>style.visibility</p:attrName>
                                        </p:attrNameLst>
                                      </p:cBhvr>
                                      <p:to>
                                        <p:strVal val="visible"/>
                                      </p:to>
                                    </p:set>
                                    <p:anim calcmode="lin" valueType="num">
                                      <p:cBhvr>
                                        <p:cTn id="5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5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60" dur="1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0811" y="3365"/>
            <a:ext cx="7442807"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Загальні відомості про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водонасосні</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установки</a:t>
            </a:r>
            <a:endParaRPr lang="uk-UA" sz="2800" i="1" u="sng"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4435" y="462728"/>
            <a:ext cx="8835560" cy="738664"/>
          </a:xfrm>
          <a:prstGeom prst="rect">
            <a:avLst/>
          </a:prstGeom>
          <a:solidFill>
            <a:srgbClr val="92D050"/>
          </a:solidFill>
        </p:spPr>
        <p:txBody>
          <a:bodyPr wrap="square" lIns="0" tIns="0" rIns="0" bIns="0">
            <a:spAutoFit/>
          </a:bodyPr>
          <a:lstStyle/>
          <a:p>
            <a:pPr indent="354013"/>
            <a:r>
              <a:rPr lang="uk-UA" sz="2400" dirty="0">
                <a:latin typeface="Calibri" panose="020F0502020204030204" pitchFamily="34" charset="0"/>
                <a:cs typeface="Calibri" pitchFamily="34" charset="0"/>
              </a:rPr>
              <a:t>      Водопостачання ферм і комплексів здійснюється за різними технологічними схемами, які класифікують за такими ознаками:</a:t>
            </a:r>
          </a:p>
        </p:txBody>
      </p:sp>
      <p:sp>
        <p:nvSpPr>
          <p:cNvPr id="6" name="Прямоугольник 5"/>
          <p:cNvSpPr/>
          <p:nvPr/>
        </p:nvSpPr>
        <p:spPr>
          <a:xfrm>
            <a:off x="122681" y="1169385"/>
            <a:ext cx="8835560" cy="2954655"/>
          </a:xfrm>
          <a:prstGeom prst="rect">
            <a:avLst/>
          </a:prstGeom>
          <a:solidFill>
            <a:schemeClr val="bg2">
              <a:lumMod val="75000"/>
            </a:schemeClr>
          </a:solidFill>
        </p:spPr>
        <p:txBody>
          <a:bodyPr wrap="square" lIns="0" tIns="0" rIns="0" bIns="0">
            <a:spAutoFit/>
          </a:bodyPr>
          <a:lstStyle/>
          <a:p>
            <a:pPr lvl="0">
              <a:buFont typeface="Wingdings" panose="05000000000000000000" pitchFamily="2" charset="2"/>
              <a:buChar char="Ø"/>
            </a:pPr>
            <a:r>
              <a:rPr lang="uk-UA" sz="2400" dirty="0">
                <a:latin typeface="Calibri" panose="020F0502020204030204" pitchFamily="34" charset="0"/>
                <a:cs typeface="Calibri" panose="020F0502020204030204" pitchFamily="34" charset="0"/>
              </a:rPr>
              <a:t>способом водозабору: з відкритих водоймищ (річок, ставків, озер), шахтних колодязів, артезіанських свердловин, для </a:t>
            </a:r>
            <a:r>
              <a:rPr lang="uk-UA" sz="2400" dirty="0" err="1">
                <a:latin typeface="Calibri" panose="020F0502020204030204" pitchFamily="34" charset="0"/>
                <a:cs typeface="Calibri" panose="020F0502020204030204" pitchFamily="34" charset="0"/>
              </a:rPr>
              <a:t>госпо</a:t>
            </a:r>
            <a:r>
              <a:rPr lang="uk-UA" sz="2400" dirty="0">
                <a:latin typeface="Calibri" panose="020F0502020204030204" pitchFamily="34" charset="0"/>
                <a:cs typeface="Calibri" panose="020F0502020204030204" pitchFamily="34" charset="0"/>
              </a:rPr>
              <a:t>-</a:t>
            </a:r>
            <a:r>
              <a:rPr lang="uk-UA" sz="2400" dirty="0" err="1">
                <a:latin typeface="Calibri" panose="020F0502020204030204" pitchFamily="34" charset="0"/>
                <a:cs typeface="Calibri" panose="020F0502020204030204" pitchFamily="34" charset="0"/>
              </a:rPr>
              <a:t>дарсько</a:t>
            </a:r>
            <a:r>
              <a:rPr lang="uk-UA" sz="2400" dirty="0">
                <a:latin typeface="Calibri" panose="020F0502020204030204" pitchFamily="34" charset="0"/>
                <a:cs typeface="Calibri" panose="020F0502020204030204" pitchFamily="34" charset="0"/>
              </a:rPr>
              <a:t>-питних потреб застосовують тільки два останні способи;</a:t>
            </a:r>
          </a:p>
          <a:p>
            <a:pPr lvl="0">
              <a:buFont typeface="Wingdings" panose="05000000000000000000" pitchFamily="2" charset="2"/>
              <a:buChar char="Ø"/>
            </a:pPr>
            <a:r>
              <a:rPr lang="uk-UA" sz="2400" dirty="0">
                <a:latin typeface="Calibri" panose="020F0502020204030204" pitchFamily="34" charset="0"/>
                <a:cs typeface="Calibri" panose="020F0502020204030204" pitchFamily="34" charset="0"/>
              </a:rPr>
              <a:t> способом подачі води споживачам: з безпосередньою подачею води у водопровідну мережу (застосовують у системах зрошення), водонапірною баштою, установками з гідроакумуляторами;</a:t>
            </a:r>
          </a:p>
          <a:p>
            <a:pPr>
              <a:buFont typeface="Wingdings" panose="05000000000000000000" pitchFamily="2" charset="2"/>
              <a:buChar char="Ø"/>
            </a:pPr>
            <a:r>
              <a:rPr lang="uk-UA" sz="2400" dirty="0">
                <a:latin typeface="Calibri" panose="020F0502020204030204" pitchFamily="34" charset="0"/>
                <a:cs typeface="Calibri" panose="020F0502020204030204" pitchFamily="34" charset="0"/>
              </a:rPr>
              <a:t> способом розподілу води: системи з автонапувалками різних типів, системи з проточною водою.</a:t>
            </a:r>
          </a:p>
        </p:txBody>
      </p:sp>
      <p:sp>
        <p:nvSpPr>
          <p:cNvPr id="7" name="Прямоугольник 6"/>
          <p:cNvSpPr/>
          <p:nvPr/>
        </p:nvSpPr>
        <p:spPr>
          <a:xfrm>
            <a:off x="122681" y="4154945"/>
            <a:ext cx="8835560" cy="738664"/>
          </a:xfrm>
          <a:prstGeom prst="rect">
            <a:avLst/>
          </a:prstGeom>
          <a:solidFill>
            <a:schemeClr val="accent3">
              <a:lumMod val="60000"/>
              <a:lumOff val="40000"/>
            </a:schemeClr>
          </a:solidFill>
        </p:spPr>
        <p:txBody>
          <a:bodyPr wrap="square" lIns="0" tIns="0" rIns="0" bIns="0">
            <a:spAutoFit/>
          </a:bodyPr>
          <a:lstStyle/>
          <a:p>
            <a:r>
              <a:rPr lang="uk-UA" sz="2400" dirty="0">
                <a:latin typeface="Calibri" panose="020F0502020204030204" pitchFamily="34" charset="0"/>
                <a:cs typeface="Calibri" pitchFamily="34" charset="0"/>
              </a:rPr>
              <a:t>      Для прийнятої схеми водопостачання визначають подачу води та напір, які необхідні для вибору насоса.</a:t>
            </a:r>
          </a:p>
        </p:txBody>
      </p:sp>
      <p:sp>
        <p:nvSpPr>
          <p:cNvPr id="22" name="Прямоугольник 21">
            <a:extLst>
              <a:ext uri="{FF2B5EF4-FFF2-40B4-BE49-F238E27FC236}">
                <a16:creationId xmlns:a16="http://schemas.microsoft.com/office/drawing/2014/main" id="{5631B95E-FA3F-4280-9ACD-413F9E7437CB}"/>
              </a:ext>
            </a:extLst>
          </p:cNvPr>
          <p:cNvSpPr/>
          <p:nvPr/>
        </p:nvSpPr>
        <p:spPr>
          <a:xfrm>
            <a:off x="122681" y="5632273"/>
            <a:ext cx="8835560" cy="1107996"/>
          </a:xfrm>
          <a:prstGeom prst="rect">
            <a:avLst/>
          </a:prstGeom>
          <a:solidFill>
            <a:schemeClr val="accent5">
              <a:lumMod val="60000"/>
              <a:lumOff val="40000"/>
            </a:schemeClr>
          </a:solidFill>
        </p:spPr>
        <p:txBody>
          <a:bodyPr wrap="square" lIns="0" tIns="0" rIns="0" bIns="0">
            <a:spAutoFit/>
          </a:bodyPr>
          <a:lstStyle/>
          <a:p>
            <a:r>
              <a:rPr lang="uk-UA" sz="2400" dirty="0">
                <a:latin typeface="Calibri" panose="020F0502020204030204" pitchFamily="34" charset="0"/>
                <a:cs typeface="Calibri" panose="020F0502020204030204" pitchFamily="34" charset="0"/>
              </a:rPr>
              <a:t>де </a:t>
            </a:r>
            <a:r>
              <a:rPr lang="en-US" sz="2400" i="1" dirty="0">
                <a:latin typeface="Times New Roman" panose="02020603050405020304" pitchFamily="18" charset="0"/>
                <a:cs typeface="Times New Roman" panose="02020603050405020304" pitchFamily="18" charset="0"/>
              </a:rPr>
              <a:t>q</a:t>
            </a:r>
            <a:r>
              <a:rPr lang="en-US" sz="2400" i="1" baseline="-25000" dirty="0">
                <a:latin typeface="Times New Roman" panose="02020603050405020304" pitchFamily="18" charset="0"/>
                <a:cs typeface="Times New Roman" panose="02020603050405020304" pitchFamily="18" charset="0"/>
              </a:rPr>
              <a:t>i</a:t>
            </a:r>
            <a:r>
              <a:rPr lang="uk-UA" sz="2400" dirty="0">
                <a:latin typeface="Times New Roman" panose="02020603050405020304" pitchFamily="18" charset="0"/>
                <a:cs typeface="Times New Roman" panose="02020603050405020304" pitchFamily="18" charset="0"/>
              </a:rPr>
              <a:t>,</a:t>
            </a:r>
            <a:r>
              <a:rPr lang="uk-UA"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uk-UA" sz="2400" dirty="0">
                <a:latin typeface="Calibri" panose="020F0502020204030204" pitchFamily="34" charset="0"/>
                <a:cs typeface="Calibri" panose="020F0502020204030204" pitchFamily="34" charset="0"/>
              </a:rPr>
              <a:t> добова норма споживання води одним споживачем;</a:t>
            </a:r>
          </a:p>
          <a:p>
            <a:r>
              <a:rPr lang="uk-UA" sz="2400" dirty="0">
                <a:latin typeface="Calibri" panose="020F0502020204030204" pitchFamily="34" charset="0"/>
                <a:cs typeface="Calibri" panose="020F0502020204030204" pitchFamily="34" charset="0"/>
              </a:rPr>
              <a:t> </a:t>
            </a:r>
            <a:r>
              <a:rPr lang="en-US" sz="2400" i="1" dirty="0">
                <a:latin typeface="Times New Roman" panose="02020603050405020304" pitchFamily="18" charset="0"/>
                <a:cs typeface="Times New Roman" panose="02020603050405020304" pitchFamily="18" charset="0"/>
              </a:rPr>
              <a:t>m</a:t>
            </a:r>
            <a:r>
              <a:rPr lang="uk-UA" sz="2400" i="1" baseline="-25000" dirty="0">
                <a:latin typeface="Times New Roman" panose="02020603050405020304" pitchFamily="18" charset="0"/>
                <a:cs typeface="Times New Roman" panose="02020603050405020304" pitchFamily="18" charset="0"/>
              </a:rPr>
              <a:t>і</a:t>
            </a:r>
            <a:r>
              <a:rPr lang="uk-UA" sz="2400" dirty="0">
                <a:latin typeface="Times New Roman" panose="02020603050405020304" pitchFamily="18" charset="0"/>
                <a:cs typeface="Times New Roman" panose="02020603050405020304" pitchFamily="18" charset="0"/>
              </a:rPr>
              <a:t> </a:t>
            </a:r>
            <a:r>
              <a:rPr lang="en-US" sz="2400" dirty="0">
                <a:latin typeface="Calibri" panose="020F0502020204030204" pitchFamily="34" charset="0"/>
                <a:cs typeface="Calibri" panose="020F0502020204030204" pitchFamily="34" charset="0"/>
              </a:rPr>
              <a:t>-</a:t>
            </a:r>
            <a:r>
              <a:rPr lang="uk-UA" sz="2400" dirty="0">
                <a:latin typeface="Calibri" panose="020F0502020204030204" pitchFamily="34" charset="0"/>
                <a:cs typeface="Calibri" panose="020F0502020204030204" pitchFamily="34" charset="0"/>
              </a:rPr>
              <a:t> кількість споживачів </a:t>
            </a:r>
            <a:r>
              <a:rPr lang="uk-UA" sz="2400" i="1" dirty="0">
                <a:latin typeface="Calibri" panose="020F0502020204030204" pitchFamily="34" charset="0"/>
                <a:cs typeface="Calibri" panose="020F0502020204030204" pitchFamily="34" charset="0"/>
              </a:rPr>
              <a:t>і-то</a:t>
            </a:r>
            <a:r>
              <a:rPr lang="uk-UA" sz="2400" dirty="0">
                <a:latin typeface="Calibri" panose="020F0502020204030204" pitchFamily="34" charset="0"/>
                <a:cs typeface="Calibri" panose="020F0502020204030204" pitchFamily="34" charset="0"/>
              </a:rPr>
              <a:t> виду; </a:t>
            </a:r>
          </a:p>
          <a:p>
            <a:r>
              <a:rPr lang="uk-UA" sz="2400" i="1" dirty="0">
                <a:latin typeface="Calibri" panose="020F0502020204030204" pitchFamily="34" charset="0"/>
                <a:cs typeface="Calibri" panose="020F0502020204030204" pitchFamily="34" charset="0"/>
              </a:rPr>
              <a:t>п</a:t>
            </a:r>
            <a:r>
              <a:rPr lang="uk-UA" sz="2400"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a:t>
            </a:r>
            <a:r>
              <a:rPr lang="uk-UA" sz="2400" dirty="0">
                <a:latin typeface="Calibri" panose="020F0502020204030204" pitchFamily="34" charset="0"/>
                <a:cs typeface="Calibri" panose="020F0502020204030204" pitchFamily="34" charset="0"/>
              </a:rPr>
              <a:t> кількість видів споживачів.</a:t>
            </a:r>
          </a:p>
        </p:txBody>
      </p:sp>
      <p:sp>
        <p:nvSpPr>
          <p:cNvPr id="8" name="Прямоугольник 7"/>
          <p:cNvSpPr/>
          <p:nvPr/>
        </p:nvSpPr>
        <p:spPr>
          <a:xfrm>
            <a:off x="122681" y="4893609"/>
            <a:ext cx="8835560" cy="738664"/>
          </a:xfrm>
          <a:prstGeom prst="rect">
            <a:avLst/>
          </a:prstGeom>
          <a:solidFill>
            <a:schemeClr val="accent5">
              <a:lumMod val="60000"/>
              <a:lumOff val="40000"/>
            </a:schemeClr>
          </a:solidFill>
        </p:spPr>
        <p:txBody>
          <a:bodyPr wrap="square" lIns="0" tIns="0" rIns="0" bIns="0">
            <a:spAutoFit/>
          </a:bodyPr>
          <a:lstStyle/>
          <a:p>
            <a:r>
              <a:rPr lang="uk-UA" sz="2400" dirty="0">
                <a:latin typeface="Calibri" pitchFamily="34" charset="0"/>
                <a:cs typeface="Calibri" pitchFamily="34" charset="0"/>
              </a:rPr>
              <a:t>      Середньодобові витрати води </a:t>
            </a:r>
          </a:p>
          <a:p>
            <a:r>
              <a:rPr lang="en-US" sz="2400" i="1" dirty="0">
                <a:latin typeface="Times New Roman" panose="02020603050405020304" pitchFamily="18" charset="0"/>
                <a:cs typeface="Times New Roman" panose="02020603050405020304" pitchFamily="18" charset="0"/>
              </a:rPr>
              <a:t>Q</a:t>
            </a:r>
            <a:r>
              <a:rPr lang="uk-UA" sz="2400" baseline="-25000" dirty="0" err="1">
                <a:latin typeface="Times New Roman" panose="02020603050405020304" pitchFamily="18" charset="0"/>
                <a:cs typeface="Times New Roman" panose="02020603050405020304" pitchFamily="18" charset="0"/>
              </a:rPr>
              <a:t>сер</a:t>
            </a:r>
            <a:r>
              <a:rPr lang="uk-UA" sz="2400" dirty="0" err="1">
                <a:latin typeface="Times New Roman" panose="02020603050405020304" pitchFamily="18" charset="0"/>
                <a:cs typeface="Times New Roman" panose="02020603050405020304" pitchFamily="18" charset="0"/>
              </a:rPr>
              <a:t>.</a:t>
            </a:r>
            <a:r>
              <a:rPr lang="uk-UA" sz="2400" baseline="-25000" dirty="0" err="1">
                <a:latin typeface="Times New Roman" panose="02020603050405020304" pitchFamily="18" charset="0"/>
                <a:cs typeface="Times New Roman" panose="02020603050405020304" pitchFamily="18" charset="0"/>
              </a:rPr>
              <a:t>д</a:t>
            </a:r>
            <a:r>
              <a:rPr lang="uk-UA" sz="2400" dirty="0">
                <a:latin typeface="Calibri" panose="020F0502020204030204" pitchFamily="34" charset="0"/>
                <a:cs typeface="Calibri" panose="020F0502020204030204" pitchFamily="34" charset="0"/>
              </a:rPr>
              <a:t>, м</a:t>
            </a:r>
            <a:r>
              <a:rPr lang="uk-UA" sz="2400" baseline="30000" dirty="0">
                <a:latin typeface="Calibri" panose="020F0502020204030204" pitchFamily="34" charset="0"/>
                <a:cs typeface="Calibri" panose="020F0502020204030204" pitchFamily="34" charset="0"/>
              </a:rPr>
              <a:t>3</a:t>
            </a:r>
            <a:r>
              <a:rPr lang="uk-UA" sz="2400" dirty="0">
                <a:latin typeface="Calibri" panose="020F0502020204030204" pitchFamily="34" charset="0"/>
                <a:cs typeface="Calibri" panose="020F0502020204030204" pitchFamily="34" charset="0"/>
              </a:rPr>
              <a:t>/</a:t>
            </a:r>
            <a:r>
              <a:rPr lang="uk-UA" sz="2400" dirty="0" err="1">
                <a:latin typeface="Calibri" panose="020F0502020204030204" pitchFamily="34" charset="0"/>
                <a:cs typeface="Calibri" panose="020F0502020204030204" pitchFamily="34" charset="0"/>
              </a:rPr>
              <a:t>доб</a:t>
            </a:r>
            <a:r>
              <a:rPr lang="uk-UA" sz="2400" dirty="0">
                <a:latin typeface="Calibri" panose="020F0502020204030204" pitchFamily="34" charset="0"/>
                <a:cs typeface="Calibri" panose="020F0502020204030204" pitchFamily="34" charset="0"/>
              </a:rPr>
              <a:t>, визначають за формулою</a:t>
            </a:r>
          </a:p>
        </p:txBody>
      </p:sp>
      <p:pic>
        <p:nvPicPr>
          <p:cNvPr id="10244" name="Рисунок 1">
            <a:extLst>
              <a:ext uri="{FF2B5EF4-FFF2-40B4-BE49-F238E27FC236}">
                <a16:creationId xmlns:a16="http://schemas.microsoft.com/office/drawing/2014/main" id="{18EA8466-3473-4A82-9733-AB5E7097B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6071" y="4562665"/>
            <a:ext cx="2553993" cy="106960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07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000" fill="hold"/>
                                        <p:tgtEl>
                                          <p:spTgt spid="8"/>
                                        </p:tgtEl>
                                        <p:attrNameLst>
                                          <p:attrName>ppt_x</p:attrName>
                                        </p:attrNameLst>
                                      </p:cBhvr>
                                      <p:tavLst>
                                        <p:tav tm="0">
                                          <p:val>
                                            <p:strVal val="#ppt_x"/>
                                          </p:val>
                                        </p:tav>
                                        <p:tav tm="100000">
                                          <p:val>
                                            <p:strVal val="#ppt_x"/>
                                          </p:val>
                                        </p:tav>
                                      </p:tavLst>
                                    </p:anim>
                                    <p:anim calcmode="lin" valueType="num">
                                      <p:cBhvr additive="base">
                                        <p:cTn id="25" dur="100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6" presetClass="entr" presetSubtype="0" fill="hold" nodeType="afterEffect">
                                  <p:stCondLst>
                                    <p:cond delay="0"/>
                                  </p:stCondLst>
                                  <p:childTnLst>
                                    <p:set>
                                      <p:cBhvr>
                                        <p:cTn id="28" dur="1" fill="hold">
                                          <p:stCondLst>
                                            <p:cond delay="0"/>
                                          </p:stCondLst>
                                        </p:cTn>
                                        <p:tgtEl>
                                          <p:spTgt spid="10244"/>
                                        </p:tgtEl>
                                        <p:attrNameLst>
                                          <p:attrName>style.visibility</p:attrName>
                                        </p:attrNameLst>
                                      </p:cBhvr>
                                      <p:to>
                                        <p:strVal val="visible"/>
                                      </p:to>
                                    </p:set>
                                    <p:animEffect transition="in" filter="wipe(down)">
                                      <p:cBhvr>
                                        <p:cTn id="29" dur="580">
                                          <p:stCondLst>
                                            <p:cond delay="0"/>
                                          </p:stCondLst>
                                        </p:cTn>
                                        <p:tgtEl>
                                          <p:spTgt spid="10244"/>
                                        </p:tgtEl>
                                      </p:cBhvr>
                                    </p:animEffect>
                                    <p:anim calcmode="lin" valueType="num">
                                      <p:cBhvr>
                                        <p:cTn id="30" dur="1822" tmFilter="0,0; 0.14,0.36; 0.43,0.73; 0.71,0.91; 1.0,1.0">
                                          <p:stCondLst>
                                            <p:cond delay="0"/>
                                          </p:stCondLst>
                                        </p:cTn>
                                        <p:tgtEl>
                                          <p:spTgt spid="1024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024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024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024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0244"/>
                                        </p:tgtEl>
                                        <p:attrNameLst>
                                          <p:attrName>ppt_y</p:attrName>
                                        </p:attrNameLst>
                                      </p:cBhvr>
                                      <p:tavLst>
                                        <p:tav tm="0" fmla="#ppt_y-sin(pi*$)/81">
                                          <p:val>
                                            <p:fltVal val="0"/>
                                          </p:val>
                                        </p:tav>
                                        <p:tav tm="100000">
                                          <p:val>
                                            <p:fltVal val="1"/>
                                          </p:val>
                                        </p:tav>
                                      </p:tavLst>
                                    </p:anim>
                                    <p:animScale>
                                      <p:cBhvr>
                                        <p:cTn id="35" dur="26">
                                          <p:stCondLst>
                                            <p:cond delay="650"/>
                                          </p:stCondLst>
                                        </p:cTn>
                                        <p:tgtEl>
                                          <p:spTgt spid="10244"/>
                                        </p:tgtEl>
                                      </p:cBhvr>
                                      <p:to x="100000" y="60000"/>
                                    </p:animScale>
                                    <p:animScale>
                                      <p:cBhvr>
                                        <p:cTn id="36" dur="166" decel="50000">
                                          <p:stCondLst>
                                            <p:cond delay="676"/>
                                          </p:stCondLst>
                                        </p:cTn>
                                        <p:tgtEl>
                                          <p:spTgt spid="10244"/>
                                        </p:tgtEl>
                                      </p:cBhvr>
                                      <p:to x="100000" y="100000"/>
                                    </p:animScale>
                                    <p:animScale>
                                      <p:cBhvr>
                                        <p:cTn id="37" dur="26">
                                          <p:stCondLst>
                                            <p:cond delay="1312"/>
                                          </p:stCondLst>
                                        </p:cTn>
                                        <p:tgtEl>
                                          <p:spTgt spid="10244"/>
                                        </p:tgtEl>
                                      </p:cBhvr>
                                      <p:to x="100000" y="80000"/>
                                    </p:animScale>
                                    <p:animScale>
                                      <p:cBhvr>
                                        <p:cTn id="38" dur="166" decel="50000">
                                          <p:stCondLst>
                                            <p:cond delay="1338"/>
                                          </p:stCondLst>
                                        </p:cTn>
                                        <p:tgtEl>
                                          <p:spTgt spid="10244"/>
                                        </p:tgtEl>
                                      </p:cBhvr>
                                      <p:to x="100000" y="100000"/>
                                    </p:animScale>
                                    <p:animScale>
                                      <p:cBhvr>
                                        <p:cTn id="39" dur="26">
                                          <p:stCondLst>
                                            <p:cond delay="1642"/>
                                          </p:stCondLst>
                                        </p:cTn>
                                        <p:tgtEl>
                                          <p:spTgt spid="10244"/>
                                        </p:tgtEl>
                                      </p:cBhvr>
                                      <p:to x="100000" y="90000"/>
                                    </p:animScale>
                                    <p:animScale>
                                      <p:cBhvr>
                                        <p:cTn id="40" dur="166" decel="50000">
                                          <p:stCondLst>
                                            <p:cond delay="1668"/>
                                          </p:stCondLst>
                                        </p:cTn>
                                        <p:tgtEl>
                                          <p:spTgt spid="10244"/>
                                        </p:tgtEl>
                                      </p:cBhvr>
                                      <p:to x="100000" y="100000"/>
                                    </p:animScale>
                                    <p:animScale>
                                      <p:cBhvr>
                                        <p:cTn id="41" dur="26">
                                          <p:stCondLst>
                                            <p:cond delay="1808"/>
                                          </p:stCondLst>
                                        </p:cTn>
                                        <p:tgtEl>
                                          <p:spTgt spid="10244"/>
                                        </p:tgtEl>
                                      </p:cBhvr>
                                      <p:to x="100000" y="95000"/>
                                    </p:animScale>
                                    <p:animScale>
                                      <p:cBhvr>
                                        <p:cTn id="42" dur="166" decel="50000">
                                          <p:stCondLst>
                                            <p:cond delay="1834"/>
                                          </p:stCondLst>
                                        </p:cTn>
                                        <p:tgtEl>
                                          <p:spTgt spid="10244"/>
                                        </p:tgtEl>
                                      </p:cBhvr>
                                      <p:to x="100000" y="100000"/>
                                    </p:animScale>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1000" fill="hold"/>
                                        <p:tgtEl>
                                          <p:spTgt spid="22"/>
                                        </p:tgtEl>
                                        <p:attrNameLst>
                                          <p:attrName>ppt_x</p:attrName>
                                        </p:attrNameLst>
                                      </p:cBhvr>
                                      <p:tavLst>
                                        <p:tav tm="0">
                                          <p:val>
                                            <p:strVal val="#ppt_x"/>
                                          </p:val>
                                        </p:tav>
                                        <p:tav tm="100000">
                                          <p:val>
                                            <p:strVal val="#ppt_x"/>
                                          </p:val>
                                        </p:tav>
                                      </p:tavLst>
                                    </p:anim>
                                    <p:anim calcmode="lin" valueType="num">
                                      <p:cBhvr additive="base">
                                        <p:cTn id="4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2" grpId="0" animBg="1"/>
      <p:bldP spid="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7847" y="493985"/>
            <a:ext cx="8948650" cy="1048749"/>
          </a:xfrm>
          <a:prstGeom prst="rect">
            <a:avLst/>
          </a:prstGeom>
          <a:solidFill>
            <a:schemeClr val="tx2">
              <a:lumMod val="20000"/>
              <a:lumOff val="80000"/>
            </a:schemeClr>
          </a:solidFill>
        </p:spPr>
        <p:txBody>
          <a:bodyPr wrap="square" lIns="0" tIns="0" rIns="0" bIns="0">
            <a:spAutoFit/>
          </a:bodyPr>
          <a:lstStyle/>
          <a:p>
            <a:pPr>
              <a:lnSpc>
                <a:spcPct val="85000"/>
              </a:lnSpc>
            </a:pPr>
            <a:r>
              <a:rPr lang="uk-UA" sz="2000" dirty="0">
                <a:latin typeface="Calibri" pitchFamily="34" charset="0"/>
                <a:cs typeface="Calibri" pitchFamily="34" charset="0"/>
              </a:rPr>
              <a:t>        На функціональній схемі пристрою основні блоки позначені: </a:t>
            </a:r>
            <a:r>
              <a:rPr lang="ru-RU" sz="2000" dirty="0">
                <a:latin typeface="Calibri" panose="020F0502020204030204" pitchFamily="34" charset="0"/>
                <a:cs typeface="Calibri" panose="020F0502020204030204" pitchFamily="34" charset="0"/>
              </a:rPr>
              <a:t>ЯП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чарунка живлення; ЯЗ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чарунка захисту; ЯУУ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чарунка керування за рівнем води; ЯУД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чарунка керування за тиском; ВУ-ЯЗ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вихідний пристрій чарунки захисту; ДДВ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датчик тиску води; ДСХ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датчик “сухого ходу”.</a:t>
            </a:r>
          </a:p>
        </p:txBody>
      </p:sp>
      <p:sp>
        <p:nvSpPr>
          <p:cNvPr id="8" name="Прямоугольник 7">
            <a:extLst>
              <a:ext uri="{FF2B5EF4-FFF2-40B4-BE49-F238E27FC236}">
                <a16:creationId xmlns:a16="http://schemas.microsoft.com/office/drawing/2014/main" id="{9993C783-241D-434D-ACC1-4A73E73CD077}"/>
              </a:ext>
            </a:extLst>
          </p:cNvPr>
          <p:cNvSpPr/>
          <p:nvPr/>
        </p:nvSpPr>
        <p:spPr>
          <a:xfrm>
            <a:off x="126231" y="116631"/>
            <a:ext cx="8910266" cy="369332"/>
          </a:xfrm>
          <a:prstGeom prst="rect">
            <a:avLst/>
          </a:prstGeom>
        </p:spPr>
        <p:txBody>
          <a:bodyPr wrap="square" lIns="0" tIns="0" rIns="0" bIns="0">
            <a:spAutoFit/>
          </a:bodyPr>
          <a:lstStyle/>
          <a:p>
            <a:pPr algn="ct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Комплектні пристрої керування </a:t>
            </a:r>
            <a:r>
              <a:rPr lang="uk-UA" sz="24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водонасосними</a:t>
            </a: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установками</a:t>
            </a:r>
            <a:endParaRPr lang="uk-UA" sz="2400" b="1" i="1" u="sng" spc="-100" dirty="0">
              <a:solidFill>
                <a:schemeClr val="tx2"/>
              </a:solidFill>
              <a:latin typeface="Times New Roman" panose="02020603050405020304" pitchFamily="18" charset="0"/>
              <a:cs typeface="Times New Roman" panose="02020603050405020304" pitchFamily="18" charset="0"/>
            </a:endParaRPr>
          </a:p>
        </p:txBody>
      </p:sp>
      <p:pic>
        <p:nvPicPr>
          <p:cNvPr id="13314" name="Рисунок 11">
            <a:extLst>
              <a:ext uri="{FF2B5EF4-FFF2-40B4-BE49-F238E27FC236}">
                <a16:creationId xmlns:a16="http://schemas.microsoft.com/office/drawing/2014/main" id="{D3BF97BA-30C7-4056-84F9-8D68161638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019953" y="202961"/>
            <a:ext cx="4683920" cy="738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a:extLst>
              <a:ext uri="{FF2B5EF4-FFF2-40B4-BE49-F238E27FC236}">
                <a16:creationId xmlns:a16="http://schemas.microsoft.com/office/drawing/2014/main" id="{B10F3FF1-9BC5-4FF5-B3BE-F651EBF85675}"/>
              </a:ext>
            </a:extLst>
          </p:cNvPr>
          <p:cNvSpPr/>
          <p:nvPr/>
        </p:nvSpPr>
        <p:spPr>
          <a:xfrm>
            <a:off x="41656" y="1559727"/>
            <a:ext cx="1629553" cy="4711290"/>
          </a:xfrm>
          <a:prstGeom prst="rect">
            <a:avLst/>
          </a:prstGeom>
          <a:solidFill>
            <a:schemeClr val="bg2">
              <a:lumMod val="90000"/>
            </a:schemeClr>
          </a:solidFill>
        </p:spPr>
        <p:txBody>
          <a:bodyPr wrap="square" lIns="0" tIns="0" rIns="0" bIns="0">
            <a:spAutoFit/>
          </a:bodyPr>
          <a:lstStyle/>
          <a:p>
            <a:pPr>
              <a:lnSpc>
                <a:spcPct val="85000"/>
              </a:lnSpc>
            </a:pPr>
            <a:r>
              <a:rPr lang="uk-UA" sz="2000" dirty="0">
                <a:latin typeface="Calibri" pitchFamily="34" charset="0"/>
                <a:cs typeface="Calibri" pitchFamily="34" charset="0"/>
              </a:rPr>
              <a:t>     Вибір </a:t>
            </a:r>
            <a:r>
              <a:rPr lang="uk-UA" sz="2000" dirty="0" err="1">
                <a:latin typeface="Calibri" panose="020F0502020204030204" pitchFamily="34" charset="0"/>
                <a:cs typeface="Calibri" panose="020F0502020204030204" pitchFamily="34" charset="0"/>
              </a:rPr>
              <a:t>режи</a:t>
            </a:r>
            <a:r>
              <a:rPr lang="uk-UA" sz="2000" dirty="0">
                <a:latin typeface="Calibri" panose="020F0502020204030204" pitchFamily="34" charset="0"/>
                <a:cs typeface="Calibri" panose="020F0502020204030204" pitchFamily="34" charset="0"/>
              </a:rPr>
              <a:t>-мів керування насосною установкою здійснюється перемикачем </a:t>
            </a:r>
            <a:r>
              <a:rPr lang="en-US" sz="2000" dirty="0">
                <a:latin typeface="Calibri" panose="020F0502020204030204" pitchFamily="34" charset="0"/>
                <a:cs typeface="Calibri" panose="020F0502020204030204" pitchFamily="34" charset="0"/>
              </a:rPr>
              <a:t>S</a:t>
            </a:r>
            <a:r>
              <a:rPr lang="uk-UA" sz="2000" dirty="0">
                <a:latin typeface="Calibri" panose="020F0502020204030204" pitchFamily="34" charset="0"/>
                <a:cs typeface="Calibri" panose="020F0502020204030204" pitchFamily="34" charset="0"/>
              </a:rPr>
              <a:t>А2, який має чотири поло-</a:t>
            </a:r>
            <a:r>
              <a:rPr lang="uk-UA" sz="2000" dirty="0" err="1">
                <a:latin typeface="Calibri" panose="020F0502020204030204" pitchFamily="34" charset="0"/>
                <a:cs typeface="Calibri" panose="020F0502020204030204" pitchFamily="34" charset="0"/>
              </a:rPr>
              <a:t>ження</a:t>
            </a:r>
            <a:r>
              <a:rPr lang="uk-UA" sz="2000" dirty="0">
                <a:latin typeface="Calibri" panose="020F0502020204030204" pitchFamily="34" charset="0"/>
                <a:cs typeface="Calibri" panose="020F0502020204030204" pitchFamily="34" charset="0"/>
              </a:rPr>
              <a:t>: АУ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автоматичне керування, ДУ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дистанційне керування, МУ </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 місцеве (</a:t>
            </a:r>
            <a:r>
              <a:rPr lang="uk-UA" sz="2000" dirty="0" err="1">
                <a:latin typeface="Calibri" panose="020F0502020204030204" pitchFamily="34" charset="0"/>
                <a:cs typeface="Calibri" panose="020F0502020204030204" pitchFamily="34" charset="0"/>
              </a:rPr>
              <a:t>руч</a:t>
            </a:r>
            <a:r>
              <a:rPr lang="uk-UA" sz="2000" dirty="0">
                <a:latin typeface="Calibri" panose="020F0502020204030204" pitchFamily="34" charset="0"/>
                <a:cs typeface="Calibri" panose="020F0502020204030204" pitchFamily="34" charset="0"/>
              </a:rPr>
              <a:t>-не) керування з двома пози-</a:t>
            </a:r>
            <a:r>
              <a:rPr lang="uk-UA" sz="2000" dirty="0" err="1">
                <a:latin typeface="Calibri" panose="020F0502020204030204" pitchFamily="34" charset="0"/>
                <a:cs typeface="Calibri" panose="020F0502020204030204" pitchFamily="34" charset="0"/>
              </a:rPr>
              <a:t>ціями</a:t>
            </a:r>
            <a:r>
              <a:rPr lang="uk-UA" sz="2000" dirty="0">
                <a:latin typeface="Calibri" panose="020F0502020204030204" pitchFamily="34" charset="0"/>
                <a:cs typeface="Calibri" panose="020F0502020204030204" pitchFamily="34" charset="0"/>
              </a:rPr>
              <a:t> “</a:t>
            </a:r>
            <a:r>
              <a:rPr lang="uk-UA" sz="2000" dirty="0" err="1">
                <a:latin typeface="Calibri" panose="020F0502020204030204" pitchFamily="34" charset="0"/>
                <a:cs typeface="Calibri" panose="020F0502020204030204" pitchFamily="34" charset="0"/>
              </a:rPr>
              <a:t>Ввімк</a:t>
            </a:r>
            <a:r>
              <a:rPr lang="uk-UA" sz="2000" dirty="0">
                <a:latin typeface="Calibri" panose="020F0502020204030204" pitchFamily="34" charset="0"/>
                <a:cs typeface="Calibri" panose="020F0502020204030204" pitchFamily="34" charset="0"/>
              </a:rPr>
              <a:t>.” та “</a:t>
            </a:r>
            <a:r>
              <a:rPr lang="uk-UA" sz="2000" dirty="0" err="1">
                <a:latin typeface="Calibri" panose="020F0502020204030204" pitchFamily="34" charset="0"/>
                <a:cs typeface="Calibri" panose="020F0502020204030204" pitchFamily="34" charset="0"/>
              </a:rPr>
              <a:t>Вимк</a:t>
            </a:r>
            <a:r>
              <a:rPr lang="uk-UA" sz="2000" dirty="0">
                <a:latin typeface="Calibri" panose="020F0502020204030204" pitchFamily="34" charset="0"/>
                <a:cs typeface="Calibri" panose="020F0502020204030204" pitchFamily="34" charset="0"/>
              </a:rPr>
              <a:t>.”     </a:t>
            </a:r>
          </a:p>
        </p:txBody>
      </p:sp>
      <p:sp>
        <p:nvSpPr>
          <p:cNvPr id="6" name="Прямоугольник 5"/>
          <p:cNvSpPr/>
          <p:nvPr/>
        </p:nvSpPr>
        <p:spPr>
          <a:xfrm>
            <a:off x="51785" y="6235625"/>
            <a:ext cx="9040429" cy="525528"/>
          </a:xfrm>
          <a:prstGeom prst="rect">
            <a:avLst/>
          </a:prstGeom>
          <a:solidFill>
            <a:schemeClr val="accent3">
              <a:lumMod val="40000"/>
              <a:lumOff val="60000"/>
            </a:schemeClr>
          </a:solidFill>
        </p:spPr>
        <p:txBody>
          <a:bodyPr wrap="square" lIns="0" tIns="0" rIns="0" bIns="0">
            <a:spAutoFit/>
          </a:bodyPr>
          <a:lstStyle/>
          <a:p>
            <a:pPr>
              <a:lnSpc>
                <a:spcPct val="85000"/>
              </a:lnSpc>
            </a:pPr>
            <a:r>
              <a:rPr lang="uk-UA" sz="2000" dirty="0">
                <a:latin typeface="Calibri" pitchFamily="34" charset="0"/>
                <a:cs typeface="Calibri" pitchFamily="34" charset="0"/>
              </a:rPr>
              <a:t>         Режим водо</a:t>
            </a:r>
            <a:r>
              <a:rPr lang="en-US" sz="2000" dirty="0">
                <a:latin typeface="Calibri" panose="020F0502020204030204" pitchFamily="34" charset="0"/>
                <a:cs typeface="Calibri" panose="020F0502020204030204" pitchFamily="34" charset="0"/>
              </a:rPr>
              <a:t>-</a:t>
            </a:r>
            <a:r>
              <a:rPr lang="uk-UA" sz="2000" dirty="0">
                <a:latin typeface="Calibri" panose="020F0502020204030204" pitchFamily="34" charset="0"/>
                <a:cs typeface="Calibri" panose="020F0502020204030204" pitchFamily="34" charset="0"/>
              </a:rPr>
              <a:t>підйому та дренажу в окремих станціях вибирається тумблером або відповідними перемичками В та Д.</a:t>
            </a:r>
          </a:p>
        </p:txBody>
      </p:sp>
    </p:spTree>
    <p:extLst>
      <p:ext uri="{BB962C8B-B14F-4D97-AF65-F5344CB8AC3E}">
        <p14:creationId xmlns:p14="http://schemas.microsoft.com/office/powerpoint/2010/main" val="22712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wipe(down)">
                                      <p:cBhvr>
                                        <p:cTn id="12" dur="580">
                                          <p:stCondLst>
                                            <p:cond delay="0"/>
                                          </p:stCondLst>
                                        </p:cTn>
                                        <p:tgtEl>
                                          <p:spTgt spid="13314"/>
                                        </p:tgtEl>
                                      </p:cBhvr>
                                    </p:animEffect>
                                    <p:anim calcmode="lin" valueType="num">
                                      <p:cBhvr>
                                        <p:cTn id="13" dur="1822" tmFilter="0,0; 0.14,0.36; 0.43,0.73; 0.71,0.91; 1.0,1.0">
                                          <p:stCondLst>
                                            <p:cond delay="0"/>
                                          </p:stCondLst>
                                        </p:cTn>
                                        <p:tgtEl>
                                          <p:spTgt spid="133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33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33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33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33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3314"/>
                                        </p:tgtEl>
                                      </p:cBhvr>
                                      <p:to x="100000" y="60000"/>
                                    </p:animScale>
                                    <p:animScale>
                                      <p:cBhvr>
                                        <p:cTn id="19" dur="166" decel="50000">
                                          <p:stCondLst>
                                            <p:cond delay="676"/>
                                          </p:stCondLst>
                                        </p:cTn>
                                        <p:tgtEl>
                                          <p:spTgt spid="13314"/>
                                        </p:tgtEl>
                                      </p:cBhvr>
                                      <p:to x="100000" y="100000"/>
                                    </p:animScale>
                                    <p:animScale>
                                      <p:cBhvr>
                                        <p:cTn id="20" dur="26">
                                          <p:stCondLst>
                                            <p:cond delay="1312"/>
                                          </p:stCondLst>
                                        </p:cTn>
                                        <p:tgtEl>
                                          <p:spTgt spid="13314"/>
                                        </p:tgtEl>
                                      </p:cBhvr>
                                      <p:to x="100000" y="80000"/>
                                    </p:animScale>
                                    <p:animScale>
                                      <p:cBhvr>
                                        <p:cTn id="21" dur="166" decel="50000">
                                          <p:stCondLst>
                                            <p:cond delay="1338"/>
                                          </p:stCondLst>
                                        </p:cTn>
                                        <p:tgtEl>
                                          <p:spTgt spid="13314"/>
                                        </p:tgtEl>
                                      </p:cBhvr>
                                      <p:to x="100000" y="100000"/>
                                    </p:animScale>
                                    <p:animScale>
                                      <p:cBhvr>
                                        <p:cTn id="22" dur="26">
                                          <p:stCondLst>
                                            <p:cond delay="1642"/>
                                          </p:stCondLst>
                                        </p:cTn>
                                        <p:tgtEl>
                                          <p:spTgt spid="13314"/>
                                        </p:tgtEl>
                                      </p:cBhvr>
                                      <p:to x="100000" y="90000"/>
                                    </p:animScale>
                                    <p:animScale>
                                      <p:cBhvr>
                                        <p:cTn id="23" dur="166" decel="50000">
                                          <p:stCondLst>
                                            <p:cond delay="1668"/>
                                          </p:stCondLst>
                                        </p:cTn>
                                        <p:tgtEl>
                                          <p:spTgt spid="13314"/>
                                        </p:tgtEl>
                                      </p:cBhvr>
                                      <p:to x="100000" y="100000"/>
                                    </p:animScale>
                                    <p:animScale>
                                      <p:cBhvr>
                                        <p:cTn id="24" dur="26">
                                          <p:stCondLst>
                                            <p:cond delay="1808"/>
                                          </p:stCondLst>
                                        </p:cTn>
                                        <p:tgtEl>
                                          <p:spTgt spid="13314"/>
                                        </p:tgtEl>
                                      </p:cBhvr>
                                      <p:to x="100000" y="95000"/>
                                    </p:animScale>
                                    <p:animScale>
                                      <p:cBhvr>
                                        <p:cTn id="25" dur="166" decel="50000">
                                          <p:stCondLst>
                                            <p:cond delay="1834"/>
                                          </p:stCondLst>
                                        </p:cTn>
                                        <p:tgtEl>
                                          <p:spTgt spid="133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12" fill="hold" grpId="0" nodeType="clickEffect">
                                  <p:stCondLst>
                                    <p:cond delay="0"/>
                                  </p:stCondLst>
                                  <p:childTnLst>
                                    <p:set>
                                      <p:cBhvr>
                                        <p:cTn id="29" dur="1" fill="hold">
                                          <p:stCondLst>
                                            <p:cond delay="0"/>
                                          </p:stCondLst>
                                        </p:cTn>
                                        <p:tgtEl>
                                          <p:spTgt spid="11">
                                            <p:bg/>
                                          </p:spTgt>
                                        </p:tgtEl>
                                        <p:attrNameLst>
                                          <p:attrName>style.visibility</p:attrName>
                                        </p:attrNameLst>
                                      </p:cBhvr>
                                      <p:to>
                                        <p:strVal val="visible"/>
                                      </p:to>
                                    </p:set>
                                    <p:anim calcmode="lin" valueType="num">
                                      <p:cBhvr additive="base">
                                        <p:cTn id="30" dur="1000" fill="hold"/>
                                        <p:tgtEl>
                                          <p:spTgt spid="11">
                                            <p:bg/>
                                          </p:spTgt>
                                        </p:tgtEl>
                                        <p:attrNameLst>
                                          <p:attrName>ppt_x</p:attrName>
                                        </p:attrNameLst>
                                      </p:cBhvr>
                                      <p:tavLst>
                                        <p:tav tm="0">
                                          <p:val>
                                            <p:strVal val="0-#ppt_w/2"/>
                                          </p:val>
                                        </p:tav>
                                        <p:tav tm="100000">
                                          <p:val>
                                            <p:strVal val="#ppt_x"/>
                                          </p:val>
                                        </p:tav>
                                      </p:tavLst>
                                    </p:anim>
                                    <p:anim calcmode="lin" valueType="num">
                                      <p:cBhvr additive="base">
                                        <p:cTn id="31" dur="1000" fill="hold"/>
                                        <p:tgtEl>
                                          <p:spTgt spid="11">
                                            <p:bg/>
                                          </p:spTgt>
                                        </p:tgtEl>
                                        <p:attrNameLst>
                                          <p:attrName>ppt_y</p:attrName>
                                        </p:attrNameLst>
                                      </p:cBhvr>
                                      <p:tavLst>
                                        <p:tav tm="0">
                                          <p:val>
                                            <p:strVal val="1+#ppt_h/2"/>
                                          </p:val>
                                        </p:tav>
                                        <p:tav tm="100000">
                                          <p:val>
                                            <p:strVal val="#ppt_y"/>
                                          </p:val>
                                        </p:tav>
                                      </p:tavLst>
                                    </p:anim>
                                  </p:childTnLst>
                                </p:cTn>
                              </p:par>
                              <p:par>
                                <p:cTn id="32" presetID="2" presetClass="entr" presetSubtype="12"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10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35"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2" fill="hold" grpId="0" nodeType="clickEffect">
                                  <p:stCondLst>
                                    <p:cond delay="0"/>
                                  </p:stCondLst>
                                  <p:childTnLst>
                                    <p:set>
                                      <p:cBhvr>
                                        <p:cTn id="39" dur="1" fill="hold">
                                          <p:stCondLst>
                                            <p:cond delay="0"/>
                                          </p:stCondLst>
                                        </p:cTn>
                                        <p:tgtEl>
                                          <p:spTgt spid="6">
                                            <p:bg/>
                                          </p:spTgt>
                                        </p:tgtEl>
                                        <p:attrNameLst>
                                          <p:attrName>style.visibility</p:attrName>
                                        </p:attrNameLst>
                                      </p:cBhvr>
                                      <p:to>
                                        <p:strVal val="visible"/>
                                      </p:to>
                                    </p:set>
                                    <p:anim calcmode="lin" valueType="num">
                                      <p:cBhvr additive="base">
                                        <p:cTn id="40" dur="1000" fill="hold"/>
                                        <p:tgtEl>
                                          <p:spTgt spid="6">
                                            <p:bg/>
                                          </p:spTgt>
                                        </p:tgtEl>
                                        <p:attrNameLst>
                                          <p:attrName>ppt_x</p:attrName>
                                        </p:attrNameLst>
                                      </p:cBhvr>
                                      <p:tavLst>
                                        <p:tav tm="0">
                                          <p:val>
                                            <p:strVal val="0-#ppt_w/2"/>
                                          </p:val>
                                        </p:tav>
                                        <p:tav tm="100000">
                                          <p:val>
                                            <p:strVal val="#ppt_x"/>
                                          </p:val>
                                        </p:tav>
                                      </p:tavLst>
                                    </p:anim>
                                    <p:anim calcmode="lin" valueType="num">
                                      <p:cBhvr additive="base">
                                        <p:cTn id="41" dur="1000" fill="hold"/>
                                        <p:tgtEl>
                                          <p:spTgt spid="6">
                                            <p:bg/>
                                          </p:spTgt>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 calcmode="lin" valueType="num">
                                      <p:cBhvr additive="base">
                                        <p:cTn id="44"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uiExpand="1" build="p" animBg="1"/>
      <p:bldP spid="6" grpId="0" uiExpand="1"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90725" y="497051"/>
            <a:ext cx="8945771" cy="1354217"/>
          </a:xfrm>
          <a:prstGeom prst="rect">
            <a:avLst/>
          </a:prstGeom>
          <a:solidFill>
            <a:schemeClr val="tx2">
              <a:lumMod val="20000"/>
              <a:lumOff val="80000"/>
            </a:schemeClr>
          </a:solidFill>
        </p:spPr>
        <p:txBody>
          <a:bodyPr wrap="square" lIns="0" tIns="0" rIns="0" bIns="0">
            <a:spAutoFit/>
          </a:bodyPr>
          <a:lstStyle/>
          <a:p>
            <a:r>
              <a:rPr lang="uk-UA" sz="2200" dirty="0">
                <a:latin typeface="Calibri" pitchFamily="34" charset="0"/>
                <a:cs typeface="Calibri" pitchFamily="34" charset="0"/>
              </a:rPr>
              <a:t>       </a:t>
            </a:r>
            <a:r>
              <a:rPr lang="uk-UA" sz="2200" i="1" u="sng" dirty="0">
                <a:latin typeface="Calibri" panose="020F0502020204030204" pitchFamily="34" charset="0"/>
                <a:cs typeface="Calibri" panose="020F0502020204030204" pitchFamily="34" charset="0"/>
              </a:rPr>
              <a:t>Система автоматичного керування насосними агрегатами (САУНА)</a:t>
            </a:r>
            <a:r>
              <a:rPr lang="uk-UA" sz="2200" u="sng" dirty="0">
                <a:latin typeface="Calibri" panose="020F0502020204030204" pitchFamily="34" charset="0"/>
                <a:cs typeface="Calibri" panose="020F0502020204030204" pitchFamily="34" charset="0"/>
              </a:rPr>
              <a:t> </a:t>
            </a:r>
            <a:r>
              <a:rPr lang="uk-UA" sz="2200" dirty="0">
                <a:latin typeface="Calibri" panose="020F0502020204030204" pitchFamily="34" charset="0"/>
                <a:cs typeface="Calibri" panose="020F0502020204030204" pitchFamily="34" charset="0"/>
              </a:rPr>
              <a:t>призначена для керування свердловинними відцентровими насосами з </a:t>
            </a:r>
            <a:r>
              <a:rPr lang="uk-UA" sz="2200" dirty="0" err="1">
                <a:latin typeface="Calibri" panose="020F0502020204030204" pitchFamily="34" charset="0"/>
                <a:cs typeface="Calibri" panose="020F0502020204030204" pitchFamily="34" charset="0"/>
              </a:rPr>
              <a:t>заглибни</a:t>
            </a:r>
            <a:r>
              <a:rPr lang="uk-UA" sz="2200" dirty="0">
                <a:latin typeface="Calibri" panose="020F0502020204030204" pitchFamily="34" charset="0"/>
                <a:cs typeface="Calibri" panose="020F0502020204030204" pitchFamily="34" charset="0"/>
              </a:rPr>
              <a:t>-ми електродвигунами потужність 1-11 </a:t>
            </a:r>
            <a:r>
              <a:rPr lang="ru-RU" sz="2200" dirty="0">
                <a:latin typeface="Calibri" panose="020F0502020204030204" pitchFamily="34" charset="0"/>
                <a:cs typeface="Calibri" panose="020F0502020204030204" pitchFamily="34" charset="0"/>
              </a:rPr>
              <a:t>кВт. </a:t>
            </a:r>
            <a:r>
              <a:rPr lang="uk-UA" sz="2200" dirty="0">
                <a:latin typeface="Calibri" panose="020F0502020204030204" pitchFamily="34" charset="0"/>
                <a:cs typeface="Calibri" panose="020F0502020204030204" pitchFamily="34" charset="0"/>
              </a:rPr>
              <a:t>Вона поєднує 8 типорозмірів станцій керування типу </a:t>
            </a:r>
            <a:r>
              <a:rPr lang="ru-RU" sz="2200" dirty="0">
                <a:latin typeface="Calibri" panose="020F0502020204030204" pitchFamily="34" charset="0"/>
                <a:cs typeface="Calibri" panose="020F0502020204030204" pitchFamily="34" charset="0"/>
              </a:rPr>
              <a:t>ШЭП </a:t>
            </a:r>
            <a:r>
              <a:rPr lang="uk-UA" sz="2200" dirty="0">
                <a:latin typeface="Calibri" panose="020F0502020204030204" pitchFamily="34" charset="0"/>
                <a:cs typeface="Calibri" panose="020F0502020204030204" pitchFamily="34" charset="0"/>
              </a:rPr>
              <a:t>5802.</a:t>
            </a:r>
          </a:p>
        </p:txBody>
      </p:sp>
      <p:sp>
        <p:nvSpPr>
          <p:cNvPr id="6" name="Прямоугольник 5"/>
          <p:cNvSpPr/>
          <p:nvPr/>
        </p:nvSpPr>
        <p:spPr>
          <a:xfrm>
            <a:off x="90724" y="1879029"/>
            <a:ext cx="8945771" cy="4739759"/>
          </a:xfrm>
          <a:prstGeom prst="rect">
            <a:avLst/>
          </a:prstGeom>
          <a:solidFill>
            <a:schemeClr val="accent5">
              <a:lumMod val="60000"/>
              <a:lumOff val="40000"/>
            </a:schemeClr>
          </a:solidFill>
        </p:spPr>
        <p:txBody>
          <a:bodyPr wrap="square" lIns="0" tIns="0" rIns="0" bIns="0">
            <a:spAutoFit/>
          </a:bodyPr>
          <a:lstStyle/>
          <a:p>
            <a:r>
              <a:rPr lang="uk-UA" sz="2200" dirty="0">
                <a:latin typeface="Calibri" pitchFamily="34" charset="0"/>
                <a:cs typeface="Calibri" pitchFamily="34" charset="0"/>
              </a:rPr>
              <a:t>       Функції, які виконує станція керування:</a:t>
            </a:r>
          </a:p>
          <a:p>
            <a:pPr marL="342900" lvl="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 місцевий (ручний) пуск та зупинку електронасоса;</a:t>
            </a:r>
          </a:p>
          <a:p>
            <a:pPr marL="342900" lvl="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 дистанційне керування електронасосом, додатковими реле РИО та РИВ;</a:t>
            </a:r>
          </a:p>
          <a:p>
            <a:pPr marL="342900" lvl="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 автоматичне керування в режимі водо</a:t>
            </a:r>
            <a:r>
              <a:rPr lang="en-US" sz="2200" dirty="0">
                <a:latin typeface="Calibri" panose="020F0502020204030204" pitchFamily="34" charset="0"/>
                <a:cs typeface="Calibri" panose="020F0502020204030204" pitchFamily="34" charset="0"/>
              </a:rPr>
              <a:t>-</a:t>
            </a:r>
            <a:r>
              <a:rPr lang="uk-UA" sz="2200" dirty="0">
                <a:latin typeface="Calibri" panose="020F0502020204030204" pitchFamily="34" charset="0"/>
                <a:cs typeface="Calibri" panose="020F0502020204030204" pitchFamily="34" charset="0"/>
              </a:rPr>
              <a:t>підйому залежно від рівня води в баніті (датчики КВУ та КНУ);</a:t>
            </a:r>
          </a:p>
          <a:p>
            <a:pPr marL="342900" lvl="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 автоматичне керування в режимі дренажу залежно від рівня води в дренажній свердловині;</a:t>
            </a:r>
          </a:p>
          <a:p>
            <a:pPr marL="342900" lvl="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 захист електродвигуна від струмів коротких замикань, струмів перевантаження та неповно</a:t>
            </a:r>
            <a:r>
              <a:rPr lang="en-US" sz="2200" dirty="0">
                <a:latin typeface="Calibri" panose="020F0502020204030204" pitchFamily="34" charset="0"/>
                <a:cs typeface="Calibri" panose="020F0502020204030204" pitchFamily="34" charset="0"/>
              </a:rPr>
              <a:t>-</a:t>
            </a:r>
            <a:r>
              <a:rPr lang="uk-UA" sz="2200" dirty="0">
                <a:latin typeface="Calibri" panose="020F0502020204030204" pitchFamily="34" charset="0"/>
                <a:cs typeface="Calibri" panose="020F0502020204030204" pitchFamily="34" charset="0"/>
              </a:rPr>
              <a:t>фазних режимів;</a:t>
            </a:r>
          </a:p>
          <a:p>
            <a:pPr marL="342900" lvl="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 сигналізація аварії (“Перевантаження” лампа </a:t>
            </a:r>
            <a:r>
              <a:rPr lang="uk-UA" sz="2200" i="1" dirty="0">
                <a:latin typeface="Calibri" panose="020F0502020204030204" pitchFamily="34" charset="0"/>
                <a:cs typeface="Calibri" panose="020F0502020204030204" pitchFamily="34" charset="0"/>
              </a:rPr>
              <a:t>Н</a:t>
            </a:r>
            <a:r>
              <a:rPr lang="en-US" sz="2200" i="1" dirty="0">
                <a:latin typeface="Calibri" panose="020F0502020204030204" pitchFamily="34" charset="0"/>
                <a:cs typeface="Calibri" panose="020F0502020204030204" pitchFamily="34" charset="0"/>
              </a:rPr>
              <a:t>L</a:t>
            </a:r>
            <a:r>
              <a:rPr lang="uk-UA" sz="2200" dirty="0">
                <a:latin typeface="Calibri" panose="020F0502020204030204" pitchFamily="34" charset="0"/>
                <a:cs typeface="Calibri" panose="020F0502020204030204" pitchFamily="34" charset="0"/>
              </a:rPr>
              <a:t>1);</a:t>
            </a:r>
          </a:p>
          <a:p>
            <a:pPr marL="342900" lvl="0" indent="-342900">
              <a:buFont typeface="Wingdings" panose="05000000000000000000" pitchFamily="2" charset="2"/>
              <a:buChar char="Ø"/>
            </a:pPr>
            <a:r>
              <a:rPr lang="uk-UA" sz="2200" dirty="0">
                <a:latin typeface="Calibri" panose="020F0502020204030204" pitchFamily="34" charset="0"/>
                <a:cs typeface="Calibri" panose="020F0502020204030204" pitchFamily="34" charset="0"/>
              </a:rPr>
              <a:t> контроль струму завантаження електродвигуна (амперметр).</a:t>
            </a:r>
          </a:p>
          <a:p>
            <a:pPr indent="357188"/>
            <a:r>
              <a:rPr lang="uk-UA" sz="2200" dirty="0">
                <a:latin typeface="Calibri" panose="020F0502020204030204" pitchFamily="34" charset="0"/>
                <a:cs typeface="Calibri" panose="020F0502020204030204" pitchFamily="34" charset="0"/>
              </a:rPr>
              <a:t>Всі елементи схеми керування та захисту змонтовані на змінній друкованій платі.</a:t>
            </a:r>
          </a:p>
        </p:txBody>
      </p:sp>
      <p:sp>
        <p:nvSpPr>
          <p:cNvPr id="7" name="Прямоугольник 6">
            <a:extLst>
              <a:ext uri="{FF2B5EF4-FFF2-40B4-BE49-F238E27FC236}">
                <a16:creationId xmlns:a16="http://schemas.microsoft.com/office/drawing/2014/main" id="{D8D66007-958B-402A-92E0-108240DFD366}"/>
              </a:ext>
            </a:extLst>
          </p:cNvPr>
          <p:cNvSpPr/>
          <p:nvPr/>
        </p:nvSpPr>
        <p:spPr>
          <a:xfrm>
            <a:off x="141834" y="54546"/>
            <a:ext cx="8910266" cy="369332"/>
          </a:xfrm>
          <a:prstGeom prst="rect">
            <a:avLst/>
          </a:prstGeom>
        </p:spPr>
        <p:txBody>
          <a:bodyPr wrap="square" lIns="0" tIns="0" rIns="0" bIns="0">
            <a:spAutoFit/>
          </a:bodyPr>
          <a:lstStyle/>
          <a:p>
            <a:pPr algn="ct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Комплектні пристрої керування </a:t>
            </a:r>
            <a:r>
              <a:rPr lang="uk-UA" sz="24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водонасосними</a:t>
            </a: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установками</a:t>
            </a:r>
            <a:endParaRPr lang="uk-UA" sz="2400" b="1" i="1" u="sng" spc="-1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467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additive="base">
                                        <p:cTn id="7" dur="1000" fill="hold"/>
                                        <p:tgtEl>
                                          <p:spTgt spid="5">
                                            <p:bg/>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bg/>
                                          </p:spTgt>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86208" y="430702"/>
            <a:ext cx="8965891" cy="1015663"/>
          </a:xfrm>
          <a:prstGeom prst="rect">
            <a:avLst/>
          </a:prstGeom>
          <a:solidFill>
            <a:srgbClr val="92D050"/>
          </a:solidFill>
        </p:spPr>
        <p:txBody>
          <a:bodyPr wrap="square" lIns="0" tIns="0" rIns="0" bIns="0">
            <a:spAutoFit/>
          </a:bodyPr>
          <a:lstStyle/>
          <a:p>
            <a:r>
              <a:rPr lang="uk-UA" sz="2200" dirty="0">
                <a:latin typeface="Calibri" pitchFamily="34" charset="0"/>
                <a:cs typeface="Calibri" pitchFamily="34" charset="0"/>
              </a:rPr>
              <a:t>       </a:t>
            </a:r>
            <a:r>
              <a:rPr lang="uk-UA" sz="2200" i="1" dirty="0">
                <a:latin typeface="Calibri" panose="020F0502020204030204" pitchFamily="34" charset="0"/>
                <a:cs typeface="Calibri" panose="020F0502020204030204" pitchFamily="34" charset="0"/>
              </a:rPr>
              <a:t>Універсальна станція керування та захисту (УСУЗ) </a:t>
            </a:r>
            <a:r>
              <a:rPr lang="uk-UA" sz="2200" dirty="0">
                <a:latin typeface="Calibri" panose="020F0502020204030204" pitchFamily="34" charset="0"/>
                <a:cs typeface="Calibri" panose="020F0502020204030204" pitchFamily="34" charset="0"/>
              </a:rPr>
              <a:t>призначена для захисту та автоматичного керування заглибними електродвигунами потужністю до 11 </a:t>
            </a:r>
            <a:r>
              <a:rPr lang="ru-RU" sz="2200" dirty="0">
                <a:latin typeface="Calibri" panose="020F0502020204030204" pitchFamily="34" charset="0"/>
                <a:cs typeface="Calibri" panose="020F0502020204030204" pitchFamily="34" charset="0"/>
              </a:rPr>
              <a:t>кВт </a:t>
            </a:r>
            <a:r>
              <a:rPr lang="uk-UA" sz="2200" dirty="0">
                <a:latin typeface="Calibri" panose="020F0502020204030204" pitchFamily="34" charset="0"/>
                <a:cs typeface="Calibri" panose="020F0502020204030204" pitchFamily="34" charset="0"/>
              </a:rPr>
              <a:t>включно.</a:t>
            </a:r>
          </a:p>
        </p:txBody>
      </p:sp>
      <p:sp>
        <p:nvSpPr>
          <p:cNvPr id="7" name="Прямоугольник 6"/>
          <p:cNvSpPr/>
          <p:nvPr/>
        </p:nvSpPr>
        <p:spPr>
          <a:xfrm>
            <a:off x="62949" y="1444923"/>
            <a:ext cx="8989150" cy="2031325"/>
          </a:xfrm>
          <a:prstGeom prst="rect">
            <a:avLst/>
          </a:prstGeom>
          <a:solidFill>
            <a:schemeClr val="tx2">
              <a:lumMod val="20000"/>
              <a:lumOff val="80000"/>
            </a:schemeClr>
          </a:solidFill>
        </p:spPr>
        <p:txBody>
          <a:bodyPr wrap="square" lIns="0" tIns="0" rIns="0" bIns="0">
            <a:spAutoFit/>
          </a:bodyPr>
          <a:lstStyle/>
          <a:p>
            <a:pPr indent="357188"/>
            <a:r>
              <a:rPr lang="uk-UA" sz="2200" spc="-50" dirty="0">
                <a:latin typeface="Calibri" pitchFamily="34" charset="0"/>
                <a:cs typeface="Calibri" pitchFamily="34" charset="0"/>
              </a:rPr>
              <a:t> </a:t>
            </a:r>
            <a:r>
              <a:rPr lang="uk-UA" sz="2200" dirty="0">
                <a:latin typeface="Calibri" panose="020F0502020204030204" pitchFamily="34" charset="0"/>
                <a:cs typeface="Calibri" panose="020F0502020204030204" pitchFamily="34" charset="0"/>
              </a:rPr>
              <a:t>Схемою станції передбачена її робота з електродними датчиками рівня води, реле тиску та електроконтактним манометром. Забезпечується захист електродвигуна від струмів коротких замикань, перевантаження, неповно</a:t>
            </a:r>
            <a:r>
              <a:rPr lang="en-US" sz="2200" dirty="0">
                <a:latin typeface="Calibri" panose="020F0502020204030204" pitchFamily="34" charset="0"/>
                <a:cs typeface="Calibri" panose="020F0502020204030204" pitchFamily="34" charset="0"/>
              </a:rPr>
              <a:t>-</a:t>
            </a:r>
            <a:r>
              <a:rPr lang="uk-UA" sz="2200" dirty="0">
                <a:latin typeface="Calibri" panose="020F0502020204030204" pitchFamily="34" charset="0"/>
                <a:cs typeface="Calibri" panose="020F0502020204030204" pitchFamily="34" charset="0"/>
              </a:rPr>
              <a:t>фазних режимів; зниження рівня води в свердловині (“сухий хід”). Крім того, передбачена світлова сигналізація про надмірне зниження опору ізоляції обмотки статора двигуна.</a:t>
            </a:r>
            <a:endParaRPr lang="uk-UA" sz="2200" spc="-50" dirty="0">
              <a:latin typeface="Calibri" pitchFamily="34" charset="0"/>
              <a:cs typeface="Calibri" pitchFamily="34" charset="0"/>
            </a:endParaRPr>
          </a:p>
        </p:txBody>
      </p:sp>
      <p:sp>
        <p:nvSpPr>
          <p:cNvPr id="10" name="Прямоугольник 9"/>
          <p:cNvSpPr/>
          <p:nvPr/>
        </p:nvSpPr>
        <p:spPr>
          <a:xfrm>
            <a:off x="62949" y="3476248"/>
            <a:ext cx="8989150" cy="2016962"/>
          </a:xfrm>
          <a:prstGeom prst="rect">
            <a:avLst/>
          </a:prstGeom>
          <a:solidFill>
            <a:schemeClr val="accent6">
              <a:lumMod val="40000"/>
              <a:lumOff val="60000"/>
            </a:schemeClr>
          </a:solidFill>
        </p:spPr>
        <p:txBody>
          <a:bodyPr wrap="square" lIns="0" tIns="0" rIns="0" bIns="0">
            <a:spAutoFit/>
          </a:bodyPr>
          <a:lstStyle/>
          <a:p>
            <a:pPr>
              <a:lnSpc>
                <a:spcPct val="85000"/>
              </a:lnSpc>
            </a:pPr>
            <a:r>
              <a:rPr lang="uk-UA" sz="2200" dirty="0">
                <a:latin typeface="Calibri" pitchFamily="34" charset="0"/>
                <a:cs typeface="Calibri" pitchFamily="34" charset="0"/>
              </a:rPr>
              <a:t>     До складу станції входять такі функціональні блоки: фазочутливий пристрій захисту ФУЗ-М, двопозиційний регулятор УДР-2, який складається з блока живлення, логічного елемента “АБО” та вузла керування, блок контролю опору ізоляції. </a:t>
            </a:r>
          </a:p>
          <a:p>
            <a:pPr indent="357188">
              <a:lnSpc>
                <a:spcPct val="85000"/>
              </a:lnSpc>
            </a:pPr>
            <a:r>
              <a:rPr lang="uk-UA" sz="2200" dirty="0">
                <a:latin typeface="Calibri" panose="020F0502020204030204" pitchFamily="34" charset="0"/>
                <a:cs typeface="Calibri" panose="020F0502020204030204" pitchFamily="34" charset="0"/>
              </a:rPr>
              <a:t>До одного входу двопозиційного регулятора може бути приєднаний один з приладів: електродний датчик рівня води, реле тиску, електроконтактний манометр, а до іншого </a:t>
            </a:r>
            <a:r>
              <a:rPr lang="en-US" sz="2200" dirty="0">
                <a:latin typeface="Calibri" panose="020F0502020204030204" pitchFamily="34" charset="0"/>
                <a:cs typeface="Calibri" panose="020F0502020204030204" pitchFamily="34" charset="0"/>
              </a:rPr>
              <a:t>- </a:t>
            </a:r>
            <a:r>
              <a:rPr lang="uk-UA" sz="2200" dirty="0">
                <a:latin typeface="Calibri" panose="020F0502020204030204" pitchFamily="34" charset="0"/>
                <a:cs typeface="Calibri" panose="020F0502020204030204" pitchFamily="34" charset="0"/>
              </a:rPr>
              <a:t>датчик “сухого ходу”.</a:t>
            </a:r>
            <a:endParaRPr lang="uk-UA" sz="2200" spc="-50" dirty="0">
              <a:latin typeface="Calibri" pitchFamily="34" charset="0"/>
              <a:cs typeface="Calibri" pitchFamily="34" charset="0"/>
            </a:endParaRPr>
          </a:p>
        </p:txBody>
      </p:sp>
      <p:sp>
        <p:nvSpPr>
          <p:cNvPr id="11" name="Прямоугольник 10"/>
          <p:cNvSpPr/>
          <p:nvPr/>
        </p:nvSpPr>
        <p:spPr>
          <a:xfrm>
            <a:off x="62948" y="5493210"/>
            <a:ext cx="8989149" cy="1218795"/>
          </a:xfrm>
          <a:prstGeom prst="rect">
            <a:avLst/>
          </a:prstGeom>
          <a:solidFill>
            <a:schemeClr val="tx2">
              <a:lumMod val="40000"/>
              <a:lumOff val="60000"/>
            </a:schemeClr>
          </a:solidFill>
        </p:spPr>
        <p:txBody>
          <a:bodyPr wrap="square" lIns="0" tIns="0" rIns="0" bIns="0">
            <a:spAutoFit/>
          </a:bodyPr>
          <a:lstStyle/>
          <a:p>
            <a:pPr>
              <a:lnSpc>
                <a:spcPct val="90000"/>
              </a:lnSpc>
            </a:pPr>
            <a:r>
              <a:rPr lang="uk-UA" sz="2200" dirty="0">
                <a:latin typeface="Calibri" panose="020F0502020204030204" pitchFamily="34" charset="0"/>
                <a:cs typeface="Calibri" pitchFamily="34" charset="0"/>
              </a:rPr>
              <a:t>     Станція може працювати в таких режимах: автоматичний; ручний </a:t>
            </a:r>
            <a:r>
              <a:rPr lang="uk-UA" sz="2200" dirty="0" err="1">
                <a:latin typeface="Calibri" panose="020F0502020204030204" pitchFamily="34" charset="0"/>
                <a:cs typeface="Calibri" panose="020F0502020204030204" pitchFamily="34" charset="0"/>
              </a:rPr>
              <a:t>корот-кочасний</a:t>
            </a:r>
            <a:r>
              <a:rPr lang="uk-UA" sz="2200" dirty="0">
                <a:latin typeface="Calibri" panose="020F0502020204030204" pitchFamily="34" charset="0"/>
                <a:cs typeface="Calibri" panose="020F0502020204030204" pitchFamily="34" charset="0"/>
              </a:rPr>
              <a:t>, коли не діє захист від аварійних режимів, крім захисту від </a:t>
            </a:r>
            <a:r>
              <a:rPr lang="uk-UA" sz="2200" dirty="0" err="1">
                <a:latin typeface="Calibri" panose="020F0502020204030204" pitchFamily="34" charset="0"/>
                <a:cs typeface="Calibri" panose="020F0502020204030204" pitchFamily="34" charset="0"/>
              </a:rPr>
              <a:t>корот-ких</a:t>
            </a:r>
            <a:r>
              <a:rPr lang="uk-UA" sz="2200" dirty="0">
                <a:latin typeface="Calibri" panose="020F0502020204030204" pitchFamily="34" charset="0"/>
                <a:cs typeface="Calibri" panose="020F0502020204030204" pitchFamily="34" charset="0"/>
              </a:rPr>
              <a:t> замикань; ручний тривалий, коли діють усі види захисту від аварійних режимів.</a:t>
            </a:r>
            <a:endParaRPr lang="uk-UA" sz="2200" spc="-50" dirty="0">
              <a:latin typeface="Calibri" pitchFamily="34" charset="0"/>
              <a:cs typeface="Calibri" pitchFamily="34" charset="0"/>
            </a:endParaRPr>
          </a:p>
        </p:txBody>
      </p:sp>
      <p:sp>
        <p:nvSpPr>
          <p:cNvPr id="17" name="Прямоугольник 16">
            <a:extLst>
              <a:ext uri="{FF2B5EF4-FFF2-40B4-BE49-F238E27FC236}">
                <a16:creationId xmlns:a16="http://schemas.microsoft.com/office/drawing/2014/main" id="{399419A9-C790-484A-ABCD-06CD8DFAC6B9}"/>
              </a:ext>
            </a:extLst>
          </p:cNvPr>
          <p:cNvSpPr/>
          <p:nvPr/>
        </p:nvSpPr>
        <p:spPr>
          <a:xfrm>
            <a:off x="141834" y="54546"/>
            <a:ext cx="8910266" cy="369332"/>
          </a:xfrm>
          <a:prstGeom prst="rect">
            <a:avLst/>
          </a:prstGeom>
        </p:spPr>
        <p:txBody>
          <a:bodyPr wrap="square" lIns="0" tIns="0" rIns="0" bIns="0">
            <a:spAutoFit/>
          </a:bodyPr>
          <a:lstStyle/>
          <a:p>
            <a:pPr algn="ct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Комплектні пристрої керування </a:t>
            </a:r>
            <a:r>
              <a:rPr lang="uk-UA" sz="24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водонасосними</a:t>
            </a: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установками</a:t>
            </a:r>
            <a:endParaRPr lang="uk-UA" sz="2400" b="1" i="1" u="sng" spc="-1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812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1000" fill="hold"/>
                                        <p:tgtEl>
                                          <p:spTgt spid="10"/>
                                        </p:tgtEl>
                                        <p:attrNameLst>
                                          <p:attrName>ppt_x</p:attrName>
                                        </p:attrNameLst>
                                      </p:cBhvr>
                                      <p:tavLst>
                                        <p:tav tm="0">
                                          <p:val>
                                            <p:strVal val="1+#ppt_w/2"/>
                                          </p:val>
                                        </p:tav>
                                        <p:tav tm="100000">
                                          <p:val>
                                            <p:strVal val="#ppt_x"/>
                                          </p:val>
                                        </p:tav>
                                      </p:tavLst>
                                    </p:anim>
                                    <p:anim calcmode="lin" valueType="num">
                                      <p:cBhvr additive="base">
                                        <p:cTn id="20"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0-#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65955" y="444073"/>
            <a:ext cx="8986145" cy="2585323"/>
          </a:xfrm>
          <a:prstGeom prst="rect">
            <a:avLst/>
          </a:prstGeom>
          <a:solidFill>
            <a:srgbClr val="92D050"/>
          </a:solidFill>
        </p:spPr>
        <p:txBody>
          <a:bodyPr wrap="square" lIns="0" tIns="0" rIns="0" bIns="0">
            <a:spAutoFit/>
          </a:bodyPr>
          <a:lstStyle/>
          <a:p>
            <a:r>
              <a:rPr lang="uk-UA" sz="2400" dirty="0">
                <a:latin typeface="Calibri" pitchFamily="34" charset="0"/>
                <a:cs typeface="Calibri" pitchFamily="34" charset="0"/>
              </a:rPr>
              <a:t>       </a:t>
            </a:r>
            <a:r>
              <a:rPr lang="uk-UA" sz="2400" i="1" u="sng" dirty="0">
                <a:latin typeface="Calibri" panose="020F0502020204030204" pitchFamily="34" charset="0"/>
                <a:cs typeface="Calibri" panose="020F0502020204030204" pitchFamily="34" charset="0"/>
              </a:rPr>
              <a:t>Установки з </a:t>
            </a:r>
            <a:r>
              <a:rPr lang="uk-UA" sz="2400" i="1" u="sng" dirty="0" err="1">
                <a:latin typeface="Calibri" panose="020F0502020204030204" pitchFamily="34" charset="0"/>
                <a:cs typeface="Calibri" panose="020F0502020204030204" pitchFamily="34" charset="0"/>
              </a:rPr>
              <a:t>пневмогідроакумуляторами</a:t>
            </a:r>
            <a:r>
              <a:rPr lang="uk-UA" sz="2400" i="1" u="sng" dirty="0">
                <a:latin typeface="Calibri" panose="020F0502020204030204" pitchFamily="34" charset="0"/>
                <a:cs typeface="Calibri" panose="020F0502020204030204" pitchFamily="34" charset="0"/>
              </a:rPr>
              <a:t> серії ВУ</a:t>
            </a:r>
            <a:r>
              <a:rPr lang="uk-UA" sz="2400" u="sng" dirty="0">
                <a:latin typeface="Calibri" panose="020F0502020204030204" pitchFamily="34" charset="0"/>
                <a:cs typeface="Calibri" panose="020F0502020204030204" pitchFamily="34" charset="0"/>
              </a:rPr>
              <a:t> </a:t>
            </a:r>
            <a:r>
              <a:rPr lang="uk-UA" sz="2400" dirty="0">
                <a:latin typeface="Calibri" panose="020F0502020204030204" pitchFamily="34" charset="0"/>
                <a:cs typeface="Calibri" panose="020F0502020204030204" pitchFamily="34" charset="0"/>
              </a:rPr>
              <a:t> випускаються в комплекті з ящиком керування і призначені для автоматизації водопостачання невеликих тваринницьких ферм із добовими витратами 40 - 70 м</a:t>
            </a:r>
            <a:r>
              <a:rPr lang="uk-UA" sz="2400" baseline="30000" dirty="0">
                <a:latin typeface="Calibri" panose="020F0502020204030204" pitchFamily="34" charset="0"/>
                <a:cs typeface="Calibri" panose="020F0502020204030204" pitchFamily="34" charset="0"/>
              </a:rPr>
              <a:t>3</a:t>
            </a:r>
            <a:r>
              <a:rPr lang="uk-UA" sz="2400" dirty="0">
                <a:latin typeface="Calibri" panose="020F0502020204030204" pitchFamily="34" charset="0"/>
                <a:cs typeface="Calibri" panose="020F0502020204030204" pitchFamily="34" charset="0"/>
              </a:rPr>
              <a:t>/добу. </a:t>
            </a:r>
          </a:p>
          <a:p>
            <a:pPr indent="357188"/>
            <a:r>
              <a:rPr lang="uk-UA" sz="2400" dirty="0">
                <a:latin typeface="Calibri" panose="020F0502020204030204" pitchFamily="34" charset="0"/>
                <a:cs typeface="Calibri" panose="020F0502020204030204" pitchFamily="34" charset="0"/>
              </a:rPr>
              <a:t>Установка може працювати як при заборі води з водоймищ чи колодязів, так і з заглибними електронасосами з двигунами потужністю 2,8 - 5,5 </a:t>
            </a:r>
            <a:r>
              <a:rPr lang="ru-RU" sz="2400" dirty="0">
                <a:latin typeface="Calibri" panose="020F0502020204030204" pitchFamily="34" charset="0"/>
                <a:cs typeface="Calibri" panose="020F0502020204030204" pitchFamily="34" charset="0"/>
              </a:rPr>
              <a:t>кВт.</a:t>
            </a:r>
            <a:endParaRPr lang="uk-UA" sz="2400" dirty="0">
              <a:latin typeface="Calibri" pitchFamily="34" charset="0"/>
              <a:cs typeface="Calibri" pitchFamily="34" charset="0"/>
            </a:endParaRPr>
          </a:p>
        </p:txBody>
      </p:sp>
      <p:sp>
        <p:nvSpPr>
          <p:cNvPr id="7" name="Прямоугольник 6"/>
          <p:cNvSpPr/>
          <p:nvPr/>
        </p:nvSpPr>
        <p:spPr>
          <a:xfrm>
            <a:off x="65955" y="3029396"/>
            <a:ext cx="8986145" cy="3693319"/>
          </a:xfrm>
          <a:prstGeom prst="rect">
            <a:avLst/>
          </a:prstGeom>
          <a:solidFill>
            <a:schemeClr val="tx2">
              <a:lumMod val="20000"/>
              <a:lumOff val="80000"/>
            </a:schemeClr>
          </a:solidFill>
        </p:spPr>
        <p:txBody>
          <a:bodyPr wrap="square" lIns="0" tIns="0" rIns="0" bIns="0">
            <a:spAutoFit/>
          </a:bodyPr>
          <a:lstStyle/>
          <a:p>
            <a:r>
              <a:rPr lang="uk-UA" sz="2400" spc="-50" dirty="0">
                <a:latin typeface="Calibri" pitchFamily="34" charset="0"/>
                <a:cs typeface="Calibri" pitchFamily="34" charset="0"/>
              </a:rPr>
              <a:t>   </a:t>
            </a:r>
            <a:r>
              <a:rPr lang="uk-UA" sz="2400" dirty="0">
                <a:latin typeface="Calibri" panose="020F0502020204030204" pitchFamily="34" charset="0"/>
                <a:cs typeface="Calibri" panose="020F0502020204030204" pitchFamily="34" charset="0"/>
              </a:rPr>
              <a:t>Ящик керування має просту схему і виконує такі функції:</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ручне керування електронасосом;</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автоматичне керування електронасосом у функції тиску повітря в </a:t>
            </a:r>
            <a:r>
              <a:rPr lang="uk-UA" sz="2400" dirty="0" err="1">
                <a:latin typeface="Calibri" panose="020F0502020204030204" pitchFamily="34" charset="0"/>
                <a:cs typeface="Calibri" panose="020F0502020204030204" pitchFamily="34" charset="0"/>
              </a:rPr>
              <a:t>пневмо</a:t>
            </a:r>
            <a:r>
              <a:rPr lang="en-US" sz="2400" dirty="0">
                <a:latin typeface="Calibri" panose="020F0502020204030204" pitchFamily="34" charset="0"/>
                <a:cs typeface="Calibri" panose="020F0502020204030204" pitchFamily="34" charset="0"/>
              </a:rPr>
              <a:t>-</a:t>
            </a:r>
            <a:r>
              <a:rPr lang="uk-UA" sz="2400" dirty="0">
                <a:latin typeface="Calibri" panose="020F0502020204030204" pitchFamily="34" charset="0"/>
                <a:cs typeface="Calibri" panose="020F0502020204030204" pitchFamily="34" charset="0"/>
              </a:rPr>
              <a:t>регуляторі (реле тиску ВР);</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сигналізація стану насоса (</a:t>
            </a:r>
            <a:r>
              <a:rPr lang="uk-UA" sz="2400" dirty="0" err="1">
                <a:latin typeface="Calibri" panose="020F0502020204030204" pitchFamily="34" charset="0"/>
                <a:cs typeface="Calibri" panose="020F0502020204030204" pitchFamily="34" charset="0"/>
              </a:rPr>
              <a:t>ввімкнено</a:t>
            </a:r>
            <a:r>
              <a:rPr lang="uk-UA" sz="2400" dirty="0">
                <a:latin typeface="Calibri" panose="020F0502020204030204" pitchFamily="34" charset="0"/>
                <a:cs typeface="Calibri" panose="020F0502020204030204" pitchFamily="34" charset="0"/>
              </a:rPr>
              <a:t>, вимкнено);</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захист електродвигуна від струмів короткого замикання та перевантаження (автоматичний вимикач);</a:t>
            </a:r>
          </a:p>
          <a:p>
            <a:pPr marL="342900" lvl="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контроль завантаження електродвигуна (амперметр);</a:t>
            </a:r>
          </a:p>
          <a:p>
            <a:pPr marL="342900" indent="-342900">
              <a:buFont typeface="Wingdings" panose="05000000000000000000" pitchFamily="2" charset="2"/>
              <a:buChar char="Ø"/>
            </a:pPr>
            <a:r>
              <a:rPr lang="uk-UA" sz="2400" dirty="0">
                <a:latin typeface="Calibri" panose="020F0502020204030204" pitchFamily="34" charset="0"/>
                <a:cs typeface="Calibri" panose="020F0502020204030204" pitchFamily="34" charset="0"/>
              </a:rPr>
              <a:t> захист кіл керування від струмів короткого замикання (запобіжник </a:t>
            </a:r>
            <a:r>
              <a:rPr lang="en-US" sz="2400" dirty="0">
                <a:latin typeface="Calibri" panose="020F0502020204030204" pitchFamily="34" charset="0"/>
                <a:cs typeface="Calibri" panose="020F0502020204030204" pitchFamily="34" charset="0"/>
              </a:rPr>
              <a:t>FU</a:t>
            </a:r>
            <a:r>
              <a:rPr lang="uk-UA" sz="2400" dirty="0">
                <a:latin typeface="Calibri" panose="020F0502020204030204" pitchFamily="34" charset="0"/>
                <a:cs typeface="Calibri" panose="020F0502020204030204" pitchFamily="34" charset="0"/>
              </a:rPr>
              <a:t>).</a:t>
            </a:r>
            <a:endParaRPr lang="uk-UA" sz="2400" spc="-50" dirty="0">
              <a:latin typeface="Calibri" pitchFamily="34" charset="0"/>
              <a:cs typeface="Calibri" pitchFamily="34" charset="0"/>
            </a:endParaRPr>
          </a:p>
        </p:txBody>
      </p:sp>
      <p:sp>
        <p:nvSpPr>
          <p:cNvPr id="15" name="Прямоугольник 14">
            <a:extLst>
              <a:ext uri="{FF2B5EF4-FFF2-40B4-BE49-F238E27FC236}">
                <a16:creationId xmlns:a16="http://schemas.microsoft.com/office/drawing/2014/main" id="{29FBD6C7-19F5-4EFE-BAF3-AA44137DA308}"/>
              </a:ext>
            </a:extLst>
          </p:cNvPr>
          <p:cNvSpPr/>
          <p:nvPr/>
        </p:nvSpPr>
        <p:spPr>
          <a:xfrm>
            <a:off x="141834" y="54546"/>
            <a:ext cx="8910266" cy="369332"/>
          </a:xfrm>
          <a:prstGeom prst="rect">
            <a:avLst/>
          </a:prstGeom>
        </p:spPr>
        <p:txBody>
          <a:bodyPr wrap="square" lIns="0" tIns="0" rIns="0" bIns="0">
            <a:spAutoFit/>
          </a:bodyPr>
          <a:lstStyle/>
          <a:p>
            <a:pPr algn="ct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Комплектні пристрої керування </a:t>
            </a:r>
            <a:r>
              <a:rPr lang="uk-UA" sz="24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водонасосними</a:t>
            </a:r>
            <a:r>
              <a:rPr lang="uk-UA" sz="24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установками</a:t>
            </a:r>
            <a:endParaRPr lang="uk-UA" sz="2400" b="1" i="1" u="sng" spc="-1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7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a:spLocks noChangeArrowheads="1"/>
          </p:cNvSpPr>
          <p:nvPr/>
        </p:nvSpPr>
        <p:spPr bwMode="auto">
          <a:xfrm>
            <a:off x="107950" y="72000"/>
            <a:ext cx="8928100" cy="73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uk-UA" sz="2800" b="1" i="1" u="sng" dirty="0">
                <a:solidFill>
                  <a:schemeClr val="tx2"/>
                </a:solidFill>
                <a:latin typeface="Times New Roman" panose="02020603050405020304" pitchFamily="18" charset="0"/>
                <a:cs typeface="Times New Roman" panose="02020603050405020304" pitchFamily="18" charset="0"/>
              </a:rPr>
              <a:t>Електропривод і автоматизація насосних станцій зрошувальних систем</a:t>
            </a:r>
            <a:endParaRPr lang="uk-UA" sz="2800" b="1" i="1" u="sng" spc="-80" dirty="0">
              <a:solidFill>
                <a:schemeClr val="tx2"/>
              </a:solidFill>
              <a:latin typeface="Times New Roman" panose="02020603050405020304" pitchFamily="18" charset="0"/>
              <a:cs typeface="Times New Roman" panose="02020603050405020304" pitchFamily="18" charset="0"/>
            </a:endParaRPr>
          </a:p>
        </p:txBody>
      </p:sp>
      <p:sp>
        <p:nvSpPr>
          <p:cNvPr id="5" name="Прямокутник 5"/>
          <p:cNvSpPr/>
          <p:nvPr/>
        </p:nvSpPr>
        <p:spPr>
          <a:xfrm>
            <a:off x="92149" y="909494"/>
            <a:ext cx="8896498" cy="1726627"/>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a:lnSpc>
                <a:spcPct val="85000"/>
              </a:lnSpc>
            </a:pPr>
            <a:r>
              <a:rPr lang="uk-UA" sz="2200" dirty="0">
                <a:latin typeface="Calibri" pitchFamily="34" charset="0"/>
                <a:cs typeface="Calibri" pitchFamily="34" charset="0"/>
              </a:rPr>
              <a:t>         Для зрошування широко використовується електропривод. Насосні станції бувають як стаціонарними так і пересувними.</a:t>
            </a:r>
          </a:p>
          <a:p>
            <a:pPr>
              <a:lnSpc>
                <a:spcPct val="85000"/>
              </a:lnSpc>
            </a:pPr>
            <a:r>
              <a:rPr lang="uk-UA" sz="2200" dirty="0">
                <a:latin typeface="Calibri" pitchFamily="34" charset="0"/>
                <a:cs typeface="Calibri" pitchFamily="34" charset="0"/>
              </a:rPr>
              <a:t>       Стаціонарні насосні станції перекачують воду на поля із відкритих </a:t>
            </a:r>
            <a:r>
              <a:rPr lang="uk-UA" sz="2200" dirty="0" err="1">
                <a:latin typeface="Calibri" pitchFamily="34" charset="0"/>
                <a:cs typeface="Calibri" pitchFamily="34" charset="0"/>
              </a:rPr>
              <a:t>во-досховищ</a:t>
            </a:r>
            <a:r>
              <a:rPr lang="uk-UA" sz="2200" dirty="0">
                <a:latin typeface="Calibri" pitchFamily="34" charset="0"/>
                <a:cs typeface="Calibri" pitchFamily="34" charset="0"/>
              </a:rPr>
              <a:t> та артезіанських свердловин заглибними електронасосами. </a:t>
            </a:r>
          </a:p>
          <a:p>
            <a:pPr>
              <a:lnSpc>
                <a:spcPct val="85000"/>
              </a:lnSpc>
            </a:pPr>
            <a:r>
              <a:rPr lang="uk-UA" sz="2200" dirty="0">
                <a:latin typeface="Calibri" pitchFamily="34" charset="0"/>
                <a:cs typeface="Calibri" pitchFamily="34" charset="0"/>
              </a:rPr>
              <a:t>       На пересувних насосних установках електродвигуни із насосами </a:t>
            </a:r>
            <a:r>
              <a:rPr lang="uk-UA" sz="2200" dirty="0" err="1">
                <a:latin typeface="Calibri" pitchFamily="34" charset="0"/>
                <a:cs typeface="Calibri" pitchFamily="34" charset="0"/>
              </a:rPr>
              <a:t>вста-новлені</a:t>
            </a:r>
            <a:r>
              <a:rPr lang="uk-UA" sz="2200" dirty="0">
                <a:latin typeface="Calibri" pitchFamily="34" charset="0"/>
                <a:cs typeface="Calibri" pitchFamily="34" charset="0"/>
              </a:rPr>
              <a:t> на спеціальних візках або платформах.</a:t>
            </a:r>
            <a:endParaRPr lang="uk-UA" sz="2200" spc="-20" dirty="0">
              <a:latin typeface="Calibri" pitchFamily="34" charset="0"/>
              <a:cs typeface="Calibri" pitchFamily="34" charset="0"/>
            </a:endParaRPr>
          </a:p>
        </p:txBody>
      </p:sp>
      <p:sp>
        <p:nvSpPr>
          <p:cNvPr id="7" name="Прямокутник 5"/>
          <p:cNvSpPr/>
          <p:nvPr/>
        </p:nvSpPr>
        <p:spPr>
          <a:xfrm>
            <a:off x="76348" y="2629578"/>
            <a:ext cx="8928101" cy="1252651"/>
          </a:xfrm>
          <a:prstGeom prst="rect">
            <a:avLst/>
          </a:prstGeom>
          <a:solidFill>
            <a:schemeClr val="accent2">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r>
              <a:rPr lang="uk-UA" sz="2200" dirty="0">
                <a:latin typeface="Calibri" pitchFamily="34" charset="0"/>
                <a:cs typeface="Calibri" pitchFamily="34" charset="0"/>
              </a:rPr>
              <a:t>       Електричну енергію насосні пристрої отримують через кабелі від </a:t>
            </a:r>
            <a:r>
              <a:rPr lang="uk-UA" sz="2200" dirty="0" err="1">
                <a:latin typeface="Calibri" pitchFamily="34" charset="0"/>
                <a:cs typeface="Calibri" pitchFamily="34" charset="0"/>
              </a:rPr>
              <a:t>ок-ремих</a:t>
            </a:r>
            <a:r>
              <a:rPr lang="uk-UA" sz="2200" dirty="0">
                <a:latin typeface="Calibri" pitchFamily="34" charset="0"/>
                <a:cs typeface="Calibri" pitchFamily="34" charset="0"/>
              </a:rPr>
              <a:t> трансформаторних підстанцій або від низьковольтних ліній.</a:t>
            </a:r>
          </a:p>
          <a:p>
            <a:pPr>
              <a:lnSpc>
                <a:spcPct val="85000"/>
              </a:lnSpc>
            </a:pPr>
            <a:r>
              <a:rPr lang="uk-UA" sz="2200" dirty="0">
                <a:latin typeface="Calibri" pitchFamily="34" charset="0"/>
                <a:cs typeface="Calibri" pitchFamily="34" charset="0"/>
              </a:rPr>
              <a:t>     Для приводів насосних установок зрошувальних систем застосовуються як асинхронні, так і синхронні двигуни.</a:t>
            </a:r>
            <a:endParaRPr lang="uk-UA" sz="2200" spc="-20" dirty="0">
              <a:latin typeface="Calibri" pitchFamily="34" charset="0"/>
              <a:cs typeface="Calibri" pitchFamily="34" charset="0"/>
            </a:endParaRPr>
          </a:p>
        </p:txBody>
      </p:sp>
      <p:sp>
        <p:nvSpPr>
          <p:cNvPr id="18" name="Прямокутник 5"/>
          <p:cNvSpPr/>
          <p:nvPr/>
        </p:nvSpPr>
        <p:spPr>
          <a:xfrm>
            <a:off x="88169" y="3885266"/>
            <a:ext cx="8936062" cy="1441420"/>
          </a:xfrm>
          <a:prstGeom prst="rect">
            <a:avLst/>
          </a:prstGeom>
          <a:solidFill>
            <a:schemeClr val="accent6">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a:lnSpc>
                <a:spcPct val="85000"/>
              </a:lnSpc>
            </a:pPr>
            <a:r>
              <a:rPr lang="uk-UA" sz="2200" dirty="0">
                <a:latin typeface="Calibri" pitchFamily="34" charset="0"/>
                <a:cs typeface="Calibri" pitchFamily="34" charset="0"/>
              </a:rPr>
              <a:t>         На великих насосних станціях з відцентровими або осьовими </a:t>
            </a:r>
            <a:r>
              <a:rPr lang="uk-UA" sz="2200" dirty="0" err="1">
                <a:latin typeface="Calibri" pitchFamily="34" charset="0"/>
                <a:cs typeface="Calibri" pitchFamily="34" charset="0"/>
              </a:rPr>
              <a:t>насоса-ми</a:t>
            </a:r>
            <a:r>
              <a:rPr lang="uk-UA" sz="2200" dirty="0">
                <a:latin typeface="Calibri" pitchFamily="34" charset="0"/>
                <a:cs typeface="Calibri" pitchFamily="34" charset="0"/>
              </a:rPr>
              <a:t> потужністю до 300 кВт встановлюють асинхронні двигуни з </a:t>
            </a:r>
            <a:r>
              <a:rPr lang="uk-UA" sz="2200" dirty="0" err="1">
                <a:latin typeface="Calibri" pitchFamily="34" charset="0"/>
                <a:cs typeface="Calibri" pitchFamily="34" charset="0"/>
              </a:rPr>
              <a:t>коротко-замкненим</a:t>
            </a:r>
            <a:r>
              <a:rPr lang="uk-UA" sz="2200" dirty="0">
                <a:latin typeface="Calibri" pitchFamily="34" charset="0"/>
                <a:cs typeface="Calibri" pitchFamily="34" charset="0"/>
              </a:rPr>
              <a:t> ротором напругою 380 В при потужності до 100 кВт і від 6300 В до 10000 В - до 300 кВт. Для насосних установок потужністю більше 300 кВт встановлюються синхронні двигуни високої напруги (6300, 10000 В).</a:t>
            </a:r>
            <a:endParaRPr lang="uk-UA" sz="2200" spc="-70" dirty="0">
              <a:latin typeface="Calibri" pitchFamily="34" charset="0"/>
              <a:cs typeface="Calibri" pitchFamily="34" charset="0"/>
            </a:endParaRPr>
          </a:p>
        </p:txBody>
      </p:sp>
      <p:sp>
        <p:nvSpPr>
          <p:cNvPr id="15" name="Прямокутник 5"/>
          <p:cNvSpPr/>
          <p:nvPr/>
        </p:nvSpPr>
        <p:spPr>
          <a:xfrm>
            <a:off x="88169" y="5326686"/>
            <a:ext cx="8936062" cy="1441420"/>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a:lnSpc>
                <a:spcPct val="85000"/>
              </a:lnSpc>
            </a:pPr>
            <a:r>
              <a:rPr lang="uk-UA" sz="2200" dirty="0">
                <a:latin typeface="Calibri" pitchFamily="34" charset="0"/>
                <a:cs typeface="Calibri" pitchFamily="34" charset="0"/>
              </a:rPr>
              <a:t>        При використанні відкритої зрошувальної системи вода надходить до рослин шляхом розливу по борознах і просочування у ґрунт. При </a:t>
            </a:r>
            <a:r>
              <a:rPr lang="uk-UA" sz="2200" dirty="0" err="1">
                <a:latin typeface="Calibri" pitchFamily="34" charset="0"/>
                <a:cs typeface="Calibri" pitchFamily="34" charset="0"/>
              </a:rPr>
              <a:t>штучно-му</a:t>
            </a:r>
            <a:r>
              <a:rPr lang="uk-UA" sz="2200" dirty="0">
                <a:latin typeface="Calibri" pitchFamily="34" charset="0"/>
                <a:cs typeface="Calibri" pitchFamily="34" charset="0"/>
              </a:rPr>
              <a:t> дощуванні вода надходить від джерела по закритих трубопроводах або зі зрошувальних каналів у дощувальний апарат а потім </a:t>
            </a:r>
            <a:r>
              <a:rPr lang="uk-UA" sz="2200" dirty="0" err="1">
                <a:latin typeface="Calibri" pitchFamily="34" charset="0"/>
                <a:cs typeface="Calibri" pitchFamily="34" charset="0"/>
              </a:rPr>
              <a:t>розбризкуєть-ся</a:t>
            </a:r>
            <a:r>
              <a:rPr lang="uk-UA" sz="2200" dirty="0">
                <a:latin typeface="Calibri" pitchFamily="34" charset="0"/>
                <a:cs typeface="Calibri" pitchFamily="34" charset="0"/>
              </a:rPr>
              <a:t> у вигляді штучного дощу.</a:t>
            </a:r>
            <a:endParaRPr lang="uk-UA" sz="2200" spc="-70" dirty="0">
              <a:latin typeface="Calibri" pitchFamily="34" charset="0"/>
              <a:cs typeface="Calibri" pitchFamily="34" charset="0"/>
            </a:endParaRPr>
          </a:p>
        </p:txBody>
      </p:sp>
    </p:spTree>
    <p:extLst>
      <p:ext uri="{BB962C8B-B14F-4D97-AF65-F5344CB8AC3E}">
        <p14:creationId xmlns:p14="http://schemas.microsoft.com/office/powerpoint/2010/main" val="298499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childTnLst>
                          </p:cTn>
                        </p:par>
                        <p:par>
                          <p:cTn id="27" fill="hold">
                            <p:stCondLst>
                              <p:cond delay="1000"/>
                            </p:stCondLst>
                            <p:childTnLst>
                              <p:par>
                                <p:cTn id="28" presetID="21"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heel(4)">
                                      <p:cBhvr>
                                        <p:cTn id="30" dur="2000"/>
                                        <p:tgtEl>
                                          <p:spTgt spid="18"/>
                                        </p:tgtEl>
                                      </p:cBhvr>
                                    </p:animEffect>
                                  </p:childTnLst>
                                </p:cTn>
                              </p:par>
                            </p:childTnLst>
                          </p:cTn>
                        </p:par>
                        <p:par>
                          <p:cTn id="31" fill="hold">
                            <p:stCondLst>
                              <p:cond delay="3000"/>
                            </p:stCondLst>
                            <p:childTnLst>
                              <p:par>
                                <p:cTn id="32" presetID="21" presetClass="entr" presetSubtype="4"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4)">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8" grpId="0" animBg="1"/>
      <p:bldP spid="1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5"/>
          <p:cNvSpPr/>
          <p:nvPr/>
        </p:nvSpPr>
        <p:spPr>
          <a:xfrm>
            <a:off x="107951" y="714182"/>
            <a:ext cx="8896498" cy="1015663"/>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r>
              <a:rPr lang="uk-UA" sz="2200" dirty="0">
                <a:latin typeface="Calibri" pitchFamily="34" charset="0"/>
                <a:cs typeface="Calibri" pitchFamily="34" charset="0"/>
              </a:rPr>
              <a:t>        Найбільшого розповсюдження набули самохідні колісні дощувальні агрегати «Фрегат» та «Волжанка», які </a:t>
            </a:r>
            <a:r>
              <a:rPr lang="uk-UA" sz="2200" dirty="0" err="1">
                <a:latin typeface="Calibri" pitchFamily="34" charset="0"/>
                <a:cs typeface="Calibri" pitchFamily="34" charset="0"/>
              </a:rPr>
              <a:t>підєднуються</a:t>
            </a:r>
            <a:r>
              <a:rPr lang="uk-UA" sz="2200" dirty="0">
                <a:latin typeface="Calibri" pitchFamily="34" charset="0"/>
                <a:cs typeface="Calibri" pitchFamily="34" charset="0"/>
              </a:rPr>
              <a:t> до гідрантів закритої зрошувальної мережі.</a:t>
            </a:r>
            <a:endParaRPr lang="uk-UA" sz="2200" spc="-20" dirty="0">
              <a:latin typeface="Calibri" pitchFamily="34" charset="0"/>
              <a:cs typeface="Calibri" pitchFamily="34" charset="0"/>
            </a:endParaRPr>
          </a:p>
        </p:txBody>
      </p:sp>
      <p:sp>
        <p:nvSpPr>
          <p:cNvPr id="11" name="Прямокутник 5"/>
          <p:cNvSpPr/>
          <p:nvPr/>
        </p:nvSpPr>
        <p:spPr>
          <a:xfrm>
            <a:off x="107951" y="1743428"/>
            <a:ext cx="8912300" cy="2016962"/>
          </a:xfrm>
          <a:prstGeom prst="rect">
            <a:avLst/>
          </a:prstGeom>
          <a:solidFill>
            <a:schemeClr val="accent2"/>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a:lnSpc>
                <a:spcPct val="85000"/>
              </a:lnSpc>
            </a:pPr>
            <a:r>
              <a:rPr lang="uk-UA" sz="2200" dirty="0">
                <a:latin typeface="Calibri" pitchFamily="34" charset="0"/>
                <a:cs typeface="Calibri" pitchFamily="34" charset="0"/>
              </a:rPr>
              <a:t>        Дощувальна машина «Фрегат» складається із водопровідного </a:t>
            </a:r>
            <a:r>
              <a:rPr lang="uk-UA" sz="2200" dirty="0" err="1">
                <a:latin typeface="Calibri" pitchFamily="34" charset="0"/>
                <a:cs typeface="Calibri" pitchFamily="34" charset="0"/>
              </a:rPr>
              <a:t>трубо-проводу</a:t>
            </a:r>
            <a:r>
              <a:rPr lang="uk-UA" sz="2200" dirty="0">
                <a:latin typeface="Calibri" pitchFamily="34" charset="0"/>
                <a:cs typeface="Calibri" pitchFamily="34" charset="0"/>
              </a:rPr>
              <a:t>, що змонтований на самохідних А-подібних опорах (візках </a:t>
            </a:r>
            <a:r>
              <a:rPr lang="uk-UA" sz="2200" dirty="0" err="1">
                <a:latin typeface="Calibri" pitchFamily="34" charset="0"/>
                <a:cs typeface="Calibri" pitchFamily="34" charset="0"/>
              </a:rPr>
              <a:t>вело-сипедного</a:t>
            </a:r>
            <a:r>
              <a:rPr lang="uk-UA" sz="2200" dirty="0">
                <a:latin typeface="Calibri" pitchFamily="34" charset="0"/>
                <a:cs typeface="Calibri" pitchFamily="34" charset="0"/>
              </a:rPr>
              <a:t> типу). На трубопроводі змонтовано 49 </a:t>
            </a:r>
            <a:r>
              <a:rPr lang="uk-UA" sz="2200" dirty="0" err="1">
                <a:latin typeface="Calibri" pitchFamily="34" charset="0"/>
                <a:cs typeface="Calibri" pitchFamily="34" charset="0"/>
              </a:rPr>
              <a:t>середньоструменевих</a:t>
            </a:r>
            <a:r>
              <a:rPr lang="uk-UA" sz="2200" dirty="0">
                <a:latin typeface="Calibri" pitchFamily="34" charset="0"/>
                <a:cs typeface="Calibri" pitchFamily="34" charset="0"/>
              </a:rPr>
              <a:t> дощувальних апаратів окружної дії і один </a:t>
            </a:r>
            <a:r>
              <a:rPr lang="uk-UA" sz="2200" dirty="0" err="1">
                <a:latin typeface="Calibri" pitchFamily="34" charset="0"/>
                <a:cs typeface="Calibri" pitchFamily="34" charset="0"/>
              </a:rPr>
              <a:t>далекоструйний</a:t>
            </a:r>
            <a:r>
              <a:rPr lang="uk-UA" sz="2200" dirty="0">
                <a:latin typeface="Calibri" pitchFamily="34" charset="0"/>
                <a:cs typeface="Calibri" pitchFamily="34" charset="0"/>
              </a:rPr>
              <a:t> імпульсний апарат на кінці трубопроводу для поливу кутів чотирикутників. Візки </a:t>
            </a:r>
            <a:r>
              <a:rPr lang="uk-UA" sz="2200" dirty="0" err="1">
                <a:latin typeface="Calibri" pitchFamily="34" charset="0"/>
                <a:cs typeface="Calibri" pitchFamily="34" charset="0"/>
              </a:rPr>
              <a:t>при-водяться</a:t>
            </a:r>
            <a:r>
              <a:rPr lang="uk-UA" sz="2200" dirty="0">
                <a:latin typeface="Calibri" pitchFamily="34" charset="0"/>
                <a:cs typeface="Calibri" pitchFamily="34" charset="0"/>
              </a:rPr>
              <a:t> у рух під дією напору води гідроциліндрами і через важільні механізми, рух передається на колеса.</a:t>
            </a:r>
            <a:endParaRPr lang="uk-UA" sz="2200" spc="-20" dirty="0">
              <a:latin typeface="Calibri" pitchFamily="34" charset="0"/>
              <a:cs typeface="Calibri" pitchFamily="34" charset="0"/>
            </a:endParaRPr>
          </a:p>
        </p:txBody>
      </p:sp>
      <p:sp>
        <p:nvSpPr>
          <p:cNvPr id="12" name="Прямокутник 5"/>
          <p:cNvSpPr/>
          <p:nvPr/>
        </p:nvSpPr>
        <p:spPr>
          <a:xfrm>
            <a:off x="115851" y="3782838"/>
            <a:ext cx="8896499" cy="1354217"/>
          </a:xfrm>
          <a:prstGeom prst="rect">
            <a:avLst/>
          </a:prstGeom>
          <a:solidFill>
            <a:schemeClr val="accent3">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r>
              <a:rPr lang="uk-UA" sz="2200" dirty="0">
                <a:latin typeface="Calibri" pitchFamily="34" charset="0"/>
                <a:cs typeface="Calibri" pitchFamily="34" charset="0"/>
              </a:rPr>
              <a:t>       Дощувальна машина «Фрегат» оснащена системою автоматизації та синхронізації, яка дозволяє різну швидкість колісних опор, кількість </a:t>
            </a:r>
            <a:r>
              <a:rPr lang="uk-UA" sz="2200" dirty="0" err="1">
                <a:latin typeface="Calibri" pitchFamily="34" charset="0"/>
                <a:cs typeface="Calibri" pitchFamily="34" charset="0"/>
              </a:rPr>
              <a:t>робо-чих</a:t>
            </a:r>
            <a:r>
              <a:rPr lang="uk-UA" sz="2200" dirty="0">
                <a:latin typeface="Calibri" pitchFamily="34" charset="0"/>
                <a:cs typeface="Calibri" pitchFamily="34" charset="0"/>
              </a:rPr>
              <a:t> ходів гідроциліндрів та автоматичну зупинку агрегату при </a:t>
            </a:r>
            <a:r>
              <a:rPr lang="uk-UA" sz="2200" dirty="0" err="1">
                <a:latin typeface="Calibri" pitchFamily="34" charset="0"/>
                <a:cs typeface="Calibri" pitchFamily="34" charset="0"/>
              </a:rPr>
              <a:t>недопусти-мому</a:t>
            </a:r>
            <a:r>
              <a:rPr lang="uk-UA" sz="2200" dirty="0">
                <a:latin typeface="Calibri" pitchFamily="34" charset="0"/>
                <a:cs typeface="Calibri" pitchFamily="34" charset="0"/>
              </a:rPr>
              <a:t> вигині трубопроводу.</a:t>
            </a:r>
            <a:endParaRPr lang="uk-UA" sz="2200" spc="-20" dirty="0">
              <a:latin typeface="Calibri" pitchFamily="34" charset="0"/>
              <a:cs typeface="Calibri" pitchFamily="34" charset="0"/>
            </a:endParaRPr>
          </a:p>
        </p:txBody>
      </p:sp>
      <p:sp>
        <p:nvSpPr>
          <p:cNvPr id="13" name="Прямокутник 3"/>
          <p:cNvSpPr>
            <a:spLocks noChangeArrowheads="1"/>
          </p:cNvSpPr>
          <p:nvPr/>
        </p:nvSpPr>
        <p:spPr bwMode="auto">
          <a:xfrm>
            <a:off x="107950" y="72000"/>
            <a:ext cx="892810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uk-UA" sz="2400" b="1" i="1" u="sng" dirty="0">
                <a:solidFill>
                  <a:schemeClr val="tx2"/>
                </a:solidFill>
              </a:rPr>
              <a:t>Електропривод і автоматизація насосних станцій зрошувальних систем</a:t>
            </a:r>
            <a:endParaRPr lang="uk-UA" sz="2400" b="1" i="1" u="sng" spc="-80" dirty="0">
              <a:solidFill>
                <a:schemeClr val="tx2"/>
              </a:solidFill>
              <a:latin typeface="Arial" pitchFamily="34" charset="0"/>
              <a:cs typeface="Arial" pitchFamily="34" charset="0"/>
            </a:endParaRPr>
          </a:p>
        </p:txBody>
      </p:sp>
      <p:sp>
        <p:nvSpPr>
          <p:cNvPr id="15" name="Прямокутник 5"/>
          <p:cNvSpPr/>
          <p:nvPr/>
        </p:nvSpPr>
        <p:spPr>
          <a:xfrm>
            <a:off x="107950" y="5147993"/>
            <a:ext cx="8896499" cy="1608133"/>
          </a:xfrm>
          <a:prstGeom prst="rect">
            <a:avLst/>
          </a:prstGeo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a:lnSpc>
                <a:spcPct val="95000"/>
              </a:lnSpc>
            </a:pPr>
            <a:r>
              <a:rPr lang="uk-UA" sz="2200" dirty="0">
                <a:latin typeface="Calibri" pitchFamily="34" charset="0"/>
                <a:cs typeface="Calibri" pitchFamily="34" charset="0"/>
              </a:rPr>
              <a:t>       Для роботи дощувальної машини «Фрегат» та інших широкозахватних дощувальних установок, які обладнані гідроприводами на насосній </a:t>
            </a:r>
            <a:r>
              <a:rPr lang="uk-UA" sz="2200" dirty="0" err="1">
                <a:latin typeface="Calibri" pitchFamily="34" charset="0"/>
                <a:cs typeface="Calibri" pitchFamily="34" charset="0"/>
              </a:rPr>
              <a:t>стан-ції</a:t>
            </a:r>
            <a:r>
              <a:rPr lang="uk-UA" sz="2200" dirty="0">
                <a:latin typeface="Calibri" pitchFamily="34" charset="0"/>
                <a:cs typeface="Calibri" pitchFamily="34" charset="0"/>
              </a:rPr>
              <a:t> необхідно підтримувати тиск до 0,9…1,2 </a:t>
            </a:r>
            <a:r>
              <a:rPr lang="uk-UA" sz="2200" dirty="0" err="1">
                <a:latin typeface="Calibri" pitchFamily="34" charset="0"/>
                <a:cs typeface="Calibri" pitchFamily="34" charset="0"/>
              </a:rPr>
              <a:t>МПа</a:t>
            </a:r>
            <a:r>
              <a:rPr lang="uk-UA" sz="2200" dirty="0">
                <a:latin typeface="Calibri" pitchFamily="34" charset="0"/>
                <a:cs typeface="Calibri" pitchFamily="34" charset="0"/>
              </a:rPr>
              <a:t>. Тиск у мережі при </a:t>
            </a:r>
            <a:r>
              <a:rPr lang="uk-UA" sz="2200" dirty="0" err="1">
                <a:latin typeface="Calibri" pitchFamily="34" charset="0"/>
                <a:cs typeface="Calibri" pitchFamily="34" charset="0"/>
              </a:rPr>
              <a:t>вимк-нених</a:t>
            </a:r>
            <a:r>
              <a:rPr lang="uk-UA" sz="2200" dirty="0">
                <a:latin typeface="Calibri" pitchFamily="34" charset="0"/>
                <a:cs typeface="Calibri" pitchFamily="34" charset="0"/>
              </a:rPr>
              <a:t> дощувальних машинах підтримується допоміжним насосом із </a:t>
            </a:r>
            <a:r>
              <a:rPr lang="uk-UA" sz="2200" dirty="0" err="1">
                <a:latin typeface="Calibri" pitchFamily="34" charset="0"/>
                <a:cs typeface="Calibri" pitchFamily="34" charset="0"/>
              </a:rPr>
              <a:t>ма-лою</a:t>
            </a:r>
            <a:r>
              <a:rPr lang="uk-UA" sz="2200" dirty="0">
                <a:latin typeface="Calibri" pitchFamily="34" charset="0"/>
                <a:cs typeface="Calibri" pitchFamily="34" charset="0"/>
              </a:rPr>
              <a:t> подачею (</a:t>
            </a:r>
            <a:r>
              <a:rPr lang="uk-UA" sz="2200" dirty="0" err="1">
                <a:latin typeface="Calibri" pitchFamily="34" charset="0"/>
                <a:cs typeface="Calibri" pitchFamily="34" charset="0"/>
              </a:rPr>
              <a:t>бустер-насос</a:t>
            </a:r>
            <a:r>
              <a:rPr lang="uk-UA" sz="2200" dirty="0">
                <a:latin typeface="Calibri" pitchFamily="34" charset="0"/>
                <a:cs typeface="Calibri" pitchFamily="34" charset="0"/>
              </a:rPr>
              <a:t>), який компенсує підтікання у мережі.</a:t>
            </a:r>
            <a:endParaRPr lang="uk-UA" sz="2200" spc="-20" dirty="0">
              <a:latin typeface="Calibri" pitchFamily="34" charset="0"/>
              <a:cs typeface="Calibri" pitchFamily="34" charset="0"/>
            </a:endParaRPr>
          </a:p>
        </p:txBody>
      </p:sp>
      <p:pic>
        <p:nvPicPr>
          <p:cNvPr id="20482" name="Picture 2" descr="139983"/>
          <p:cNvPicPr>
            <a:picLocks noChangeAspect="1" noChangeArrowheads="1"/>
          </p:cNvPicPr>
          <p:nvPr/>
        </p:nvPicPr>
        <p:blipFill rotWithShape="1">
          <a:blip r:embed="rId2">
            <a:extLst>
              <a:ext uri="{28A0092B-C50C-407E-A947-70E740481C1C}">
                <a14:useLocalDpi xmlns:a14="http://schemas.microsoft.com/office/drawing/2010/main" val="0"/>
              </a:ext>
            </a:extLst>
          </a:blip>
          <a:srcRect t="-1155" b="1155"/>
          <a:stretch/>
        </p:blipFill>
        <p:spPr bwMode="auto">
          <a:xfrm>
            <a:off x="121176" y="663478"/>
            <a:ext cx="8900302" cy="57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8001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250" fill="hold"/>
                                        <p:tgtEl>
                                          <p:spTgt spid="11"/>
                                        </p:tgtEl>
                                        <p:attrNameLst>
                                          <p:attrName>ppt_w</p:attrName>
                                        </p:attrNameLst>
                                      </p:cBhvr>
                                      <p:tavLst>
                                        <p:tav tm="0">
                                          <p:val>
                                            <p:fltVal val="0"/>
                                          </p:val>
                                        </p:tav>
                                        <p:tav tm="100000">
                                          <p:val>
                                            <p:strVal val="#ppt_w"/>
                                          </p:val>
                                        </p:tav>
                                      </p:tavLst>
                                    </p:anim>
                                    <p:anim calcmode="lin" valueType="num">
                                      <p:cBhvr>
                                        <p:cTn id="13" dur="1250" fill="hold"/>
                                        <p:tgtEl>
                                          <p:spTgt spid="11"/>
                                        </p:tgtEl>
                                        <p:attrNameLst>
                                          <p:attrName>ppt_h</p:attrName>
                                        </p:attrNameLst>
                                      </p:cBhvr>
                                      <p:tavLst>
                                        <p:tav tm="0">
                                          <p:val>
                                            <p:fltVal val="0"/>
                                          </p:val>
                                        </p:tav>
                                        <p:tav tm="100000">
                                          <p:val>
                                            <p:strVal val="#ppt_h"/>
                                          </p:val>
                                        </p:tav>
                                      </p:tavLst>
                                    </p:anim>
                                    <p:animEffect transition="in" filter="fade">
                                      <p:cBhvr>
                                        <p:cTn id="14" dur="125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20482"/>
                                        </p:tgtEl>
                                        <p:attrNameLst>
                                          <p:attrName>style.visibility</p:attrName>
                                        </p:attrNameLst>
                                      </p:cBhvr>
                                      <p:to>
                                        <p:strVal val="visible"/>
                                      </p:to>
                                    </p:set>
                                    <p:animEffect transition="in" filter="circle(in)">
                                      <p:cBhvr>
                                        <p:cTn id="19" dur="2000"/>
                                        <p:tgtEl>
                                          <p:spTgt spid="2048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nodeType="clickEffect">
                                  <p:stCondLst>
                                    <p:cond delay="0"/>
                                  </p:stCondLst>
                                  <p:childTnLst>
                                    <p:animEffect transition="out" filter="circle(out)">
                                      <p:cBhvr>
                                        <p:cTn id="23" dur="2000"/>
                                        <p:tgtEl>
                                          <p:spTgt spid="20482"/>
                                        </p:tgtEl>
                                      </p:cBhvr>
                                    </p:animEffect>
                                    <p:set>
                                      <p:cBhvr>
                                        <p:cTn id="24" dur="1" fill="hold">
                                          <p:stCondLst>
                                            <p:cond delay="1999"/>
                                          </p:stCondLst>
                                        </p:cTn>
                                        <p:tgtEl>
                                          <p:spTgt spid="2048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1000" fill="hold"/>
                                        <p:tgtEl>
                                          <p:spTgt spid="12"/>
                                        </p:tgtEl>
                                        <p:attrNameLst>
                                          <p:attrName>ppt_x</p:attrName>
                                        </p:attrNameLst>
                                      </p:cBhvr>
                                      <p:tavLst>
                                        <p:tav tm="0">
                                          <p:val>
                                            <p:strVal val="#ppt_x"/>
                                          </p:val>
                                        </p:tav>
                                        <p:tav tm="100000">
                                          <p:val>
                                            <p:strVal val="#ppt_x"/>
                                          </p:val>
                                        </p:tav>
                                      </p:tavLst>
                                    </p:anim>
                                    <p:anim calcmode="lin" valueType="num">
                                      <p:cBhvr additive="base">
                                        <p:cTn id="30"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1000" fill="hold"/>
                                        <p:tgtEl>
                                          <p:spTgt spid="15"/>
                                        </p:tgtEl>
                                        <p:attrNameLst>
                                          <p:attrName>ppt_x</p:attrName>
                                        </p:attrNameLst>
                                      </p:cBhvr>
                                      <p:tavLst>
                                        <p:tav tm="0">
                                          <p:val>
                                            <p:strVal val="#ppt_x"/>
                                          </p:val>
                                        </p:tav>
                                        <p:tav tm="100000">
                                          <p:val>
                                            <p:strVal val="#ppt_x"/>
                                          </p:val>
                                        </p:tav>
                                      </p:tavLst>
                                    </p:anim>
                                    <p:anim calcmode="lin" valueType="num">
                                      <p:cBhvr additive="base">
                                        <p:cTn id="36"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8" name="Прямокутник 5"/>
          <p:cNvSpPr/>
          <p:nvPr/>
        </p:nvSpPr>
        <p:spPr>
          <a:xfrm>
            <a:off x="120899" y="764704"/>
            <a:ext cx="5459213" cy="5755422"/>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r>
              <a:rPr lang="uk-UA" sz="2200" dirty="0">
                <a:latin typeface="Calibri" pitchFamily="34" charset="0"/>
                <a:cs typeface="Calibri" pitchFamily="34" charset="0"/>
              </a:rPr>
              <a:t>       Коло котушки реле керування </a:t>
            </a:r>
            <a:r>
              <a:rPr lang="uk-UA" sz="2200" dirty="0" err="1">
                <a:latin typeface="Calibri" pitchFamily="34" charset="0"/>
                <a:cs typeface="Calibri" pitchFamily="34" charset="0"/>
              </a:rPr>
              <a:t>бустерним</a:t>
            </a:r>
            <a:r>
              <a:rPr lang="uk-UA" sz="2200" dirty="0">
                <a:latin typeface="Calibri" pitchFamily="34" charset="0"/>
                <a:cs typeface="Calibri" pitchFamily="34" charset="0"/>
              </a:rPr>
              <a:t> насосом К7 замкнеться тоді, коли усі головні насосні агрегати вимкнуті і відповідно, </a:t>
            </a:r>
            <a:r>
              <a:rPr lang="uk-UA" sz="2200" dirty="0" err="1">
                <a:latin typeface="Calibri" pitchFamily="34" charset="0"/>
                <a:cs typeface="Calibri" pitchFamily="34" charset="0"/>
              </a:rPr>
              <a:t>замк-нуті</a:t>
            </a:r>
            <a:r>
              <a:rPr lang="uk-UA" sz="2200" dirty="0">
                <a:latin typeface="Calibri" pitchFamily="34" charset="0"/>
                <a:cs typeface="Calibri" pitchFamily="34" charset="0"/>
              </a:rPr>
              <a:t> блок-контакти їхніх магнітних пускачів А1, А2, А3, а рівень води у водоповітряному котлі (ВВК), знижуючись, досягне нижнього контрольованого рівня, при якому контакти датчика рівня Е1 замкнуться. По котушці </a:t>
            </a:r>
            <a:r>
              <a:rPr lang="uk-UA" sz="2200" dirty="0" err="1">
                <a:latin typeface="Calibri" pitchFamily="34" charset="0"/>
                <a:cs typeface="Calibri" pitchFamily="34" charset="0"/>
              </a:rPr>
              <a:t>ре-ле</a:t>
            </a:r>
            <a:r>
              <a:rPr lang="uk-UA" sz="2200" dirty="0">
                <a:latin typeface="Calibri" pitchFamily="34" charset="0"/>
                <a:cs typeface="Calibri" pitchFamily="34" charset="0"/>
              </a:rPr>
              <a:t> К7 протікатиме струм і </a:t>
            </a:r>
            <a:r>
              <a:rPr lang="uk-UA" sz="2200" dirty="0" err="1">
                <a:latin typeface="Calibri" pitchFamily="34" charset="0"/>
                <a:cs typeface="Calibri" pitchFamily="34" charset="0"/>
              </a:rPr>
              <a:t>бустер-насос</a:t>
            </a:r>
            <a:r>
              <a:rPr lang="uk-UA" sz="2200" dirty="0">
                <a:latin typeface="Calibri" pitchFamily="34" charset="0"/>
                <a:cs typeface="Calibri" pitchFamily="34" charset="0"/>
              </a:rPr>
              <a:t> </a:t>
            </a:r>
            <a:r>
              <a:rPr lang="uk-UA" sz="2200" dirty="0" err="1">
                <a:latin typeface="Calibri" pitchFamily="34" charset="0"/>
                <a:cs typeface="Calibri" pitchFamily="34" charset="0"/>
              </a:rPr>
              <a:t>зали-шиться</a:t>
            </a:r>
            <a:r>
              <a:rPr lang="uk-UA" sz="2200" dirty="0">
                <a:latin typeface="Calibri" pitchFamily="34" charset="0"/>
                <a:cs typeface="Calibri" pitchFamily="34" charset="0"/>
              </a:rPr>
              <a:t> увімкненим до тих пір, доки тиск  у мережі не підвищиться і реле тиску Е2 не </a:t>
            </a:r>
            <a:r>
              <a:rPr lang="uk-UA" sz="2200" dirty="0" err="1">
                <a:latin typeface="Calibri" pitchFamily="34" charset="0"/>
                <a:cs typeface="Calibri" pitchFamily="34" charset="0"/>
              </a:rPr>
              <a:t>ро-зімкне</a:t>
            </a:r>
            <a:r>
              <a:rPr lang="uk-UA" sz="2200" dirty="0">
                <a:latin typeface="Calibri" pitchFamily="34" charset="0"/>
                <a:cs typeface="Calibri" pitchFamily="34" charset="0"/>
              </a:rPr>
              <a:t> свій контакт. Наступне вмикання бус-тер-насоса при вимкнених насосних </a:t>
            </a:r>
            <a:r>
              <a:rPr lang="uk-UA" sz="2200" dirty="0" err="1">
                <a:latin typeface="Calibri" pitchFamily="34" charset="0"/>
                <a:cs typeface="Calibri" pitchFamily="34" charset="0"/>
              </a:rPr>
              <a:t>агрега-тах</a:t>
            </a:r>
            <a:r>
              <a:rPr lang="uk-UA" sz="2200" dirty="0">
                <a:latin typeface="Calibri" pitchFamily="34" charset="0"/>
                <a:cs typeface="Calibri" pitchFamily="34" charset="0"/>
              </a:rPr>
              <a:t> станеться при повторному замиканні контакту Е1. Таким чином контакти Е1 та Е2 забезпечують роботу </a:t>
            </a:r>
            <a:r>
              <a:rPr lang="uk-UA" sz="2200" dirty="0" err="1">
                <a:latin typeface="Calibri" pitchFamily="34" charset="0"/>
                <a:cs typeface="Calibri" pitchFamily="34" charset="0"/>
              </a:rPr>
              <a:t>бустер-насоса</a:t>
            </a:r>
            <a:r>
              <a:rPr lang="uk-UA" sz="2200" dirty="0">
                <a:latin typeface="Calibri" pitchFamily="34" charset="0"/>
                <a:cs typeface="Calibri" pitchFamily="34" charset="0"/>
              </a:rPr>
              <a:t> у </a:t>
            </a:r>
            <a:r>
              <a:rPr lang="uk-UA" sz="2200" dirty="0" err="1">
                <a:latin typeface="Calibri" pitchFamily="34" charset="0"/>
                <a:cs typeface="Calibri" pitchFamily="34" charset="0"/>
              </a:rPr>
              <a:t>періо-дичному</a:t>
            </a:r>
            <a:r>
              <a:rPr lang="uk-UA" sz="2200" dirty="0">
                <a:latin typeface="Calibri" pitchFamily="34" charset="0"/>
                <a:cs typeface="Calibri" pitchFamily="34" charset="0"/>
              </a:rPr>
              <a:t> режимі.</a:t>
            </a:r>
            <a:endParaRPr lang="uk-UA" sz="2200" spc="-20" dirty="0">
              <a:latin typeface="Calibri" pitchFamily="34" charset="0"/>
              <a:cs typeface="Calibri" pitchFamily="34" charset="0"/>
            </a:endParaRPr>
          </a:p>
        </p:txBody>
      </p:sp>
      <p:sp>
        <p:nvSpPr>
          <p:cNvPr id="9"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12" name="Прямокутник 3"/>
          <p:cNvSpPr>
            <a:spLocks noChangeArrowheads="1"/>
          </p:cNvSpPr>
          <p:nvPr/>
        </p:nvSpPr>
        <p:spPr bwMode="auto">
          <a:xfrm>
            <a:off x="107950" y="72000"/>
            <a:ext cx="892810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uk-UA" sz="2400" b="1" i="1" u="sng" dirty="0">
                <a:solidFill>
                  <a:schemeClr val="tx2"/>
                </a:solidFill>
              </a:rPr>
              <a:t>Електропривод і автоматизація насосних станцій зрошувальних систем</a:t>
            </a:r>
            <a:endParaRPr lang="uk-UA" sz="2400" b="1" i="1" u="sng" spc="-80" dirty="0">
              <a:solidFill>
                <a:schemeClr val="tx2"/>
              </a:solidFill>
              <a:latin typeface="Arial" pitchFamily="34" charset="0"/>
              <a:cs typeface="Arial" pitchFamily="34" charset="0"/>
            </a:endParaRPr>
          </a:p>
        </p:txBody>
      </p:sp>
      <p:pic>
        <p:nvPicPr>
          <p:cNvPr id="19492" name="Picture 36" descr="Лаборат1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98318"/>
            <a:ext cx="3468887" cy="66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380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9492"/>
                                        </p:tgtEl>
                                        <p:attrNameLst>
                                          <p:attrName>style.visibility</p:attrName>
                                        </p:attrNameLst>
                                      </p:cBhvr>
                                      <p:to>
                                        <p:strVal val="visible"/>
                                      </p:to>
                                    </p:set>
                                    <p:animEffect transition="in" filter="wipe(down)">
                                      <p:cBhvr>
                                        <p:cTn id="14" dur="580">
                                          <p:stCondLst>
                                            <p:cond delay="0"/>
                                          </p:stCondLst>
                                        </p:cTn>
                                        <p:tgtEl>
                                          <p:spTgt spid="19492"/>
                                        </p:tgtEl>
                                      </p:cBhvr>
                                    </p:animEffect>
                                    <p:anim calcmode="lin" valueType="num">
                                      <p:cBhvr>
                                        <p:cTn id="15" dur="1822" tmFilter="0,0; 0.14,0.36; 0.43,0.73; 0.71,0.91; 1.0,1.0">
                                          <p:stCondLst>
                                            <p:cond delay="0"/>
                                          </p:stCondLst>
                                        </p:cTn>
                                        <p:tgtEl>
                                          <p:spTgt spid="19492"/>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9492"/>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9492"/>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9492"/>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9492"/>
                                        </p:tgtEl>
                                        <p:attrNameLst>
                                          <p:attrName>ppt_y</p:attrName>
                                        </p:attrNameLst>
                                      </p:cBhvr>
                                      <p:tavLst>
                                        <p:tav tm="0" fmla="#ppt_y-sin(pi*$)/81">
                                          <p:val>
                                            <p:fltVal val="0"/>
                                          </p:val>
                                        </p:tav>
                                        <p:tav tm="100000">
                                          <p:val>
                                            <p:fltVal val="1"/>
                                          </p:val>
                                        </p:tav>
                                      </p:tavLst>
                                    </p:anim>
                                    <p:animScale>
                                      <p:cBhvr>
                                        <p:cTn id="20" dur="26">
                                          <p:stCondLst>
                                            <p:cond delay="650"/>
                                          </p:stCondLst>
                                        </p:cTn>
                                        <p:tgtEl>
                                          <p:spTgt spid="19492"/>
                                        </p:tgtEl>
                                      </p:cBhvr>
                                      <p:to x="100000" y="60000"/>
                                    </p:animScale>
                                    <p:animScale>
                                      <p:cBhvr>
                                        <p:cTn id="21" dur="166" decel="50000">
                                          <p:stCondLst>
                                            <p:cond delay="676"/>
                                          </p:stCondLst>
                                        </p:cTn>
                                        <p:tgtEl>
                                          <p:spTgt spid="19492"/>
                                        </p:tgtEl>
                                      </p:cBhvr>
                                      <p:to x="100000" y="100000"/>
                                    </p:animScale>
                                    <p:animScale>
                                      <p:cBhvr>
                                        <p:cTn id="22" dur="26">
                                          <p:stCondLst>
                                            <p:cond delay="1312"/>
                                          </p:stCondLst>
                                        </p:cTn>
                                        <p:tgtEl>
                                          <p:spTgt spid="19492"/>
                                        </p:tgtEl>
                                      </p:cBhvr>
                                      <p:to x="100000" y="80000"/>
                                    </p:animScale>
                                    <p:animScale>
                                      <p:cBhvr>
                                        <p:cTn id="23" dur="166" decel="50000">
                                          <p:stCondLst>
                                            <p:cond delay="1338"/>
                                          </p:stCondLst>
                                        </p:cTn>
                                        <p:tgtEl>
                                          <p:spTgt spid="19492"/>
                                        </p:tgtEl>
                                      </p:cBhvr>
                                      <p:to x="100000" y="100000"/>
                                    </p:animScale>
                                    <p:animScale>
                                      <p:cBhvr>
                                        <p:cTn id="24" dur="26">
                                          <p:stCondLst>
                                            <p:cond delay="1642"/>
                                          </p:stCondLst>
                                        </p:cTn>
                                        <p:tgtEl>
                                          <p:spTgt spid="19492"/>
                                        </p:tgtEl>
                                      </p:cBhvr>
                                      <p:to x="100000" y="90000"/>
                                    </p:animScale>
                                    <p:animScale>
                                      <p:cBhvr>
                                        <p:cTn id="25" dur="166" decel="50000">
                                          <p:stCondLst>
                                            <p:cond delay="1668"/>
                                          </p:stCondLst>
                                        </p:cTn>
                                        <p:tgtEl>
                                          <p:spTgt spid="19492"/>
                                        </p:tgtEl>
                                      </p:cBhvr>
                                      <p:to x="100000" y="100000"/>
                                    </p:animScale>
                                    <p:animScale>
                                      <p:cBhvr>
                                        <p:cTn id="26" dur="26">
                                          <p:stCondLst>
                                            <p:cond delay="1808"/>
                                          </p:stCondLst>
                                        </p:cTn>
                                        <p:tgtEl>
                                          <p:spTgt spid="19492"/>
                                        </p:tgtEl>
                                      </p:cBhvr>
                                      <p:to x="100000" y="95000"/>
                                    </p:animScale>
                                    <p:animScale>
                                      <p:cBhvr>
                                        <p:cTn id="27" dur="166" decel="50000">
                                          <p:stCondLst>
                                            <p:cond delay="1834"/>
                                          </p:stCondLst>
                                        </p:cTn>
                                        <p:tgtEl>
                                          <p:spTgt spid="1949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5"/>
          <p:cNvSpPr/>
          <p:nvPr/>
        </p:nvSpPr>
        <p:spPr>
          <a:xfrm>
            <a:off x="120899" y="742503"/>
            <a:ext cx="5459213" cy="3077766"/>
          </a:xfrm>
          <a:prstGeom prst="rect">
            <a:avLst/>
          </a:prstGeom>
          <a:solidFill>
            <a:srgbClr val="92D050"/>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r>
              <a:rPr lang="uk-UA" sz="2000" dirty="0">
                <a:latin typeface="Calibri" pitchFamily="34" charset="0"/>
                <a:cs typeface="Calibri" pitchFamily="34" charset="0"/>
              </a:rPr>
              <a:t>     Коли до закритої мережі підключається </a:t>
            </a:r>
            <a:r>
              <a:rPr lang="uk-UA" sz="2000" dirty="0" err="1">
                <a:latin typeface="Calibri" pitchFamily="34" charset="0"/>
                <a:cs typeface="Calibri" pitchFamily="34" charset="0"/>
              </a:rPr>
              <a:t>дощу-вальна</a:t>
            </a:r>
            <a:r>
              <a:rPr lang="uk-UA" sz="2000" dirty="0">
                <a:latin typeface="Calibri" pitchFamily="34" charset="0"/>
                <a:cs typeface="Calibri" pitchFamily="34" charset="0"/>
              </a:rPr>
              <a:t> машина, тиск у мережі різко знижується, замикаються контакти реле </a:t>
            </a:r>
            <a:r>
              <a:rPr lang="uk-UA" sz="2000">
                <a:latin typeface="Calibri" pitchFamily="34" charset="0"/>
                <a:cs typeface="Calibri" pitchFamily="34" charset="0"/>
              </a:rPr>
              <a:t>тиску Е3 </a:t>
            </a:r>
            <a:r>
              <a:rPr lang="uk-UA" sz="2000" dirty="0">
                <a:latin typeface="Calibri" pitchFamily="34" charset="0"/>
                <a:cs typeface="Calibri" pitchFamily="34" charset="0"/>
              </a:rPr>
              <a:t>і </a:t>
            </a:r>
            <a:r>
              <a:rPr lang="uk-UA" sz="2000" dirty="0" err="1">
                <a:latin typeface="Calibri" pitchFamily="34" charset="0"/>
                <a:cs typeface="Calibri" pitchFamily="34" charset="0"/>
              </a:rPr>
              <a:t>замикаєть-ся</a:t>
            </a:r>
            <a:r>
              <a:rPr lang="uk-UA" sz="2000" dirty="0">
                <a:latin typeface="Calibri" pitchFamily="34" charset="0"/>
                <a:cs typeface="Calibri" pitchFamily="34" charset="0"/>
              </a:rPr>
              <a:t> коло котушки спільного реле часу запуску К8. Із витримкою часу замикаються контакти часу К8 і струм протікає по котушці реле вмикання </a:t>
            </a:r>
            <a:r>
              <a:rPr lang="uk-UA" sz="2000" dirty="0" err="1">
                <a:latin typeface="Calibri" pitchFamily="34" charset="0"/>
                <a:cs typeface="Calibri" pitchFamily="34" charset="0"/>
              </a:rPr>
              <a:t>пер-шого</a:t>
            </a:r>
            <a:r>
              <a:rPr lang="uk-UA" sz="2000" dirty="0">
                <a:latin typeface="Calibri" pitchFamily="34" charset="0"/>
                <a:cs typeface="Calibri" pitchFamily="34" charset="0"/>
              </a:rPr>
              <a:t> насосного агрегату К1, яке залишається увімкнутим через свій замикаючий контакт. </a:t>
            </a:r>
            <a:r>
              <a:rPr lang="uk-UA" sz="2000" dirty="0" err="1">
                <a:latin typeface="Calibri" pitchFamily="34" charset="0"/>
                <a:cs typeface="Calibri" pitchFamily="34" charset="0"/>
              </a:rPr>
              <a:t>Пер-ший</a:t>
            </a:r>
            <a:r>
              <a:rPr lang="uk-UA" sz="2000" dirty="0">
                <a:latin typeface="Calibri" pitchFamily="34" charset="0"/>
                <a:cs typeface="Calibri" pitchFamily="34" charset="0"/>
              </a:rPr>
              <a:t> насосний агрегат вмикаються у роботу, </a:t>
            </a:r>
            <a:r>
              <a:rPr lang="uk-UA" sz="2000" dirty="0" err="1">
                <a:latin typeface="Calibri" pitchFamily="34" charset="0"/>
                <a:cs typeface="Calibri" pitchFamily="34" charset="0"/>
              </a:rPr>
              <a:t>роз-микаючим</a:t>
            </a:r>
            <a:r>
              <a:rPr lang="uk-UA" sz="2000" dirty="0">
                <a:latin typeface="Calibri" pitchFamily="34" charset="0"/>
                <a:cs typeface="Calibri" pitchFamily="34" charset="0"/>
              </a:rPr>
              <a:t> контактом К1 реле К8 вимикається.</a:t>
            </a:r>
            <a:endParaRPr lang="uk-UA" sz="2000" spc="-20" dirty="0">
              <a:latin typeface="Calibri" pitchFamily="34" charset="0"/>
              <a:cs typeface="Calibri" pitchFamily="34" charset="0"/>
            </a:endParaRPr>
          </a:p>
        </p:txBody>
      </p:sp>
      <p:sp>
        <p:nvSpPr>
          <p:cNvPr id="9" name="Прямокутник 3"/>
          <p:cNvSpPr>
            <a:spLocks noChangeArrowheads="1"/>
          </p:cNvSpPr>
          <p:nvPr/>
        </p:nvSpPr>
        <p:spPr bwMode="auto">
          <a:xfrm>
            <a:off x="107950" y="72000"/>
            <a:ext cx="892810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uk-UA" sz="2400" b="1" i="1" u="sng" dirty="0">
                <a:solidFill>
                  <a:schemeClr val="tx2"/>
                </a:solidFill>
              </a:rPr>
              <a:t>Електропривод і автоматизація насосних станцій зрошувальних систем</a:t>
            </a:r>
            <a:endParaRPr lang="uk-UA" sz="2400" b="1" i="1" u="sng" spc="-80" dirty="0">
              <a:solidFill>
                <a:schemeClr val="tx2"/>
              </a:solidFill>
              <a:latin typeface="Arial" pitchFamily="34" charset="0"/>
              <a:cs typeface="Arial" pitchFamily="34" charset="0"/>
            </a:endParaRPr>
          </a:p>
        </p:txBody>
      </p:sp>
      <p:pic>
        <p:nvPicPr>
          <p:cNvPr id="11" name="Picture 36" descr="Лаборат1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98318"/>
            <a:ext cx="3468887" cy="66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Прямокутник 5"/>
          <p:cNvSpPr/>
          <p:nvPr/>
        </p:nvSpPr>
        <p:spPr>
          <a:xfrm>
            <a:off x="137023" y="3820269"/>
            <a:ext cx="5443089" cy="2923877"/>
          </a:xfrm>
          <a:prstGeom prst="rect">
            <a:avLst/>
          </a:prstGeo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a:lnSpc>
                <a:spcPct val="95000"/>
              </a:lnSpc>
            </a:pPr>
            <a:r>
              <a:rPr lang="uk-UA" sz="2000" dirty="0">
                <a:latin typeface="Calibri" pitchFamily="34" charset="0"/>
                <a:cs typeface="Calibri" pitchFamily="34" charset="0"/>
              </a:rPr>
              <a:t>        Тепер у роботі </a:t>
            </a:r>
            <a:r>
              <a:rPr lang="uk-UA" sz="2000" dirty="0" err="1">
                <a:latin typeface="Calibri" pitchFamily="34" charset="0"/>
                <a:cs typeface="Calibri" pitchFamily="34" charset="0"/>
              </a:rPr>
              <a:t>бустер-насоса</a:t>
            </a:r>
            <a:r>
              <a:rPr lang="uk-UA" sz="2000" dirty="0">
                <a:latin typeface="Calibri" pitchFamily="34" charset="0"/>
                <a:cs typeface="Calibri" pitchFamily="34" charset="0"/>
              </a:rPr>
              <a:t> немає </a:t>
            </a:r>
            <a:r>
              <a:rPr lang="uk-UA" sz="2000" dirty="0" err="1">
                <a:latin typeface="Calibri" pitchFamily="34" charset="0"/>
                <a:cs typeface="Calibri" pitchFamily="34" charset="0"/>
              </a:rPr>
              <a:t>необхід-ності</a:t>
            </a:r>
            <a:r>
              <a:rPr lang="uk-UA" sz="2000" dirty="0">
                <a:latin typeface="Calibri" pitchFamily="34" charset="0"/>
                <a:cs typeface="Calibri" pitchFamily="34" charset="0"/>
              </a:rPr>
              <a:t> і він вимикається </a:t>
            </a:r>
            <a:r>
              <a:rPr lang="uk-UA" sz="2000" dirty="0" err="1">
                <a:latin typeface="Calibri" pitchFamily="34" charset="0"/>
                <a:cs typeface="Calibri" pitchFamily="34" charset="0"/>
              </a:rPr>
              <a:t>розмикаючим</a:t>
            </a:r>
            <a:r>
              <a:rPr lang="uk-UA" sz="2000" dirty="0">
                <a:latin typeface="Calibri" pitchFamily="34" charset="0"/>
                <a:cs typeface="Calibri" pitchFamily="34" charset="0"/>
              </a:rPr>
              <a:t> </a:t>
            </a:r>
            <a:r>
              <a:rPr lang="uk-UA" sz="2000" dirty="0" err="1">
                <a:latin typeface="Calibri" pitchFamily="34" charset="0"/>
                <a:cs typeface="Calibri" pitchFamily="34" charset="0"/>
              </a:rPr>
              <a:t>блок-кон-тактом</a:t>
            </a:r>
            <a:r>
              <a:rPr lang="uk-UA" sz="2000" dirty="0">
                <a:latin typeface="Calibri" pitchFamily="34" charset="0"/>
                <a:cs typeface="Calibri" pitchFamily="34" charset="0"/>
              </a:rPr>
              <a:t> магнітного пускача А1 першого насосного агрегату. Другий та третій насосні агрегати </a:t>
            </a:r>
            <a:r>
              <a:rPr lang="uk-UA" sz="2000" dirty="0" err="1">
                <a:latin typeface="Calibri" pitchFamily="34" charset="0"/>
                <a:cs typeface="Calibri" pitchFamily="34" charset="0"/>
              </a:rPr>
              <a:t>вми-каються</a:t>
            </a:r>
            <a:r>
              <a:rPr lang="uk-UA" sz="2000" dirty="0">
                <a:latin typeface="Calibri" pitchFamily="34" charset="0"/>
                <a:cs typeface="Calibri" pitchFamily="34" charset="0"/>
              </a:rPr>
              <a:t> у міру зростання витрати води. У якості приладу, що вимірює витрату води, </a:t>
            </a:r>
            <a:r>
              <a:rPr lang="uk-UA" sz="2000" dirty="0" err="1">
                <a:latin typeface="Calibri" pitchFamily="34" charset="0"/>
                <a:cs typeface="Calibri" pitchFamily="34" charset="0"/>
              </a:rPr>
              <a:t>використову-ють</a:t>
            </a:r>
            <a:r>
              <a:rPr lang="uk-UA" sz="2000" dirty="0">
                <a:latin typeface="Calibri" pitchFamily="34" charset="0"/>
                <a:cs typeface="Calibri" pitchFamily="34" charset="0"/>
              </a:rPr>
              <a:t> витратомір з виходом по струму 0…5 мА, а в якості датчиків, що фіксують дискретні значення витрати, використовують контактні мікроампер-метри типу М-303К.</a:t>
            </a:r>
            <a:endParaRPr lang="uk-UA" sz="2000" spc="-20" dirty="0">
              <a:latin typeface="Calibri" pitchFamily="34" charset="0"/>
              <a:cs typeface="Calibri" pitchFamily="34" charset="0"/>
            </a:endParaRPr>
          </a:p>
        </p:txBody>
      </p:sp>
    </p:spTree>
    <p:extLst>
      <p:ext uri="{BB962C8B-B14F-4D97-AF65-F5344CB8AC3E}">
        <p14:creationId xmlns:p14="http://schemas.microsoft.com/office/powerpoint/2010/main" val="4273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80">
                                          <p:stCondLst>
                                            <p:cond delay="0"/>
                                          </p:stCondLst>
                                        </p:cTn>
                                        <p:tgtEl>
                                          <p:spTgt spid="11"/>
                                        </p:tgtEl>
                                      </p:cBhvr>
                                    </p:animEffect>
                                    <p:anim calcmode="lin" valueType="num">
                                      <p:cBhvr>
                                        <p:cTn id="2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7" dur="26">
                                          <p:stCondLst>
                                            <p:cond delay="650"/>
                                          </p:stCondLst>
                                        </p:cTn>
                                        <p:tgtEl>
                                          <p:spTgt spid="11"/>
                                        </p:tgtEl>
                                      </p:cBhvr>
                                      <p:to x="100000" y="60000"/>
                                    </p:animScale>
                                    <p:animScale>
                                      <p:cBhvr>
                                        <p:cTn id="28" dur="166" decel="50000">
                                          <p:stCondLst>
                                            <p:cond delay="676"/>
                                          </p:stCondLst>
                                        </p:cTn>
                                        <p:tgtEl>
                                          <p:spTgt spid="11"/>
                                        </p:tgtEl>
                                      </p:cBhvr>
                                      <p:to x="100000" y="100000"/>
                                    </p:animScale>
                                    <p:animScale>
                                      <p:cBhvr>
                                        <p:cTn id="29" dur="26">
                                          <p:stCondLst>
                                            <p:cond delay="1312"/>
                                          </p:stCondLst>
                                        </p:cTn>
                                        <p:tgtEl>
                                          <p:spTgt spid="11"/>
                                        </p:tgtEl>
                                      </p:cBhvr>
                                      <p:to x="100000" y="80000"/>
                                    </p:animScale>
                                    <p:animScale>
                                      <p:cBhvr>
                                        <p:cTn id="30" dur="166" decel="50000">
                                          <p:stCondLst>
                                            <p:cond delay="1338"/>
                                          </p:stCondLst>
                                        </p:cTn>
                                        <p:tgtEl>
                                          <p:spTgt spid="11"/>
                                        </p:tgtEl>
                                      </p:cBhvr>
                                      <p:to x="100000" y="100000"/>
                                    </p:animScale>
                                    <p:animScale>
                                      <p:cBhvr>
                                        <p:cTn id="31" dur="26">
                                          <p:stCondLst>
                                            <p:cond delay="1642"/>
                                          </p:stCondLst>
                                        </p:cTn>
                                        <p:tgtEl>
                                          <p:spTgt spid="11"/>
                                        </p:tgtEl>
                                      </p:cBhvr>
                                      <p:to x="100000" y="90000"/>
                                    </p:animScale>
                                    <p:animScale>
                                      <p:cBhvr>
                                        <p:cTn id="32" dur="166" decel="50000">
                                          <p:stCondLst>
                                            <p:cond delay="1668"/>
                                          </p:stCondLst>
                                        </p:cTn>
                                        <p:tgtEl>
                                          <p:spTgt spid="11"/>
                                        </p:tgtEl>
                                      </p:cBhvr>
                                      <p:to x="100000" y="100000"/>
                                    </p:animScale>
                                    <p:animScale>
                                      <p:cBhvr>
                                        <p:cTn id="33" dur="26">
                                          <p:stCondLst>
                                            <p:cond delay="1808"/>
                                          </p:stCondLst>
                                        </p:cTn>
                                        <p:tgtEl>
                                          <p:spTgt spid="11"/>
                                        </p:tgtEl>
                                      </p:cBhvr>
                                      <p:to x="100000" y="95000"/>
                                    </p:animScale>
                                    <p:animScale>
                                      <p:cBhvr>
                                        <p:cTn id="34" dur="166" decel="50000">
                                          <p:stCondLst>
                                            <p:cond delay="1834"/>
                                          </p:stCondLst>
                                        </p:cTn>
                                        <p:tgtEl>
                                          <p:spTgt spid="11"/>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12">
                                            <p:bg/>
                                          </p:spTgt>
                                        </p:tgtEl>
                                        <p:attrNameLst>
                                          <p:attrName>style.visibility</p:attrName>
                                        </p:attrNameLst>
                                      </p:cBhvr>
                                      <p:to>
                                        <p:strVal val="visible"/>
                                      </p:to>
                                    </p:set>
                                    <p:anim calcmode="lin" valueType="num">
                                      <p:cBhvr>
                                        <p:cTn id="39" dur="1000" fill="hold"/>
                                        <p:tgtEl>
                                          <p:spTgt spid="12">
                                            <p:bg/>
                                          </p:spTgt>
                                        </p:tgtEl>
                                        <p:attrNameLst>
                                          <p:attrName>ppt_w</p:attrName>
                                        </p:attrNameLst>
                                      </p:cBhvr>
                                      <p:tavLst>
                                        <p:tav tm="0">
                                          <p:val>
                                            <p:fltVal val="0"/>
                                          </p:val>
                                        </p:tav>
                                        <p:tav tm="100000">
                                          <p:val>
                                            <p:strVal val="#ppt_w"/>
                                          </p:val>
                                        </p:tav>
                                      </p:tavLst>
                                    </p:anim>
                                    <p:anim calcmode="lin" valueType="num">
                                      <p:cBhvr>
                                        <p:cTn id="40" dur="1000" fill="hold"/>
                                        <p:tgtEl>
                                          <p:spTgt spid="12">
                                            <p:bg/>
                                          </p:spTgt>
                                        </p:tgtEl>
                                        <p:attrNameLst>
                                          <p:attrName>ppt_h</p:attrName>
                                        </p:attrNameLst>
                                      </p:cBhvr>
                                      <p:tavLst>
                                        <p:tav tm="0">
                                          <p:val>
                                            <p:fltVal val="0"/>
                                          </p:val>
                                        </p:tav>
                                        <p:tav tm="100000">
                                          <p:val>
                                            <p:strVal val="#ppt_h"/>
                                          </p:val>
                                        </p:tav>
                                      </p:tavLst>
                                    </p:anim>
                                    <p:anim calcmode="lin" valueType="num">
                                      <p:cBhvr>
                                        <p:cTn id="41" dur="1000" fill="hold"/>
                                        <p:tgtEl>
                                          <p:spTgt spid="12">
                                            <p:bg/>
                                          </p:spTgt>
                                        </p:tgtEl>
                                        <p:attrNameLst>
                                          <p:attrName>style.rotation</p:attrName>
                                        </p:attrNameLst>
                                      </p:cBhvr>
                                      <p:tavLst>
                                        <p:tav tm="0">
                                          <p:val>
                                            <p:fltVal val="90"/>
                                          </p:val>
                                        </p:tav>
                                        <p:tav tm="100000">
                                          <p:val>
                                            <p:fltVal val="0"/>
                                          </p:val>
                                        </p:tav>
                                      </p:tavLst>
                                    </p:anim>
                                    <p:animEffect transition="in" filter="fade">
                                      <p:cBhvr>
                                        <p:cTn id="42" dur="1000"/>
                                        <p:tgtEl>
                                          <p:spTgt spid="12">
                                            <p:bg/>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 calcmode="lin" valueType="num">
                                      <p:cBhvr>
                                        <p:cTn id="4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4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47" dur="1000" fill="hold"/>
                                        <p:tgtEl>
                                          <p:spTgt spid="12">
                                            <p:txEl>
                                              <p:pRg st="0" end="0"/>
                                            </p:txEl>
                                          </p:spTgt>
                                        </p:tgtEl>
                                        <p:attrNameLst>
                                          <p:attrName>style.rotation</p:attrName>
                                        </p:attrNameLst>
                                      </p:cBhvr>
                                      <p:tavLst>
                                        <p:tav tm="0">
                                          <p:val>
                                            <p:fltVal val="90"/>
                                          </p:val>
                                        </p:tav>
                                        <p:tav tm="100000">
                                          <p:val>
                                            <p:fltVal val="0"/>
                                          </p:val>
                                        </p:tav>
                                      </p:tavLst>
                                    </p:anim>
                                    <p:animEffect transition="in" filter="fade">
                                      <p:cBhvr>
                                        <p:cTn id="48"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12" grpId="0" uiExpand="1"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кутник 5"/>
          <p:cNvSpPr/>
          <p:nvPr/>
        </p:nvSpPr>
        <p:spPr>
          <a:xfrm>
            <a:off x="102667" y="717029"/>
            <a:ext cx="5477445" cy="3453253"/>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a:lnSpc>
                <a:spcPct val="80000"/>
              </a:lnSpc>
            </a:pPr>
            <a:r>
              <a:rPr lang="uk-UA" sz="2000" dirty="0">
                <a:latin typeface="Calibri" pitchFamily="34" charset="0"/>
                <a:cs typeface="Calibri" pitchFamily="34" charset="0"/>
              </a:rPr>
              <a:t>         У цих мікроамперметрах за допомогою двох покажчиків положення задаються уставки </a:t>
            </a:r>
            <a:r>
              <a:rPr lang="uk-UA" sz="2000" dirty="0" err="1">
                <a:latin typeface="Calibri" pitchFamily="34" charset="0"/>
                <a:cs typeface="Calibri" pitchFamily="34" charset="0"/>
              </a:rPr>
              <a:t>спра-цювання</a:t>
            </a:r>
            <a:r>
              <a:rPr lang="uk-UA" sz="2000" dirty="0">
                <a:latin typeface="Calibri" pitchFamily="34" charset="0"/>
                <a:cs typeface="Calibri" pitchFamily="34" charset="0"/>
              </a:rPr>
              <a:t>, при яких здійснюється перемикання насосних агрегатів. Спрацювання фіксується </a:t>
            </a:r>
            <a:r>
              <a:rPr lang="uk-UA" sz="2000" dirty="0" err="1">
                <a:latin typeface="Calibri" pitchFamily="34" charset="0"/>
                <a:cs typeface="Calibri" pitchFamily="34" charset="0"/>
              </a:rPr>
              <a:t>за-миканням</a:t>
            </a:r>
            <a:r>
              <a:rPr lang="uk-UA" sz="2000" dirty="0">
                <a:latin typeface="Calibri" pitchFamily="34" charset="0"/>
                <a:cs typeface="Calibri" pitchFamily="34" charset="0"/>
              </a:rPr>
              <a:t> контактів, вмонтованих у мікроампер-метр і вихідних </a:t>
            </a:r>
            <a:r>
              <a:rPr lang="uk-UA" sz="2000" dirty="0" err="1">
                <a:latin typeface="Calibri" pitchFamily="34" charset="0"/>
                <a:cs typeface="Calibri" pitchFamily="34" charset="0"/>
              </a:rPr>
              <a:t>показчиків</a:t>
            </a:r>
            <a:r>
              <a:rPr lang="uk-UA" sz="2000" dirty="0">
                <a:latin typeface="Calibri" pitchFamily="34" charset="0"/>
                <a:cs typeface="Calibri" pitchFamily="34" charset="0"/>
              </a:rPr>
              <a:t> положення К10…К15 (на схемі вказані тільки їхні контакти). При </a:t>
            </a:r>
            <a:r>
              <a:rPr lang="uk-UA" sz="2000" dirty="0" err="1">
                <a:latin typeface="Calibri" pitchFamily="34" charset="0"/>
                <a:cs typeface="Calibri" pitchFamily="34" charset="0"/>
              </a:rPr>
              <a:t>зами-канні</a:t>
            </a:r>
            <a:r>
              <a:rPr lang="uk-UA" sz="2000" dirty="0">
                <a:latin typeface="Calibri" pitchFamily="34" charset="0"/>
                <a:cs typeface="Calibri" pitchFamily="34" charset="0"/>
              </a:rPr>
              <a:t> першого контакту </a:t>
            </a:r>
            <a:r>
              <a:rPr lang="uk-UA" sz="2000" dirty="0" err="1">
                <a:latin typeface="Calibri" pitchFamily="34" charset="0"/>
                <a:cs typeface="Calibri" pitchFamily="34" charset="0"/>
              </a:rPr>
              <a:t>мікроамперметра</a:t>
            </a:r>
            <a:r>
              <a:rPr lang="uk-UA" sz="2000" dirty="0">
                <a:latin typeface="Calibri" pitchFamily="34" charset="0"/>
                <a:cs typeface="Calibri" pitchFamily="34" charset="0"/>
              </a:rPr>
              <a:t>, </a:t>
            </a:r>
            <a:r>
              <a:rPr lang="uk-UA" sz="2000" dirty="0" err="1">
                <a:latin typeface="Calibri" pitchFamily="34" charset="0"/>
                <a:cs typeface="Calibri" pitchFamily="34" charset="0"/>
              </a:rPr>
              <a:t>спра-цьовує</a:t>
            </a:r>
            <a:r>
              <a:rPr lang="uk-UA" sz="2000" dirty="0">
                <a:latin typeface="Calibri" pitchFamily="34" charset="0"/>
                <a:cs typeface="Calibri" pitchFamily="34" charset="0"/>
              </a:rPr>
              <a:t> проміжне реле К10 і замикається контакт останнього у колі реле часу К8, яке знову </a:t>
            </a:r>
            <a:r>
              <a:rPr lang="uk-UA" sz="2000" dirty="0" err="1">
                <a:latin typeface="Calibri" pitchFamily="34" charset="0"/>
                <a:cs typeface="Calibri" pitchFamily="34" charset="0"/>
              </a:rPr>
              <a:t>спра-цьовує</a:t>
            </a:r>
            <a:r>
              <a:rPr lang="uk-UA" sz="2000" dirty="0">
                <a:latin typeface="Calibri" pitchFamily="34" charset="0"/>
                <a:cs typeface="Calibri" pitchFamily="34" charset="0"/>
              </a:rPr>
              <a:t>, завдяки чому напруга подається на реле К2, яке вмикає другий насосний агрегат. Після чого реле К2 підхвачується власними контактами, а коло реле часу К8 знову розмикається.</a:t>
            </a:r>
            <a:endParaRPr lang="uk-UA" sz="2000" spc="-20" dirty="0">
              <a:latin typeface="Calibri" pitchFamily="34" charset="0"/>
              <a:cs typeface="Calibri" pitchFamily="34" charset="0"/>
            </a:endParaRPr>
          </a:p>
        </p:txBody>
      </p:sp>
      <p:sp>
        <p:nvSpPr>
          <p:cNvPr id="16" name="Прямокутник 5"/>
          <p:cNvSpPr/>
          <p:nvPr/>
        </p:nvSpPr>
        <p:spPr>
          <a:xfrm>
            <a:off x="102667" y="4170282"/>
            <a:ext cx="5472162" cy="498598"/>
          </a:xfrm>
          <a:prstGeom prst="rect">
            <a:avLst/>
          </a:prstGeom>
          <a:solidFill>
            <a:schemeClr val="accent5">
              <a:lumMod val="40000"/>
              <a:lumOff val="6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a:lnSpc>
                <a:spcPct val="80000"/>
              </a:lnSpc>
            </a:pPr>
            <a:r>
              <a:rPr lang="uk-UA" sz="2000" dirty="0">
                <a:latin typeface="Calibri" pitchFamily="34" charset="0"/>
                <a:cs typeface="Calibri" pitchFamily="34" charset="0"/>
              </a:rPr>
              <a:t>        Вмикання третього насосного агрегату </a:t>
            </a:r>
            <a:r>
              <a:rPr lang="uk-UA" sz="2000" dirty="0" err="1">
                <a:latin typeface="Calibri" pitchFamily="34" charset="0"/>
                <a:cs typeface="Calibri" pitchFamily="34" charset="0"/>
              </a:rPr>
              <a:t>стане-ться</a:t>
            </a:r>
            <a:r>
              <a:rPr lang="uk-UA" sz="2000" dirty="0">
                <a:latin typeface="Calibri" pitchFamily="34" charset="0"/>
                <a:cs typeface="Calibri" pitchFamily="34" charset="0"/>
              </a:rPr>
              <a:t> аналогічно.</a:t>
            </a:r>
            <a:endParaRPr lang="uk-UA" sz="2000" spc="-20" dirty="0">
              <a:latin typeface="Calibri" pitchFamily="34" charset="0"/>
              <a:cs typeface="Calibri" pitchFamily="34" charset="0"/>
            </a:endParaRPr>
          </a:p>
        </p:txBody>
      </p:sp>
      <p:sp>
        <p:nvSpPr>
          <p:cNvPr id="15" name="Прямокутник 3"/>
          <p:cNvSpPr>
            <a:spLocks noChangeArrowheads="1"/>
          </p:cNvSpPr>
          <p:nvPr/>
        </p:nvSpPr>
        <p:spPr bwMode="auto">
          <a:xfrm>
            <a:off x="107950" y="72000"/>
            <a:ext cx="8928100" cy="627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lnSpc>
                <a:spcPct val="85000"/>
              </a:lnSpc>
            </a:pPr>
            <a:r>
              <a:rPr lang="uk-UA" sz="2400" b="1" i="1" u="sng" dirty="0">
                <a:solidFill>
                  <a:schemeClr val="tx2"/>
                </a:solidFill>
              </a:rPr>
              <a:t>Електропривод і автоматизація насосних станцій зрошувальних систем</a:t>
            </a:r>
            <a:endParaRPr lang="uk-UA" sz="2400" b="1" i="1" u="sng" spc="-80" dirty="0">
              <a:solidFill>
                <a:schemeClr val="tx2"/>
              </a:solidFill>
              <a:latin typeface="Arial" pitchFamily="34" charset="0"/>
              <a:cs typeface="Arial" pitchFamily="34" charset="0"/>
            </a:endParaRPr>
          </a:p>
        </p:txBody>
      </p:sp>
      <p:pic>
        <p:nvPicPr>
          <p:cNvPr id="17" name="Picture 36" descr="Лаборат14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98318"/>
            <a:ext cx="3468887" cy="66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Прямокутник 5"/>
          <p:cNvSpPr/>
          <p:nvPr/>
        </p:nvSpPr>
        <p:spPr>
          <a:xfrm>
            <a:off x="107951" y="4635853"/>
            <a:ext cx="5472162" cy="2222147"/>
          </a:xfrm>
          <a:prstGeom prst="rect">
            <a:avLst/>
          </a:prstGeom>
          <a:solidFill>
            <a:schemeClr val="bg2">
              <a:lumMod val="90000"/>
            </a:schemeClr>
          </a:solidFill>
        </p:spPr>
        <p:style>
          <a:lnRef idx="2">
            <a:schemeClr val="accent3"/>
          </a:lnRef>
          <a:fillRef idx="1">
            <a:schemeClr val="lt1"/>
          </a:fillRef>
          <a:effectRef idx="0">
            <a:schemeClr val="accent3"/>
          </a:effectRef>
          <a:fontRef idx="minor">
            <a:schemeClr val="dk1"/>
          </a:fontRef>
        </p:style>
        <p:txBody>
          <a:bodyPr wrap="square" lIns="36000" tIns="0" rIns="36000" bIns="0">
            <a:spAutoFit/>
          </a:bodyPr>
          <a:lstStyle/>
          <a:p>
            <a:pPr>
              <a:lnSpc>
                <a:spcPct val="80000"/>
              </a:lnSpc>
            </a:pPr>
            <a:r>
              <a:rPr lang="uk-UA" sz="2000" dirty="0">
                <a:latin typeface="Calibri" pitchFamily="34" charset="0"/>
                <a:cs typeface="Calibri" pitchFamily="34" charset="0"/>
              </a:rPr>
              <a:t>        Вимикаються насосні агрегати за допомогою контактів реле часу вимикання К9 і відповідних проміжних реле К4, К5, К6. Датчиком вимикання є контакти реле повторювачів, що увімкнені </a:t>
            </a:r>
            <a:r>
              <a:rPr lang="uk-UA" sz="2000" dirty="0" err="1">
                <a:latin typeface="Calibri" pitchFamily="34" charset="0"/>
                <a:cs typeface="Calibri" pitchFamily="34" charset="0"/>
              </a:rPr>
              <a:t>че-рез</a:t>
            </a:r>
            <a:r>
              <a:rPr lang="uk-UA" sz="2000" dirty="0">
                <a:latin typeface="Calibri" pitchFamily="34" charset="0"/>
                <a:cs typeface="Calibri" pitchFamily="34" charset="0"/>
              </a:rPr>
              <a:t> контакти </a:t>
            </a:r>
            <a:r>
              <a:rPr lang="uk-UA" sz="2000" dirty="0" err="1">
                <a:latin typeface="Calibri" pitchFamily="34" charset="0"/>
                <a:cs typeface="Calibri" pitchFamily="34" charset="0"/>
              </a:rPr>
              <a:t>мікроамперметра</a:t>
            </a:r>
            <a:r>
              <a:rPr lang="uk-UA" sz="2000" dirty="0">
                <a:latin typeface="Calibri" pitchFamily="34" charset="0"/>
                <a:cs typeface="Calibri" pitchFamily="34" charset="0"/>
              </a:rPr>
              <a:t>, які налаштовані на спрацювання при зменшенні витрати. Реле часу вимикання К9 встановлюється для </a:t>
            </a:r>
            <a:r>
              <a:rPr lang="uk-UA" sz="2000" dirty="0" err="1">
                <a:latin typeface="Calibri" pitchFamily="34" charset="0"/>
                <a:cs typeface="Calibri" pitchFamily="34" charset="0"/>
              </a:rPr>
              <a:t>запобіга-ння</a:t>
            </a:r>
            <a:r>
              <a:rPr lang="uk-UA" sz="2000" dirty="0">
                <a:latin typeface="Calibri" pitchFamily="34" charset="0"/>
                <a:cs typeface="Calibri" pitchFamily="34" charset="0"/>
              </a:rPr>
              <a:t> одночасного вимикання усіх насосних агрегатів, для запобігання гідравлічного удару.</a:t>
            </a:r>
            <a:endParaRPr lang="uk-UA" sz="2000" spc="-20" dirty="0">
              <a:latin typeface="Calibri" pitchFamily="34" charset="0"/>
              <a:cs typeface="Calibri" pitchFamily="34" charset="0"/>
            </a:endParaRPr>
          </a:p>
        </p:txBody>
      </p:sp>
    </p:spTree>
    <p:extLst>
      <p:ext uri="{BB962C8B-B14F-4D97-AF65-F5344CB8AC3E}">
        <p14:creationId xmlns:p14="http://schemas.microsoft.com/office/powerpoint/2010/main" val="170972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80">
                                          <p:stCondLst>
                                            <p:cond delay="0"/>
                                          </p:stCondLst>
                                        </p:cTn>
                                        <p:tgtEl>
                                          <p:spTgt spid="17"/>
                                        </p:tgtEl>
                                      </p:cBhvr>
                                    </p:animEffect>
                                    <p:anim calcmode="lin" valueType="num">
                                      <p:cBhvr>
                                        <p:cTn id="13"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8" dur="26">
                                          <p:stCondLst>
                                            <p:cond delay="650"/>
                                          </p:stCondLst>
                                        </p:cTn>
                                        <p:tgtEl>
                                          <p:spTgt spid="17"/>
                                        </p:tgtEl>
                                      </p:cBhvr>
                                      <p:to x="100000" y="60000"/>
                                    </p:animScale>
                                    <p:animScale>
                                      <p:cBhvr>
                                        <p:cTn id="19" dur="166" decel="50000">
                                          <p:stCondLst>
                                            <p:cond delay="676"/>
                                          </p:stCondLst>
                                        </p:cTn>
                                        <p:tgtEl>
                                          <p:spTgt spid="17"/>
                                        </p:tgtEl>
                                      </p:cBhvr>
                                      <p:to x="100000" y="100000"/>
                                    </p:animScale>
                                    <p:animScale>
                                      <p:cBhvr>
                                        <p:cTn id="20" dur="26">
                                          <p:stCondLst>
                                            <p:cond delay="1312"/>
                                          </p:stCondLst>
                                        </p:cTn>
                                        <p:tgtEl>
                                          <p:spTgt spid="17"/>
                                        </p:tgtEl>
                                      </p:cBhvr>
                                      <p:to x="100000" y="80000"/>
                                    </p:animScale>
                                    <p:animScale>
                                      <p:cBhvr>
                                        <p:cTn id="21" dur="166" decel="50000">
                                          <p:stCondLst>
                                            <p:cond delay="1338"/>
                                          </p:stCondLst>
                                        </p:cTn>
                                        <p:tgtEl>
                                          <p:spTgt spid="17"/>
                                        </p:tgtEl>
                                      </p:cBhvr>
                                      <p:to x="100000" y="100000"/>
                                    </p:animScale>
                                    <p:animScale>
                                      <p:cBhvr>
                                        <p:cTn id="22" dur="26">
                                          <p:stCondLst>
                                            <p:cond delay="1642"/>
                                          </p:stCondLst>
                                        </p:cTn>
                                        <p:tgtEl>
                                          <p:spTgt spid="17"/>
                                        </p:tgtEl>
                                      </p:cBhvr>
                                      <p:to x="100000" y="90000"/>
                                    </p:animScale>
                                    <p:animScale>
                                      <p:cBhvr>
                                        <p:cTn id="23" dur="166" decel="50000">
                                          <p:stCondLst>
                                            <p:cond delay="1668"/>
                                          </p:stCondLst>
                                        </p:cTn>
                                        <p:tgtEl>
                                          <p:spTgt spid="17"/>
                                        </p:tgtEl>
                                      </p:cBhvr>
                                      <p:to x="100000" y="100000"/>
                                    </p:animScale>
                                    <p:animScale>
                                      <p:cBhvr>
                                        <p:cTn id="24" dur="26">
                                          <p:stCondLst>
                                            <p:cond delay="1808"/>
                                          </p:stCondLst>
                                        </p:cTn>
                                        <p:tgtEl>
                                          <p:spTgt spid="17"/>
                                        </p:tgtEl>
                                      </p:cBhvr>
                                      <p:to x="100000" y="95000"/>
                                    </p:animScale>
                                    <p:animScale>
                                      <p:cBhvr>
                                        <p:cTn id="25" dur="166" decel="50000">
                                          <p:stCondLst>
                                            <p:cond delay="1834"/>
                                          </p:stCondLst>
                                        </p:cTn>
                                        <p:tgtEl>
                                          <p:spTgt spid="1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4)">
                                      <p:cBhvr>
                                        <p:cTn id="30" dur="2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heel(4)">
                                      <p:cBhvr>
                                        <p:cTn id="3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Доїльний апарат для корів Melasty TJK 1-AK">
            <a:extLst>
              <a:ext uri="{FF2B5EF4-FFF2-40B4-BE49-F238E27FC236}">
                <a16:creationId xmlns:a16="http://schemas.microsoft.com/office/drawing/2014/main" id="{6E28FAD3-FD4E-4A6F-83FD-C658C6BE6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47341"/>
            <a:ext cx="6601917" cy="660191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26231" y="116631"/>
            <a:ext cx="8910266" cy="366254"/>
          </a:xfrm>
          <a:prstGeom prst="rect">
            <a:avLst/>
          </a:prstGeom>
        </p:spPr>
        <p:txBody>
          <a:bodyPr wrap="square" lIns="0" tIns="0" rIns="0" bIns="0">
            <a:spAutoFit/>
          </a:bodyPr>
          <a:lstStyle/>
          <a:p>
            <a:pPr algn="ctr">
              <a:lnSpc>
                <a:spcPct val="85000"/>
              </a:lnSpc>
            </a:pPr>
            <a:r>
              <a:rPr lang="uk-UA" sz="2800" b="1" i="1" u="sng" dirty="0">
                <a:solidFill>
                  <a:schemeClr val="tx2"/>
                </a:solidFill>
                <a:latin typeface="Arial" pitchFamily="34" charset="0"/>
                <a:cs typeface="Arial" pitchFamily="34" charset="0"/>
              </a:rPr>
              <a:t>Електропривод молочних насосів</a:t>
            </a:r>
            <a:endParaRPr lang="uk-UA" sz="2800" b="1" u="sng" spc="-100" dirty="0">
              <a:solidFill>
                <a:schemeClr val="tx2"/>
              </a:solidFill>
              <a:latin typeface="Arial" pitchFamily="34" charset="0"/>
              <a:cs typeface="Arial" pitchFamily="34" charset="0"/>
            </a:endParaRPr>
          </a:p>
        </p:txBody>
      </p:sp>
      <p:sp>
        <p:nvSpPr>
          <p:cNvPr id="6" name="Прямоугольник 5"/>
          <p:cNvSpPr/>
          <p:nvPr/>
        </p:nvSpPr>
        <p:spPr>
          <a:xfrm>
            <a:off x="112415" y="539388"/>
            <a:ext cx="8835560" cy="1477328"/>
          </a:xfrm>
          <a:prstGeom prst="rect">
            <a:avLst/>
          </a:prstGeom>
          <a:solidFill>
            <a:schemeClr val="tx2">
              <a:lumMod val="20000"/>
              <a:lumOff val="80000"/>
            </a:schemeClr>
          </a:solidFill>
        </p:spPr>
        <p:txBody>
          <a:bodyPr wrap="square" lIns="0" tIns="0" rIns="0" bIns="0">
            <a:spAutoFit/>
          </a:bodyPr>
          <a:lstStyle/>
          <a:p>
            <a:r>
              <a:rPr lang="uk-UA" sz="2400" dirty="0">
                <a:latin typeface="Calibri" pitchFamily="34" charset="0"/>
                <a:cs typeface="Calibri" pitchFamily="34" charset="0"/>
              </a:rPr>
              <a:t>       Молочні насоси призначені для перекачування молока та </a:t>
            </a:r>
            <a:r>
              <a:rPr lang="uk-UA" sz="2400" dirty="0" err="1">
                <a:latin typeface="Calibri" pitchFamily="34" charset="0"/>
                <a:cs typeface="Calibri" pitchFamily="34" charset="0"/>
              </a:rPr>
              <a:t>рід-ких</a:t>
            </a:r>
            <a:r>
              <a:rPr lang="uk-UA" sz="2400" dirty="0">
                <a:latin typeface="Calibri" pitchFamily="34" charset="0"/>
                <a:cs typeface="Calibri" pitchFamily="34" charset="0"/>
              </a:rPr>
              <a:t> молочних продуктів із одного резервуара в інший у межах цеху чи заводу та перекачування молока під тиском в апарати для </a:t>
            </a:r>
            <a:r>
              <a:rPr lang="uk-UA" sz="2400" dirty="0" err="1">
                <a:latin typeface="Calibri" pitchFamily="34" charset="0"/>
                <a:cs typeface="Calibri" pitchFamily="34" charset="0"/>
              </a:rPr>
              <a:t>техно-логічної</a:t>
            </a:r>
            <a:r>
              <a:rPr lang="uk-UA" sz="2400" dirty="0">
                <a:latin typeface="Calibri" pitchFamily="34" charset="0"/>
                <a:cs typeface="Calibri" pitchFamily="34" charset="0"/>
              </a:rPr>
              <a:t> обробки (пастеризації, охолодження, фільтрації).</a:t>
            </a:r>
          </a:p>
        </p:txBody>
      </p:sp>
      <p:sp>
        <p:nvSpPr>
          <p:cNvPr id="7" name="Прямоугольник 6"/>
          <p:cNvSpPr/>
          <p:nvPr/>
        </p:nvSpPr>
        <p:spPr>
          <a:xfrm>
            <a:off x="126231" y="2062952"/>
            <a:ext cx="8835560" cy="4062651"/>
          </a:xfrm>
          <a:prstGeom prst="rect">
            <a:avLst/>
          </a:prstGeom>
          <a:solidFill>
            <a:srgbClr val="00B0F0"/>
          </a:solidFill>
        </p:spPr>
        <p:txBody>
          <a:bodyPr wrap="square" lIns="0" tIns="0" rIns="0" bIns="0">
            <a:spAutoFit/>
          </a:bodyPr>
          <a:lstStyle/>
          <a:p>
            <a:r>
              <a:rPr lang="uk-UA" sz="2400" dirty="0">
                <a:latin typeface="Calibri" pitchFamily="34" charset="0"/>
                <a:cs typeface="Calibri" pitchFamily="34" charset="0"/>
              </a:rPr>
              <a:t>         Правильний вибір насоса впливає на якість продукту та </a:t>
            </a:r>
            <a:r>
              <a:rPr lang="uk-UA" sz="2400" dirty="0" err="1">
                <a:latin typeface="Calibri" pitchFamily="34" charset="0"/>
                <a:cs typeface="Calibri" pitchFamily="34" charset="0"/>
              </a:rPr>
              <a:t>прави-льне</a:t>
            </a:r>
            <a:r>
              <a:rPr lang="uk-UA" sz="2400" dirty="0">
                <a:latin typeface="Calibri" pitchFamily="34" charset="0"/>
                <a:cs typeface="Calibri" pitchFamily="34" charset="0"/>
              </a:rPr>
              <a:t> ведення технологічного процесу, у зв’язку з цим до них та їх електроприводів ставляться спеціальні вимоги:</a:t>
            </a:r>
          </a:p>
          <a:p>
            <a:pPr marL="342900" lvl="0" indent="-342900">
              <a:buFont typeface="Wingdings" pitchFamily="2" charset="2"/>
              <a:buChar char="Ø"/>
            </a:pPr>
            <a:r>
              <a:rPr lang="uk-UA" sz="2400" dirty="0">
                <a:latin typeface="Calibri" pitchFamily="34" charset="0"/>
                <a:cs typeface="Calibri" pitchFamily="34" charset="0"/>
              </a:rPr>
              <a:t>Молочні насоси повинні мати найменший механічний вплив на молоко, не змінюючи його природних властивостей.</a:t>
            </a:r>
          </a:p>
          <a:p>
            <a:pPr marL="342900" lvl="0" indent="-342900">
              <a:buFont typeface="Wingdings" pitchFamily="2" charset="2"/>
              <a:buChar char="Ø"/>
            </a:pPr>
            <a:r>
              <a:rPr lang="uk-UA" sz="2400" dirty="0">
                <a:latin typeface="Calibri" pitchFamily="34" charset="0"/>
                <a:cs typeface="Calibri" pitchFamily="34" charset="0"/>
              </a:rPr>
              <a:t>Насоси повинні працювати плавно без ударів, які можуть </a:t>
            </a:r>
            <a:r>
              <a:rPr lang="uk-UA" sz="2400" dirty="0" err="1">
                <a:latin typeface="Calibri" pitchFamily="34" charset="0"/>
                <a:cs typeface="Calibri" pitchFamily="34" charset="0"/>
              </a:rPr>
              <a:t>викли-кати</a:t>
            </a:r>
            <a:r>
              <a:rPr lang="uk-UA" sz="2400" dirty="0">
                <a:latin typeface="Calibri" pitchFamily="34" charset="0"/>
                <a:cs typeface="Calibri" pitchFamily="34" charset="0"/>
              </a:rPr>
              <a:t> в молоці помітні зміни жирової фази.</a:t>
            </a:r>
          </a:p>
          <a:p>
            <a:pPr marL="342900" lvl="0" indent="-342900">
              <a:buFont typeface="Wingdings" pitchFamily="2" charset="2"/>
              <a:buChar char="Ø"/>
            </a:pPr>
            <a:r>
              <a:rPr lang="uk-UA" sz="2400" dirty="0">
                <a:latin typeface="Calibri" pitchFamily="34" charset="0"/>
                <a:cs typeface="Calibri" pitchFamily="34" charset="0"/>
              </a:rPr>
              <a:t>Конструкція молочних насосів повинна забезпечувати швидке та легке їх розбирання.</a:t>
            </a:r>
          </a:p>
          <a:p>
            <a:pPr marL="342900" lvl="0" indent="-342900">
              <a:buFont typeface="Wingdings" pitchFamily="2" charset="2"/>
              <a:buChar char="Ø"/>
            </a:pPr>
            <a:r>
              <a:rPr lang="uk-UA" sz="2400" dirty="0">
                <a:latin typeface="Calibri" pitchFamily="34" charset="0"/>
                <a:cs typeface="Calibri" pitchFamily="34" charset="0"/>
              </a:rPr>
              <a:t>Молочні насоси повинні бути виготовлені із нержавіючих </a:t>
            </a:r>
            <a:r>
              <a:rPr lang="uk-UA" sz="2400" dirty="0" err="1">
                <a:latin typeface="Calibri" pitchFamily="34" charset="0"/>
                <a:cs typeface="Calibri" pitchFamily="34" charset="0"/>
              </a:rPr>
              <a:t>мате-ріалів</a:t>
            </a:r>
            <a:r>
              <a:rPr lang="uk-UA" sz="2400" dirty="0">
                <a:latin typeface="Calibri" pitchFamily="34" charset="0"/>
                <a:cs typeface="Calibri" pitchFamily="34" charset="0"/>
              </a:rPr>
              <a:t>.</a:t>
            </a:r>
          </a:p>
        </p:txBody>
      </p:sp>
    </p:spTree>
    <p:extLst>
      <p:ext uri="{BB962C8B-B14F-4D97-AF65-F5344CB8AC3E}">
        <p14:creationId xmlns:p14="http://schemas.microsoft.com/office/powerpoint/2010/main" val="48130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anim calcmode="lin" valueType="num">
                                      <p:cBhvr>
                                        <p:cTn id="13" dur="1000" fill="hold"/>
                                        <p:tgtEl>
                                          <p:spTgt spid="7">
                                            <p:bg/>
                                          </p:spTgt>
                                        </p:tgtEl>
                                        <p:attrNameLst>
                                          <p:attrName>ppt_w</p:attrName>
                                        </p:attrNameLst>
                                      </p:cBhvr>
                                      <p:tavLst>
                                        <p:tav tm="0">
                                          <p:val>
                                            <p:fltVal val="0"/>
                                          </p:val>
                                        </p:tav>
                                        <p:tav tm="100000">
                                          <p:val>
                                            <p:strVal val="#ppt_w"/>
                                          </p:val>
                                        </p:tav>
                                      </p:tavLst>
                                    </p:anim>
                                    <p:anim calcmode="lin" valueType="num">
                                      <p:cBhvr>
                                        <p:cTn id="14" dur="1000" fill="hold"/>
                                        <p:tgtEl>
                                          <p:spTgt spid="7">
                                            <p:bg/>
                                          </p:spTgt>
                                        </p:tgtEl>
                                        <p:attrNameLst>
                                          <p:attrName>ppt_h</p:attrName>
                                        </p:attrNameLst>
                                      </p:cBhvr>
                                      <p:tavLst>
                                        <p:tav tm="0">
                                          <p:val>
                                            <p:fltVal val="0"/>
                                          </p:val>
                                        </p:tav>
                                        <p:tav tm="100000">
                                          <p:val>
                                            <p:strVal val="#ppt_h"/>
                                          </p:val>
                                        </p:tav>
                                      </p:tavLst>
                                    </p:anim>
                                    <p:anim calcmode="lin" valueType="num">
                                      <p:cBhvr>
                                        <p:cTn id="15" dur="1000" fill="hold"/>
                                        <p:tgtEl>
                                          <p:spTgt spid="7">
                                            <p:bg/>
                                          </p:spTgt>
                                        </p:tgtEl>
                                        <p:attrNameLst>
                                          <p:attrName>style.rotation</p:attrName>
                                        </p:attrNameLst>
                                      </p:cBhvr>
                                      <p:tavLst>
                                        <p:tav tm="0">
                                          <p:val>
                                            <p:fltVal val="90"/>
                                          </p:val>
                                        </p:tav>
                                        <p:tav tm="100000">
                                          <p:val>
                                            <p:fltVal val="0"/>
                                          </p:val>
                                        </p:tav>
                                      </p:tavLst>
                                    </p:anim>
                                    <p:animEffect transition="in" filter="fade">
                                      <p:cBhvr>
                                        <p:cTn id="16" dur="1000"/>
                                        <p:tgtEl>
                                          <p:spTgt spid="7">
                                            <p:bg/>
                                          </p:spTgt>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p:cTn id="27" dur="1000" fill="hold"/>
                                        <p:tgtEl>
                                          <p:spTgt spid="7">
                                            <p:txEl>
                                              <p:pRg st="1" end="1"/>
                                            </p:txEl>
                                          </p:spTgt>
                                        </p:tgtEl>
                                        <p:attrNameLst>
                                          <p:attrName>ppt_w</p:attrName>
                                        </p:attrNameLst>
                                      </p:cBhvr>
                                      <p:tavLst>
                                        <p:tav tm="0">
                                          <p:val>
                                            <p:fltVal val="0"/>
                                          </p:val>
                                        </p:tav>
                                        <p:tav tm="100000">
                                          <p:val>
                                            <p:strVal val="#ppt_w"/>
                                          </p:val>
                                        </p:tav>
                                      </p:tavLst>
                                    </p:anim>
                                    <p:anim calcmode="lin" valueType="num">
                                      <p:cBhvr>
                                        <p:cTn id="28"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29" dur="1000" fill="hold"/>
                                        <p:tgtEl>
                                          <p:spTgt spid="7">
                                            <p:txEl>
                                              <p:pRg st="1" end="1"/>
                                            </p:txEl>
                                          </p:spTgt>
                                        </p:tgtEl>
                                        <p:attrNameLst>
                                          <p:attrName>style.rotation</p:attrName>
                                        </p:attrNameLst>
                                      </p:cBhvr>
                                      <p:tavLst>
                                        <p:tav tm="0">
                                          <p:val>
                                            <p:fltVal val="90"/>
                                          </p:val>
                                        </p:tav>
                                        <p:tav tm="100000">
                                          <p:val>
                                            <p:fltVal val="0"/>
                                          </p:val>
                                        </p:tav>
                                      </p:tavLst>
                                    </p:anim>
                                    <p:animEffect transition="in" filter="fade">
                                      <p:cBhvr>
                                        <p:cTn id="30" dur="1000"/>
                                        <p:tgtEl>
                                          <p:spTgt spid="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7">
                                            <p:txEl>
                                              <p:pRg st="2" end="2"/>
                                            </p:txEl>
                                          </p:spTgt>
                                        </p:tgtEl>
                                        <p:attrNameLst>
                                          <p:attrName>style.visibility</p:attrName>
                                        </p:attrNameLst>
                                      </p:cBhvr>
                                      <p:to>
                                        <p:strVal val="visible"/>
                                      </p:to>
                                    </p:set>
                                    <p:anim calcmode="lin" valueType="num">
                                      <p:cBhvr>
                                        <p:cTn id="35"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6"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37"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38" dur="1000"/>
                                        <p:tgtEl>
                                          <p:spTgt spid="7">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 calcmode="lin" valueType="num">
                                      <p:cBhvr>
                                        <p:cTn id="43"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45"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46" dur="1000"/>
                                        <p:tgtEl>
                                          <p:spTgt spid="7">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anim calcmode="lin" valueType="num">
                                      <p:cBhvr>
                                        <p:cTn id="51"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52"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53"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54"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20811" y="3365"/>
            <a:ext cx="7442807"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Загальні відомості про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водонасосні</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установки</a:t>
            </a:r>
            <a:endParaRPr lang="uk-UA" sz="2800" i="1" u="sng"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24434" y="462728"/>
            <a:ext cx="8912061" cy="1846659"/>
          </a:xfrm>
          <a:prstGeom prst="rect">
            <a:avLst/>
          </a:prstGeom>
          <a:solidFill>
            <a:srgbClr val="92D050"/>
          </a:solidFill>
        </p:spPr>
        <p:txBody>
          <a:bodyPr wrap="square" lIns="0" tIns="0" rIns="0" bIns="0">
            <a:spAutoFit/>
          </a:bodyPr>
          <a:lstStyle/>
          <a:p>
            <a:pPr indent="354013"/>
            <a:r>
              <a:rPr lang="uk-UA" sz="2400" dirty="0">
                <a:latin typeface="Calibri" panose="020F0502020204030204" pitchFamily="34" charset="0"/>
                <a:cs typeface="Calibri" pitchFamily="34" charset="0"/>
              </a:rPr>
              <a:t>      Добові норми споживання води основними групами тварин і птиці приймають за галузевими нормами, наприклад, для корів молочного напряму - 100, телят - 20, свиноматок з поросятами - 60, свиней на відгодівлі - 15, курей яєчних порід - 0,76, м’ясних порід - 0,51 л/</a:t>
            </a:r>
            <a:r>
              <a:rPr lang="uk-UA" sz="2400" dirty="0" err="1">
                <a:latin typeface="Calibri" panose="020F0502020204030204" pitchFamily="34" charset="0"/>
                <a:cs typeface="Calibri" panose="020F0502020204030204" pitchFamily="34" charset="0"/>
              </a:rPr>
              <a:t>доб</a:t>
            </a:r>
            <a:r>
              <a:rPr lang="uk-UA" sz="2400" dirty="0">
                <a:latin typeface="Calibri" panose="020F0502020204030204" pitchFamily="34" charset="0"/>
                <a:cs typeface="Calibri" panose="020F0502020204030204" pitchFamily="34" charset="0"/>
              </a:rPr>
              <a:t>. на одну голову.</a:t>
            </a:r>
          </a:p>
        </p:txBody>
      </p:sp>
      <p:sp>
        <p:nvSpPr>
          <p:cNvPr id="6" name="Прямоугольник 5"/>
          <p:cNvSpPr/>
          <p:nvPr/>
        </p:nvSpPr>
        <p:spPr>
          <a:xfrm>
            <a:off x="115969" y="2308285"/>
            <a:ext cx="8912061" cy="1107996"/>
          </a:xfrm>
          <a:prstGeom prst="rect">
            <a:avLst/>
          </a:prstGeom>
          <a:solidFill>
            <a:schemeClr val="bg2">
              <a:lumMod val="75000"/>
            </a:schemeClr>
          </a:solidFill>
        </p:spPr>
        <p:txBody>
          <a:bodyPr wrap="square" lIns="0" tIns="0" rIns="0" bIns="0">
            <a:spAutoFit/>
          </a:bodyPr>
          <a:lstStyle/>
          <a:p>
            <a:pPr lvl="0"/>
            <a:r>
              <a:rPr lang="uk-UA" sz="2400" dirty="0">
                <a:latin typeface="Calibri" panose="020F0502020204030204" pitchFamily="34" charset="0"/>
                <a:cs typeface="Calibri" panose="020F0502020204030204" pitchFamily="34" charset="0"/>
              </a:rPr>
              <a:t>За добовим споживанням води </a:t>
            </a:r>
            <a:r>
              <a:rPr lang="uk-UA" sz="2400" dirty="0" err="1">
                <a:latin typeface="Calibri" panose="020F0502020204030204" pitchFamily="34" charset="0"/>
                <a:cs typeface="Calibri" panose="020F0502020204030204" pitchFamily="34" charset="0"/>
              </a:rPr>
              <a:t>визна</a:t>
            </a:r>
            <a:endParaRPr lang="uk-UA" sz="2400" dirty="0">
              <a:latin typeface="Calibri" panose="020F0502020204030204" pitchFamily="34" charset="0"/>
              <a:cs typeface="Calibri" panose="020F0502020204030204" pitchFamily="34" charset="0"/>
            </a:endParaRPr>
          </a:p>
          <a:p>
            <a:pPr lvl="0"/>
            <a:r>
              <a:rPr lang="uk-UA" sz="2400" dirty="0" err="1">
                <a:latin typeface="Calibri" panose="020F0502020204030204" pitchFamily="34" charset="0"/>
                <a:cs typeface="Calibri" panose="020F0502020204030204" pitchFamily="34" charset="0"/>
              </a:rPr>
              <a:t>чають</a:t>
            </a:r>
            <a:r>
              <a:rPr lang="uk-UA" sz="2400" dirty="0">
                <a:latin typeface="Calibri" panose="020F0502020204030204" pitchFamily="34" charset="0"/>
                <a:cs typeface="Calibri" panose="020F0502020204030204" pitchFamily="34" charset="0"/>
              </a:rPr>
              <a:t> подачу насоса протягом однієї</a:t>
            </a:r>
          </a:p>
          <a:p>
            <a:pPr lvl="0"/>
            <a:r>
              <a:rPr lang="uk-UA" sz="2400" dirty="0">
                <a:latin typeface="Calibri" panose="020F0502020204030204" pitchFamily="34" charset="0"/>
                <a:cs typeface="Calibri" panose="020F0502020204030204" pitchFamily="34" charset="0"/>
              </a:rPr>
              <a:t> години, м</a:t>
            </a:r>
            <a:r>
              <a:rPr lang="uk-UA" sz="2400" baseline="30000" dirty="0">
                <a:latin typeface="Calibri" panose="020F0502020204030204" pitchFamily="34" charset="0"/>
                <a:cs typeface="Calibri" panose="020F0502020204030204" pitchFamily="34" charset="0"/>
              </a:rPr>
              <a:t>3</a:t>
            </a:r>
            <a:r>
              <a:rPr lang="uk-UA" sz="2400" dirty="0">
                <a:latin typeface="Calibri" panose="020F0502020204030204" pitchFamily="34" charset="0"/>
                <a:cs typeface="Calibri" panose="020F0502020204030204" pitchFamily="34" charset="0"/>
              </a:rPr>
              <a:t>/год:</a:t>
            </a:r>
          </a:p>
        </p:txBody>
      </p:sp>
      <p:sp>
        <p:nvSpPr>
          <p:cNvPr id="7" name="Прямоугольник 6"/>
          <p:cNvSpPr/>
          <p:nvPr/>
        </p:nvSpPr>
        <p:spPr>
          <a:xfrm>
            <a:off x="71647" y="4500791"/>
            <a:ext cx="8941134" cy="369332"/>
          </a:xfrm>
          <a:prstGeom prst="rect">
            <a:avLst/>
          </a:prstGeom>
          <a:solidFill>
            <a:schemeClr val="accent3">
              <a:lumMod val="60000"/>
              <a:lumOff val="40000"/>
            </a:schemeClr>
          </a:solidFill>
        </p:spPr>
        <p:txBody>
          <a:bodyPr wrap="square" lIns="0" tIns="0" rIns="0" bIns="0">
            <a:spAutoFit/>
          </a:bodyPr>
          <a:lstStyle/>
          <a:p>
            <a:r>
              <a:rPr lang="uk-UA" sz="2400" dirty="0">
                <a:latin typeface="Calibri" panose="020F0502020204030204" pitchFamily="34" charset="0"/>
                <a:cs typeface="Calibri" pitchFamily="34" charset="0"/>
              </a:rPr>
              <a:t>      Максимальні секундні витрати води, м</a:t>
            </a:r>
            <a:r>
              <a:rPr lang="uk-UA" sz="2400" baseline="30000" dirty="0">
                <a:latin typeface="Calibri" panose="020F0502020204030204" pitchFamily="34" charset="0"/>
                <a:cs typeface="Calibri" panose="020F0502020204030204" pitchFamily="34" charset="0"/>
              </a:rPr>
              <a:t>3</a:t>
            </a:r>
            <a:r>
              <a:rPr lang="uk-UA" sz="2400" dirty="0">
                <a:latin typeface="Calibri" panose="020F0502020204030204" pitchFamily="34" charset="0"/>
                <a:cs typeface="Calibri" panose="020F0502020204030204" pitchFamily="34" charset="0"/>
              </a:rPr>
              <a:t>/с, дорівнюють:</a:t>
            </a:r>
          </a:p>
        </p:txBody>
      </p:sp>
      <p:pic>
        <p:nvPicPr>
          <p:cNvPr id="11266" name="Рисунок 2">
            <a:extLst>
              <a:ext uri="{FF2B5EF4-FFF2-40B4-BE49-F238E27FC236}">
                <a16:creationId xmlns:a16="http://schemas.microsoft.com/office/drawing/2014/main" id="{0FB9D873-BABE-4FFC-8ACD-6DDDEAED93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257677"/>
            <a:ext cx="3823245" cy="84208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 name="Прямоугольник 12">
            <a:extLst>
              <a:ext uri="{FF2B5EF4-FFF2-40B4-BE49-F238E27FC236}">
                <a16:creationId xmlns:a16="http://schemas.microsoft.com/office/drawing/2014/main" id="{712101FA-39E5-4AFE-A62A-635F4023FF29}"/>
              </a:ext>
            </a:extLst>
          </p:cNvPr>
          <p:cNvSpPr/>
          <p:nvPr/>
        </p:nvSpPr>
        <p:spPr>
          <a:xfrm>
            <a:off x="109258" y="3402661"/>
            <a:ext cx="8912061" cy="1107996"/>
          </a:xfrm>
          <a:prstGeom prst="rect">
            <a:avLst/>
          </a:prstGeom>
          <a:solidFill>
            <a:schemeClr val="bg2">
              <a:lumMod val="75000"/>
            </a:schemeClr>
          </a:solidFill>
        </p:spPr>
        <p:txBody>
          <a:bodyPr wrap="square" lIns="0" tIns="0" rIns="0" bIns="0">
            <a:spAutoFit/>
          </a:bodyPr>
          <a:lstStyle/>
          <a:p>
            <a:r>
              <a:rPr lang="uk-UA" sz="2400" dirty="0">
                <a:latin typeface="Calibri" panose="020F0502020204030204" pitchFamily="34" charset="0"/>
                <a:cs typeface="Calibri" panose="020F0502020204030204" pitchFamily="34" charset="0"/>
              </a:rPr>
              <a:t>де </a:t>
            </a:r>
            <a:r>
              <a:rPr lang="uk-UA" sz="2400" i="1" dirty="0" err="1">
                <a:latin typeface="Times New Roman" panose="02020603050405020304" pitchFamily="18" charset="0"/>
                <a:cs typeface="Times New Roman" panose="02020603050405020304" pitchFamily="18" charset="0"/>
              </a:rPr>
              <a:t>а</a:t>
            </a:r>
            <a:r>
              <a:rPr lang="uk-UA" sz="2400" baseline="-25000" dirty="0" err="1">
                <a:latin typeface="Times New Roman" panose="02020603050405020304" pitchFamily="18" charset="0"/>
                <a:cs typeface="Times New Roman" panose="02020603050405020304" pitchFamily="18" charset="0"/>
              </a:rPr>
              <a:t>доб</a:t>
            </a:r>
            <a:r>
              <a:rPr lang="uk-UA" sz="2400" dirty="0">
                <a:latin typeface="Calibri" panose="020F0502020204030204" pitchFamily="34" charset="0"/>
                <a:cs typeface="Calibri" panose="020F0502020204030204" pitchFamily="34" charset="0"/>
              </a:rPr>
              <a:t> - коефіцієнт добової нерівномірності споживання води, </a:t>
            </a:r>
            <a:r>
              <a:rPr lang="uk-UA" sz="2400" i="1" dirty="0" err="1">
                <a:latin typeface="Times New Roman" panose="02020603050405020304" pitchFamily="18" charset="0"/>
                <a:cs typeface="Times New Roman" panose="02020603050405020304" pitchFamily="18" charset="0"/>
              </a:rPr>
              <a:t>а</a:t>
            </a:r>
            <a:r>
              <a:rPr lang="uk-UA" sz="2400" baseline="-25000" dirty="0" err="1">
                <a:latin typeface="Times New Roman" panose="02020603050405020304" pitchFamily="18" charset="0"/>
                <a:cs typeface="Times New Roman" panose="02020603050405020304" pitchFamily="18" charset="0"/>
              </a:rPr>
              <a:t>доб</a:t>
            </a:r>
            <a:r>
              <a:rPr lang="uk-UA" sz="2400" dirty="0">
                <a:latin typeface="Calibri" panose="020F0502020204030204" pitchFamily="34" charset="0"/>
                <a:cs typeface="Calibri" panose="020F0502020204030204" pitchFamily="34" charset="0"/>
              </a:rPr>
              <a:t> = 1,3; </a:t>
            </a:r>
            <a:r>
              <a:rPr lang="uk-UA" sz="2400" i="1" dirty="0" err="1">
                <a:latin typeface="Times New Roman" panose="02020603050405020304" pitchFamily="18" charset="0"/>
                <a:cs typeface="Times New Roman" panose="02020603050405020304" pitchFamily="18" charset="0"/>
              </a:rPr>
              <a:t>а</a:t>
            </a:r>
            <a:r>
              <a:rPr lang="uk-UA" sz="2400" baseline="-25000" dirty="0" err="1">
                <a:latin typeface="Times New Roman" panose="02020603050405020304" pitchFamily="18" charset="0"/>
                <a:cs typeface="Times New Roman" panose="02020603050405020304" pitchFamily="18" charset="0"/>
              </a:rPr>
              <a:t>год</a:t>
            </a:r>
            <a:r>
              <a:rPr lang="uk-UA" sz="2400" dirty="0">
                <a:latin typeface="Calibri" panose="020F0502020204030204" pitchFamily="34" charset="0"/>
                <a:cs typeface="Calibri" panose="020F0502020204030204" pitchFamily="34" charset="0"/>
              </a:rPr>
              <a:t> - коефіцієнт годинної нерівномірності (для систем з авто-напувалками </a:t>
            </a:r>
            <a:r>
              <a:rPr lang="uk-UA" sz="2400" i="1" dirty="0" err="1">
                <a:latin typeface="Times New Roman" panose="02020603050405020304" pitchFamily="18" charset="0"/>
                <a:cs typeface="Times New Roman" panose="02020603050405020304" pitchFamily="18" charset="0"/>
              </a:rPr>
              <a:t>а</a:t>
            </a:r>
            <a:r>
              <a:rPr lang="uk-UA" sz="2400" baseline="-25000" dirty="0" err="1">
                <a:latin typeface="Times New Roman" panose="02020603050405020304" pitchFamily="18" charset="0"/>
                <a:cs typeface="Times New Roman" panose="02020603050405020304" pitchFamily="18" charset="0"/>
              </a:rPr>
              <a:t>год</a:t>
            </a:r>
            <a:r>
              <a:rPr lang="uk-UA" sz="2400" dirty="0">
                <a:latin typeface="Calibri" panose="020F0502020204030204" pitchFamily="34" charset="0"/>
                <a:cs typeface="Calibri" panose="020F0502020204030204" pitchFamily="34" charset="0"/>
              </a:rPr>
              <a:t> = 2,5; без автонапувалок </a:t>
            </a:r>
            <a:r>
              <a:rPr lang="uk-UA" sz="2400" i="1" dirty="0" err="1">
                <a:latin typeface="Times New Roman" panose="02020603050405020304" pitchFamily="18" charset="0"/>
                <a:cs typeface="Times New Roman" panose="02020603050405020304" pitchFamily="18" charset="0"/>
              </a:rPr>
              <a:t>а</a:t>
            </a:r>
            <a:r>
              <a:rPr lang="uk-UA" sz="2400" baseline="-25000" dirty="0" err="1">
                <a:latin typeface="Times New Roman" panose="02020603050405020304" pitchFamily="18" charset="0"/>
                <a:cs typeface="Times New Roman" panose="02020603050405020304" pitchFamily="18" charset="0"/>
              </a:rPr>
              <a:t>год</a:t>
            </a:r>
            <a:r>
              <a:rPr lang="uk-UA" sz="2400" dirty="0">
                <a:latin typeface="Calibri" panose="020F0502020204030204" pitchFamily="34" charset="0"/>
                <a:cs typeface="Calibri" panose="020F0502020204030204" pitchFamily="34" charset="0"/>
              </a:rPr>
              <a:t> = 4).</a:t>
            </a:r>
          </a:p>
        </p:txBody>
      </p:sp>
      <p:sp>
        <p:nvSpPr>
          <p:cNvPr id="18" name="Прямоугольник 17">
            <a:extLst>
              <a:ext uri="{FF2B5EF4-FFF2-40B4-BE49-F238E27FC236}">
                <a16:creationId xmlns:a16="http://schemas.microsoft.com/office/drawing/2014/main" id="{AE4AF163-8FA2-4841-B7D6-BEAD76AF1F7D}"/>
              </a:ext>
            </a:extLst>
          </p:cNvPr>
          <p:cNvSpPr/>
          <p:nvPr/>
        </p:nvSpPr>
        <p:spPr>
          <a:xfrm>
            <a:off x="83456" y="5296538"/>
            <a:ext cx="8941134" cy="1477328"/>
          </a:xfrm>
          <a:prstGeom prst="rect">
            <a:avLst/>
          </a:prstGeom>
          <a:solidFill>
            <a:schemeClr val="accent3">
              <a:lumMod val="60000"/>
              <a:lumOff val="40000"/>
            </a:schemeClr>
          </a:solidFill>
        </p:spPr>
        <p:txBody>
          <a:bodyPr wrap="square" lIns="0" tIns="0" rIns="0" bIns="0">
            <a:spAutoFit/>
          </a:bodyPr>
          <a:lstStyle/>
          <a:p>
            <a:r>
              <a:rPr lang="uk-UA" sz="2400" dirty="0">
                <a:latin typeface="Calibri" panose="020F0502020204030204" pitchFamily="34" charset="0"/>
                <a:cs typeface="Calibri" panose="020F0502020204030204" pitchFamily="34" charset="0"/>
              </a:rPr>
              <a:t>де </a:t>
            </a:r>
            <a:r>
              <a:rPr lang="en-US" sz="2400" i="1" dirty="0">
                <a:latin typeface="Times New Roman" panose="02020603050405020304" pitchFamily="18" charset="0"/>
                <a:cs typeface="Times New Roman" panose="02020603050405020304" pitchFamily="18" charset="0"/>
              </a:rPr>
              <a:t>Q</a:t>
            </a:r>
            <a:r>
              <a:rPr lang="uk-UA" sz="2400" baseline="-25000" dirty="0" err="1">
                <a:latin typeface="Times New Roman" panose="02020603050405020304" pitchFamily="18" charset="0"/>
                <a:cs typeface="Times New Roman" panose="02020603050405020304" pitchFamily="18" charset="0"/>
              </a:rPr>
              <a:t>по</a:t>
            </a:r>
            <a:r>
              <a:rPr lang="uk-UA" sz="2400" baseline="-25000" dirty="0" err="1">
                <a:latin typeface="Calibri" panose="020F0502020204030204" pitchFamily="34" charset="0"/>
                <a:cs typeface="Calibri" panose="020F0502020204030204" pitchFamily="34" charset="0"/>
              </a:rPr>
              <a:t>ж</a:t>
            </a:r>
            <a:r>
              <a:rPr lang="uk-UA" sz="2400" dirty="0">
                <a:latin typeface="Calibri" panose="020F0502020204030204" pitchFamily="34" charset="0"/>
                <a:cs typeface="Calibri" panose="020F0502020204030204" pitchFamily="34" charset="0"/>
              </a:rPr>
              <a:t> - витрати води на гасіння по-</a:t>
            </a:r>
          </a:p>
          <a:p>
            <a:r>
              <a:rPr lang="uk-UA" sz="2400" dirty="0" err="1">
                <a:latin typeface="Calibri" panose="020F0502020204030204" pitchFamily="34" charset="0"/>
                <a:cs typeface="Calibri" panose="020F0502020204030204" pitchFamily="34" charset="0"/>
              </a:rPr>
              <a:t>жежі</a:t>
            </a:r>
            <a:r>
              <a:rPr lang="uk-UA" sz="2400" dirty="0">
                <a:latin typeface="Calibri" panose="020F0502020204030204" pitchFamily="34" charset="0"/>
                <a:cs typeface="Calibri" panose="020F0502020204030204" pitchFamily="34" charset="0"/>
              </a:rPr>
              <a:t>, приймають за даними будівельних норм і правил (</a:t>
            </a:r>
            <a:r>
              <a:rPr lang="uk-UA" sz="2400" dirty="0" err="1">
                <a:latin typeface="Calibri" panose="020F0502020204030204" pitchFamily="34" charset="0"/>
                <a:cs typeface="Calibri" panose="020F0502020204030204" pitchFamily="34" charset="0"/>
              </a:rPr>
              <a:t>БНіП</a:t>
            </a:r>
            <a:r>
              <a:rPr lang="uk-UA" sz="2400" dirty="0">
                <a:latin typeface="Calibri" panose="020F0502020204030204" pitchFamily="34" charset="0"/>
                <a:cs typeface="Calibri" panose="020F0502020204030204" pitchFamily="34" charset="0"/>
              </a:rPr>
              <a:t>). </a:t>
            </a:r>
          </a:p>
          <a:p>
            <a:r>
              <a:rPr lang="uk-UA" sz="2400" dirty="0">
                <a:latin typeface="Calibri" panose="020F0502020204030204" pitchFamily="34" charset="0"/>
                <a:cs typeface="Calibri" panose="020F0502020204030204" pitchFamily="34" charset="0"/>
              </a:rPr>
              <a:t>Для типових сільськогосподарських приміщень </a:t>
            </a:r>
            <a:r>
              <a:rPr lang="en-US" sz="2400" i="1" dirty="0">
                <a:latin typeface="Times New Roman" panose="02020603050405020304" pitchFamily="18" charset="0"/>
                <a:cs typeface="Times New Roman" panose="02020603050405020304" pitchFamily="18" charset="0"/>
              </a:rPr>
              <a:t>Q</a:t>
            </a:r>
            <a:r>
              <a:rPr lang="uk-UA" sz="2400" baseline="-25000" dirty="0" err="1">
                <a:latin typeface="Times New Roman" panose="02020603050405020304" pitchFamily="18" charset="0"/>
                <a:cs typeface="Times New Roman" panose="02020603050405020304" pitchFamily="18" charset="0"/>
              </a:rPr>
              <a:t>пож</a:t>
            </a:r>
            <a:r>
              <a:rPr lang="uk-UA" sz="2400" dirty="0">
                <a:latin typeface="Times New Roman" panose="02020603050405020304" pitchFamily="18" charset="0"/>
                <a:cs typeface="Times New Roman" panose="02020603050405020304" pitchFamily="18" charset="0"/>
              </a:rPr>
              <a:t> </a:t>
            </a:r>
            <a:r>
              <a:rPr lang="uk-UA" sz="2400" dirty="0">
                <a:latin typeface="Calibri" panose="020F0502020204030204" pitchFamily="34" charset="0"/>
                <a:cs typeface="Calibri" panose="020F0502020204030204" pitchFamily="34" charset="0"/>
              </a:rPr>
              <a:t>= 5 - 10 л/с при тривалості пожежі до З </a:t>
            </a:r>
            <a:r>
              <a:rPr lang="ru-RU" sz="2400" dirty="0">
                <a:latin typeface="Calibri" panose="020F0502020204030204" pitchFamily="34" charset="0"/>
                <a:cs typeface="Calibri" panose="020F0502020204030204" pitchFamily="34" charset="0"/>
              </a:rPr>
              <a:t>год.</a:t>
            </a:r>
            <a:endParaRPr lang="uk-UA" sz="2400" dirty="0">
              <a:latin typeface="Calibri" pitchFamily="34" charset="0"/>
              <a:cs typeface="Calibri" pitchFamily="34" charset="0"/>
            </a:endParaRPr>
          </a:p>
        </p:txBody>
      </p:sp>
      <p:pic>
        <p:nvPicPr>
          <p:cNvPr id="11267" name="Рисунок 3">
            <a:extLst>
              <a:ext uri="{FF2B5EF4-FFF2-40B4-BE49-F238E27FC236}">
                <a16:creationId xmlns:a16="http://schemas.microsoft.com/office/drawing/2014/main" id="{4B148109-24E8-490F-8FF7-C79F414951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734" y="4851887"/>
            <a:ext cx="4043761" cy="84208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07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0-#ppt_w/2"/>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6" presetClass="entr" presetSubtype="0" fill="hold" nodeType="afterEffect">
                                  <p:stCondLst>
                                    <p:cond delay="0"/>
                                  </p:stCondLst>
                                  <p:childTnLst>
                                    <p:set>
                                      <p:cBhvr>
                                        <p:cTn id="17" dur="1" fill="hold">
                                          <p:stCondLst>
                                            <p:cond delay="0"/>
                                          </p:stCondLst>
                                        </p:cTn>
                                        <p:tgtEl>
                                          <p:spTgt spid="11266"/>
                                        </p:tgtEl>
                                        <p:attrNameLst>
                                          <p:attrName>style.visibility</p:attrName>
                                        </p:attrNameLst>
                                      </p:cBhvr>
                                      <p:to>
                                        <p:strVal val="visible"/>
                                      </p:to>
                                    </p:set>
                                    <p:animEffect transition="in" filter="wipe(down)">
                                      <p:cBhvr>
                                        <p:cTn id="18" dur="580">
                                          <p:stCondLst>
                                            <p:cond delay="0"/>
                                          </p:stCondLst>
                                        </p:cTn>
                                        <p:tgtEl>
                                          <p:spTgt spid="11266"/>
                                        </p:tgtEl>
                                      </p:cBhvr>
                                    </p:animEffect>
                                    <p:anim calcmode="lin" valueType="num">
                                      <p:cBhvr>
                                        <p:cTn id="19" dur="1822" tmFilter="0,0; 0.14,0.36; 0.43,0.73; 0.71,0.91; 1.0,1.0">
                                          <p:stCondLst>
                                            <p:cond delay="0"/>
                                          </p:stCondLst>
                                        </p:cTn>
                                        <p:tgtEl>
                                          <p:spTgt spid="1126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126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126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126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1266"/>
                                        </p:tgtEl>
                                        <p:attrNameLst>
                                          <p:attrName>ppt_y</p:attrName>
                                        </p:attrNameLst>
                                      </p:cBhvr>
                                      <p:tavLst>
                                        <p:tav tm="0" fmla="#ppt_y-sin(pi*$)/81">
                                          <p:val>
                                            <p:fltVal val="0"/>
                                          </p:val>
                                        </p:tav>
                                        <p:tav tm="100000">
                                          <p:val>
                                            <p:fltVal val="1"/>
                                          </p:val>
                                        </p:tav>
                                      </p:tavLst>
                                    </p:anim>
                                    <p:animScale>
                                      <p:cBhvr>
                                        <p:cTn id="24" dur="26">
                                          <p:stCondLst>
                                            <p:cond delay="650"/>
                                          </p:stCondLst>
                                        </p:cTn>
                                        <p:tgtEl>
                                          <p:spTgt spid="11266"/>
                                        </p:tgtEl>
                                      </p:cBhvr>
                                      <p:to x="100000" y="60000"/>
                                    </p:animScale>
                                    <p:animScale>
                                      <p:cBhvr>
                                        <p:cTn id="25" dur="166" decel="50000">
                                          <p:stCondLst>
                                            <p:cond delay="676"/>
                                          </p:stCondLst>
                                        </p:cTn>
                                        <p:tgtEl>
                                          <p:spTgt spid="11266"/>
                                        </p:tgtEl>
                                      </p:cBhvr>
                                      <p:to x="100000" y="100000"/>
                                    </p:animScale>
                                    <p:animScale>
                                      <p:cBhvr>
                                        <p:cTn id="26" dur="26">
                                          <p:stCondLst>
                                            <p:cond delay="1312"/>
                                          </p:stCondLst>
                                        </p:cTn>
                                        <p:tgtEl>
                                          <p:spTgt spid="11266"/>
                                        </p:tgtEl>
                                      </p:cBhvr>
                                      <p:to x="100000" y="80000"/>
                                    </p:animScale>
                                    <p:animScale>
                                      <p:cBhvr>
                                        <p:cTn id="27" dur="166" decel="50000">
                                          <p:stCondLst>
                                            <p:cond delay="1338"/>
                                          </p:stCondLst>
                                        </p:cTn>
                                        <p:tgtEl>
                                          <p:spTgt spid="11266"/>
                                        </p:tgtEl>
                                      </p:cBhvr>
                                      <p:to x="100000" y="100000"/>
                                    </p:animScale>
                                    <p:animScale>
                                      <p:cBhvr>
                                        <p:cTn id="28" dur="26">
                                          <p:stCondLst>
                                            <p:cond delay="1642"/>
                                          </p:stCondLst>
                                        </p:cTn>
                                        <p:tgtEl>
                                          <p:spTgt spid="11266"/>
                                        </p:tgtEl>
                                      </p:cBhvr>
                                      <p:to x="100000" y="90000"/>
                                    </p:animScale>
                                    <p:animScale>
                                      <p:cBhvr>
                                        <p:cTn id="29" dur="166" decel="50000">
                                          <p:stCondLst>
                                            <p:cond delay="1668"/>
                                          </p:stCondLst>
                                        </p:cTn>
                                        <p:tgtEl>
                                          <p:spTgt spid="11266"/>
                                        </p:tgtEl>
                                      </p:cBhvr>
                                      <p:to x="100000" y="100000"/>
                                    </p:animScale>
                                    <p:animScale>
                                      <p:cBhvr>
                                        <p:cTn id="30" dur="26">
                                          <p:stCondLst>
                                            <p:cond delay="1808"/>
                                          </p:stCondLst>
                                        </p:cTn>
                                        <p:tgtEl>
                                          <p:spTgt spid="11266"/>
                                        </p:tgtEl>
                                      </p:cBhvr>
                                      <p:to x="100000" y="95000"/>
                                    </p:animScale>
                                    <p:animScale>
                                      <p:cBhvr>
                                        <p:cTn id="31" dur="166" decel="50000">
                                          <p:stCondLst>
                                            <p:cond delay="1834"/>
                                          </p:stCondLst>
                                        </p:cTn>
                                        <p:tgtEl>
                                          <p:spTgt spid="11266"/>
                                        </p:tgtEl>
                                      </p:cBhvr>
                                      <p:to x="100000" y="100000"/>
                                    </p:animScale>
                                  </p:childTnLst>
                                </p:cTn>
                              </p:par>
                            </p:childTnLst>
                          </p:cTn>
                        </p:par>
                        <p:par>
                          <p:cTn id="32" fill="hold">
                            <p:stCondLst>
                              <p:cond delay="3000"/>
                            </p:stCondLst>
                            <p:childTnLst>
                              <p:par>
                                <p:cTn id="33" presetID="2" presetClass="entr" presetSubtype="12"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0-#ppt_w/2"/>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circle(in)">
                                      <p:cBhvr>
                                        <p:cTn id="41" dur="2000"/>
                                        <p:tgtEl>
                                          <p:spTgt spid="7"/>
                                        </p:tgtEl>
                                      </p:cBhvr>
                                    </p:animEffect>
                                  </p:childTnLst>
                                </p:cTn>
                              </p:par>
                            </p:childTnLst>
                          </p:cTn>
                        </p:par>
                        <p:par>
                          <p:cTn id="42" fill="hold">
                            <p:stCondLst>
                              <p:cond delay="2000"/>
                            </p:stCondLst>
                            <p:childTnLst>
                              <p:par>
                                <p:cTn id="43" presetID="26" presetClass="entr" presetSubtype="0" fill="hold" nodeType="afterEffect">
                                  <p:stCondLst>
                                    <p:cond delay="0"/>
                                  </p:stCondLst>
                                  <p:childTnLst>
                                    <p:set>
                                      <p:cBhvr>
                                        <p:cTn id="44" dur="1" fill="hold">
                                          <p:stCondLst>
                                            <p:cond delay="0"/>
                                          </p:stCondLst>
                                        </p:cTn>
                                        <p:tgtEl>
                                          <p:spTgt spid="11267"/>
                                        </p:tgtEl>
                                        <p:attrNameLst>
                                          <p:attrName>style.visibility</p:attrName>
                                        </p:attrNameLst>
                                      </p:cBhvr>
                                      <p:to>
                                        <p:strVal val="visible"/>
                                      </p:to>
                                    </p:set>
                                    <p:animEffect transition="in" filter="wipe(down)">
                                      <p:cBhvr>
                                        <p:cTn id="45" dur="580">
                                          <p:stCondLst>
                                            <p:cond delay="0"/>
                                          </p:stCondLst>
                                        </p:cTn>
                                        <p:tgtEl>
                                          <p:spTgt spid="11267"/>
                                        </p:tgtEl>
                                      </p:cBhvr>
                                    </p:animEffect>
                                    <p:anim calcmode="lin" valueType="num">
                                      <p:cBhvr>
                                        <p:cTn id="46" dur="1822" tmFilter="0,0; 0.14,0.36; 0.43,0.73; 0.71,0.91; 1.0,1.0">
                                          <p:stCondLst>
                                            <p:cond delay="0"/>
                                          </p:stCondLst>
                                        </p:cTn>
                                        <p:tgtEl>
                                          <p:spTgt spid="11267"/>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267"/>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267"/>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267"/>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267"/>
                                        </p:tgtEl>
                                        <p:attrNameLst>
                                          <p:attrName>ppt_y</p:attrName>
                                        </p:attrNameLst>
                                      </p:cBhvr>
                                      <p:tavLst>
                                        <p:tav tm="0" fmla="#ppt_y-sin(pi*$)/81">
                                          <p:val>
                                            <p:fltVal val="0"/>
                                          </p:val>
                                        </p:tav>
                                        <p:tav tm="100000">
                                          <p:val>
                                            <p:fltVal val="1"/>
                                          </p:val>
                                        </p:tav>
                                      </p:tavLst>
                                    </p:anim>
                                    <p:animScale>
                                      <p:cBhvr>
                                        <p:cTn id="51" dur="26">
                                          <p:stCondLst>
                                            <p:cond delay="650"/>
                                          </p:stCondLst>
                                        </p:cTn>
                                        <p:tgtEl>
                                          <p:spTgt spid="11267"/>
                                        </p:tgtEl>
                                      </p:cBhvr>
                                      <p:to x="100000" y="60000"/>
                                    </p:animScale>
                                    <p:animScale>
                                      <p:cBhvr>
                                        <p:cTn id="52" dur="166" decel="50000">
                                          <p:stCondLst>
                                            <p:cond delay="676"/>
                                          </p:stCondLst>
                                        </p:cTn>
                                        <p:tgtEl>
                                          <p:spTgt spid="11267"/>
                                        </p:tgtEl>
                                      </p:cBhvr>
                                      <p:to x="100000" y="100000"/>
                                    </p:animScale>
                                    <p:animScale>
                                      <p:cBhvr>
                                        <p:cTn id="53" dur="26">
                                          <p:stCondLst>
                                            <p:cond delay="1312"/>
                                          </p:stCondLst>
                                        </p:cTn>
                                        <p:tgtEl>
                                          <p:spTgt spid="11267"/>
                                        </p:tgtEl>
                                      </p:cBhvr>
                                      <p:to x="100000" y="80000"/>
                                    </p:animScale>
                                    <p:animScale>
                                      <p:cBhvr>
                                        <p:cTn id="54" dur="166" decel="50000">
                                          <p:stCondLst>
                                            <p:cond delay="1338"/>
                                          </p:stCondLst>
                                        </p:cTn>
                                        <p:tgtEl>
                                          <p:spTgt spid="11267"/>
                                        </p:tgtEl>
                                      </p:cBhvr>
                                      <p:to x="100000" y="100000"/>
                                    </p:animScale>
                                    <p:animScale>
                                      <p:cBhvr>
                                        <p:cTn id="55" dur="26">
                                          <p:stCondLst>
                                            <p:cond delay="1642"/>
                                          </p:stCondLst>
                                        </p:cTn>
                                        <p:tgtEl>
                                          <p:spTgt spid="11267"/>
                                        </p:tgtEl>
                                      </p:cBhvr>
                                      <p:to x="100000" y="90000"/>
                                    </p:animScale>
                                    <p:animScale>
                                      <p:cBhvr>
                                        <p:cTn id="56" dur="166" decel="50000">
                                          <p:stCondLst>
                                            <p:cond delay="1668"/>
                                          </p:stCondLst>
                                        </p:cTn>
                                        <p:tgtEl>
                                          <p:spTgt spid="11267"/>
                                        </p:tgtEl>
                                      </p:cBhvr>
                                      <p:to x="100000" y="100000"/>
                                    </p:animScale>
                                    <p:animScale>
                                      <p:cBhvr>
                                        <p:cTn id="57" dur="26">
                                          <p:stCondLst>
                                            <p:cond delay="1808"/>
                                          </p:stCondLst>
                                        </p:cTn>
                                        <p:tgtEl>
                                          <p:spTgt spid="11267"/>
                                        </p:tgtEl>
                                      </p:cBhvr>
                                      <p:to x="100000" y="95000"/>
                                    </p:animScale>
                                    <p:animScale>
                                      <p:cBhvr>
                                        <p:cTn id="58" dur="166" decel="50000">
                                          <p:stCondLst>
                                            <p:cond delay="1834"/>
                                          </p:stCondLst>
                                        </p:cTn>
                                        <p:tgtEl>
                                          <p:spTgt spid="11267"/>
                                        </p:tgtEl>
                                      </p:cBhvr>
                                      <p:to x="100000" y="100000"/>
                                    </p:animScale>
                                  </p:childTnLst>
                                </p:cTn>
                              </p:par>
                            </p:childTnLst>
                          </p:cTn>
                        </p:par>
                        <p:par>
                          <p:cTn id="59" fill="hold">
                            <p:stCondLst>
                              <p:cond delay="4000"/>
                            </p:stCondLst>
                            <p:childTnLst>
                              <p:par>
                                <p:cTn id="60" presetID="6"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circle(in)">
                                      <p:cBhvr>
                                        <p:cTn id="6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3" grpId="0" animBg="1"/>
      <p:bldP spid="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6231" y="116631"/>
            <a:ext cx="8910266" cy="366254"/>
          </a:xfrm>
          <a:prstGeom prst="rect">
            <a:avLst/>
          </a:prstGeom>
        </p:spPr>
        <p:txBody>
          <a:bodyPr wrap="square" lIns="0" tIns="0" rIns="0" bIns="0">
            <a:spAutoFit/>
          </a:bodyPr>
          <a:lstStyle/>
          <a:p>
            <a:pPr algn="ctr">
              <a:lnSpc>
                <a:spcPct val="85000"/>
              </a:lnSpc>
            </a:pPr>
            <a:r>
              <a:rPr lang="uk-UA" sz="2800" b="1" i="1" u="sng" dirty="0">
                <a:solidFill>
                  <a:schemeClr val="tx2"/>
                </a:solidFill>
                <a:latin typeface="Arial" pitchFamily="34" charset="0"/>
                <a:cs typeface="Arial" pitchFamily="34" charset="0"/>
              </a:rPr>
              <a:t>Електропривод молочних насосів</a:t>
            </a:r>
            <a:endParaRPr lang="uk-UA" sz="2800" b="1" u="sng" spc="-100" dirty="0">
              <a:solidFill>
                <a:schemeClr val="tx2"/>
              </a:solidFill>
              <a:latin typeface="Arial" pitchFamily="34" charset="0"/>
              <a:cs typeface="Arial" pitchFamily="34" charset="0"/>
            </a:endParaRPr>
          </a:p>
        </p:txBody>
      </p:sp>
      <p:sp>
        <p:nvSpPr>
          <p:cNvPr id="5" name="Прямоугольник 4"/>
          <p:cNvSpPr/>
          <p:nvPr/>
        </p:nvSpPr>
        <p:spPr>
          <a:xfrm>
            <a:off x="112415" y="539388"/>
            <a:ext cx="8835560" cy="1477328"/>
          </a:xfrm>
          <a:prstGeom prst="rect">
            <a:avLst/>
          </a:prstGeom>
          <a:solidFill>
            <a:schemeClr val="tx2">
              <a:lumMod val="20000"/>
              <a:lumOff val="80000"/>
            </a:schemeClr>
          </a:solidFill>
        </p:spPr>
        <p:txBody>
          <a:bodyPr wrap="square" lIns="0" tIns="0" rIns="0" bIns="0">
            <a:spAutoFit/>
          </a:bodyPr>
          <a:lstStyle/>
          <a:p>
            <a:r>
              <a:rPr lang="uk-UA" sz="2400" dirty="0">
                <a:latin typeface="Calibri" pitchFamily="34" charset="0"/>
                <a:cs typeface="Calibri" pitchFamily="34" charset="0"/>
              </a:rPr>
              <a:t>       Молочні насоси поділяються на:</a:t>
            </a:r>
          </a:p>
          <a:p>
            <a:pPr marL="342900" indent="-342900">
              <a:buFont typeface="Wingdings" pitchFamily="2" charset="2"/>
              <a:buChar char="Ø"/>
            </a:pPr>
            <a:r>
              <a:rPr lang="uk-UA" sz="2400" dirty="0">
                <a:latin typeface="Calibri" pitchFamily="34" charset="0"/>
                <a:cs typeface="Calibri" pitchFamily="34" charset="0"/>
              </a:rPr>
              <a:t> відцентрові (дискові, лопатеві, одно-лопатеві);</a:t>
            </a:r>
          </a:p>
          <a:p>
            <a:pPr marL="342900" indent="-342900">
              <a:buFont typeface="Wingdings" pitchFamily="2" charset="2"/>
              <a:buChar char="Ø"/>
            </a:pPr>
            <a:r>
              <a:rPr lang="uk-UA" sz="2400" dirty="0">
                <a:latin typeface="Calibri" pitchFamily="34" charset="0"/>
                <a:cs typeface="Calibri" pitchFamily="34" charset="0"/>
              </a:rPr>
              <a:t> ротаційні;</a:t>
            </a:r>
          </a:p>
          <a:p>
            <a:pPr marL="342900" indent="-342900">
              <a:buFont typeface="Wingdings" pitchFamily="2" charset="2"/>
              <a:buChar char="Ø"/>
            </a:pPr>
            <a:r>
              <a:rPr lang="uk-UA" sz="2400" dirty="0">
                <a:latin typeface="Calibri" pitchFamily="34" charset="0"/>
                <a:cs typeface="Calibri" pitchFamily="34" charset="0"/>
              </a:rPr>
              <a:t> поршневі.</a:t>
            </a:r>
          </a:p>
        </p:txBody>
      </p:sp>
      <p:sp>
        <p:nvSpPr>
          <p:cNvPr id="6" name="Прямоугольник 5"/>
          <p:cNvSpPr/>
          <p:nvPr/>
        </p:nvSpPr>
        <p:spPr>
          <a:xfrm>
            <a:off x="112415" y="2016716"/>
            <a:ext cx="8835560" cy="1107996"/>
          </a:xfrm>
          <a:prstGeom prst="rect">
            <a:avLst/>
          </a:prstGeom>
          <a:solidFill>
            <a:schemeClr val="accent5">
              <a:lumMod val="20000"/>
              <a:lumOff val="80000"/>
            </a:schemeClr>
          </a:solidFill>
        </p:spPr>
        <p:txBody>
          <a:bodyPr wrap="square" lIns="0" tIns="0" rIns="0" bIns="0">
            <a:spAutoFit/>
          </a:bodyPr>
          <a:lstStyle/>
          <a:p>
            <a:r>
              <a:rPr lang="uk-UA" sz="2400" dirty="0">
                <a:latin typeface="Calibri" pitchFamily="34" charset="0"/>
                <a:cs typeface="Calibri" pitchFamily="34" charset="0"/>
              </a:rPr>
              <a:t>       Механічна характеристика відцентрового насоса має </a:t>
            </a:r>
            <a:r>
              <a:rPr lang="uk-UA" sz="2400" dirty="0" err="1">
                <a:latin typeface="Calibri" pitchFamily="34" charset="0"/>
                <a:cs typeface="Calibri" pitchFamily="34" charset="0"/>
              </a:rPr>
              <a:t>вентиля-торний</a:t>
            </a:r>
            <a:r>
              <a:rPr lang="uk-UA" sz="2400" dirty="0">
                <a:latin typeface="Calibri" pitchFamily="34" charset="0"/>
                <a:cs typeface="Calibri" pitchFamily="34" charset="0"/>
              </a:rPr>
              <a:t> вигляд. Режим роботи електродвигуна - тривалий з </a:t>
            </a:r>
            <a:r>
              <a:rPr lang="uk-UA" sz="2400" dirty="0" err="1">
                <a:latin typeface="Calibri" pitchFamily="34" charset="0"/>
                <a:cs typeface="Calibri" pitchFamily="34" charset="0"/>
              </a:rPr>
              <a:t>постій-ним</a:t>
            </a:r>
            <a:r>
              <a:rPr lang="uk-UA" sz="2400" dirty="0">
                <a:latin typeface="Calibri" pitchFamily="34" charset="0"/>
                <a:cs typeface="Calibri" pitchFamily="34" charset="0"/>
              </a:rPr>
              <a:t> навантаженням.</a:t>
            </a:r>
          </a:p>
        </p:txBody>
      </p:sp>
      <p:sp>
        <p:nvSpPr>
          <p:cNvPr id="7" name="Прямоугольник 6"/>
          <p:cNvSpPr/>
          <p:nvPr/>
        </p:nvSpPr>
        <p:spPr>
          <a:xfrm>
            <a:off x="142131" y="3124712"/>
            <a:ext cx="8835560" cy="369332"/>
          </a:xfrm>
          <a:prstGeom prst="rect">
            <a:avLst/>
          </a:prstGeom>
          <a:solidFill>
            <a:schemeClr val="accent2">
              <a:lumMod val="40000"/>
              <a:lumOff val="60000"/>
            </a:schemeClr>
          </a:solidFill>
        </p:spPr>
        <p:txBody>
          <a:bodyPr wrap="square" lIns="0" tIns="0" rIns="0" bIns="0">
            <a:spAutoFit/>
          </a:bodyPr>
          <a:lstStyle/>
          <a:p>
            <a:r>
              <a:rPr lang="uk-UA" sz="2400" dirty="0">
                <a:latin typeface="Calibri" pitchFamily="34" charset="0"/>
                <a:cs typeface="Calibri" pitchFamily="34" charset="0"/>
              </a:rPr>
              <a:t>       Потужність двигуна, Вт, визначають за формулою:</a:t>
            </a:r>
          </a:p>
        </p:txBody>
      </p:sp>
      <p:sp>
        <p:nvSpPr>
          <p:cNvPr id="9" name="Прямоугольник 8"/>
          <p:cNvSpPr/>
          <p:nvPr/>
        </p:nvSpPr>
        <p:spPr>
          <a:xfrm>
            <a:off x="142131" y="3482888"/>
            <a:ext cx="8835560" cy="738664"/>
          </a:xfrm>
          <a:prstGeom prst="rect">
            <a:avLst/>
          </a:prstGeom>
          <a:solidFill>
            <a:schemeClr val="accent2">
              <a:lumMod val="40000"/>
              <a:lumOff val="60000"/>
            </a:schemeClr>
          </a:solidFill>
        </p:spPr>
        <p:txBody>
          <a:bodyPr wrap="square" lIns="0" tIns="0" rIns="0" bIns="0">
            <a:spAutoFit/>
          </a:bodyPr>
          <a:lstStyle/>
          <a:p>
            <a:r>
              <a:rPr lang="uk-UA" sz="2400" dirty="0">
                <a:latin typeface="Calibri" pitchFamily="34" charset="0"/>
                <a:cs typeface="Calibri" pitchFamily="34" charset="0"/>
              </a:rPr>
              <a:t>де </a:t>
            </a:r>
            <a:r>
              <a:rPr lang="uk-UA" sz="2400" i="1" dirty="0">
                <a:latin typeface="Times New Roman" pitchFamily="18" charset="0"/>
                <a:cs typeface="Times New Roman" pitchFamily="18" charset="0"/>
              </a:rPr>
              <a:t>ρ</a:t>
            </a:r>
            <a:r>
              <a:rPr lang="uk-UA" sz="2400" i="1" dirty="0">
                <a:latin typeface="Calibri" pitchFamily="34" charset="0"/>
                <a:cs typeface="Calibri" pitchFamily="34" charset="0"/>
              </a:rPr>
              <a:t> -</a:t>
            </a:r>
            <a:r>
              <a:rPr lang="uk-UA" sz="2400" dirty="0">
                <a:latin typeface="Calibri" pitchFamily="34" charset="0"/>
                <a:cs typeface="Calibri" pitchFamily="34" charset="0"/>
              </a:rPr>
              <a:t> густина молока, (1,03-1,04) кг/м ; </a:t>
            </a:r>
            <a:r>
              <a:rPr lang="uk-UA" sz="2400" i="1" dirty="0">
                <a:latin typeface="Times New Roman" pitchFamily="18" charset="0"/>
                <a:cs typeface="Times New Roman" pitchFamily="18" charset="0"/>
              </a:rPr>
              <a:t>g</a:t>
            </a:r>
            <a:r>
              <a:rPr lang="uk-UA" sz="2400" dirty="0">
                <a:latin typeface="Calibri" pitchFamily="34" charset="0"/>
                <a:cs typeface="Calibri" pitchFamily="34" charset="0"/>
              </a:rPr>
              <a:t> - прискорення вільного падіння, м/с</a:t>
            </a:r>
            <a:r>
              <a:rPr lang="uk-UA" sz="2400" baseline="30000" dirty="0">
                <a:latin typeface="Calibri" pitchFamily="34" charset="0"/>
                <a:cs typeface="Calibri" pitchFamily="34" charset="0"/>
              </a:rPr>
              <a:t>2</a:t>
            </a:r>
            <a:r>
              <a:rPr lang="uk-UA" sz="2400" dirty="0">
                <a:latin typeface="Calibri" pitchFamily="34" charset="0"/>
                <a:cs typeface="Calibri" pitchFamily="34" charset="0"/>
              </a:rPr>
              <a:t>; </a:t>
            </a:r>
            <a:r>
              <a:rPr lang="uk-UA" sz="2400" i="1" dirty="0">
                <a:latin typeface="Times New Roman" pitchFamily="18" charset="0"/>
                <a:cs typeface="Times New Roman" pitchFamily="18" charset="0"/>
              </a:rPr>
              <a:t>Н</a:t>
            </a:r>
            <a:r>
              <a:rPr lang="uk-UA" sz="2400" i="1" dirty="0">
                <a:latin typeface="Calibri" pitchFamily="34" charset="0"/>
                <a:cs typeface="Calibri" pitchFamily="34" charset="0"/>
              </a:rPr>
              <a:t> -</a:t>
            </a:r>
            <a:r>
              <a:rPr lang="uk-UA" sz="2400" dirty="0">
                <a:latin typeface="Calibri" pitchFamily="34" charset="0"/>
                <a:cs typeface="Calibri" pitchFamily="34" charset="0"/>
              </a:rPr>
              <a:t> напір, м; </a:t>
            </a:r>
            <a:r>
              <a:rPr lang="en-US" sz="2400" i="1" dirty="0">
                <a:latin typeface="Times New Roman" pitchFamily="18" charset="0"/>
                <a:cs typeface="Times New Roman" pitchFamily="18" charset="0"/>
              </a:rPr>
              <a:t>Q</a:t>
            </a:r>
            <a:r>
              <a:rPr lang="uk-UA" sz="2400" i="1" baseline="-25000" dirty="0">
                <a:latin typeface="Times New Roman" pitchFamily="18" charset="0"/>
                <a:cs typeface="Times New Roman" pitchFamily="18" charset="0"/>
              </a:rPr>
              <a:t>н</a:t>
            </a:r>
            <a:r>
              <a:rPr lang="uk-UA" sz="2400" dirty="0"/>
              <a:t> </a:t>
            </a:r>
            <a:r>
              <a:rPr lang="uk-UA" sz="2400" dirty="0">
                <a:latin typeface="Calibri" pitchFamily="34" charset="0"/>
                <a:cs typeface="Calibri" pitchFamily="34" charset="0"/>
              </a:rPr>
              <a:t>- подача насоса, м /с; </a:t>
            </a:r>
            <a:r>
              <a:rPr lang="uk-UA" sz="2400" i="1" dirty="0">
                <a:latin typeface="Times New Roman" pitchFamily="18" charset="0"/>
                <a:cs typeface="Times New Roman" pitchFamily="18" charset="0"/>
              </a:rPr>
              <a:t>η</a:t>
            </a:r>
            <a:r>
              <a:rPr lang="uk-UA" sz="2400" i="1" baseline="-25000" dirty="0">
                <a:latin typeface="Times New Roman" pitchFamily="18" charset="0"/>
                <a:cs typeface="Times New Roman" pitchFamily="18" charset="0"/>
              </a:rPr>
              <a:t>н</a:t>
            </a:r>
            <a:r>
              <a:rPr lang="uk-UA" sz="2400" dirty="0">
                <a:latin typeface="Calibri" pitchFamily="34" charset="0"/>
                <a:cs typeface="Calibri" pitchFamily="34" charset="0"/>
              </a:rPr>
              <a:t> </a:t>
            </a:r>
            <a:r>
              <a:rPr lang="ru-RU" sz="2400" dirty="0">
                <a:latin typeface="Calibri" pitchFamily="34" charset="0"/>
                <a:cs typeface="Calibri" pitchFamily="34" charset="0"/>
              </a:rPr>
              <a:t>-</a:t>
            </a:r>
            <a:r>
              <a:rPr lang="uk-UA" sz="2400" dirty="0">
                <a:latin typeface="Calibri" pitchFamily="34" charset="0"/>
                <a:cs typeface="Calibri" pitchFamily="34" charset="0"/>
              </a:rPr>
              <a:t> ККД насоса.</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7" y="2707633"/>
            <a:ext cx="1783687" cy="83404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4338" name="Picture 2" descr="Насосы молочные купить в Херсоне">
            <a:extLst>
              <a:ext uri="{FF2B5EF4-FFF2-40B4-BE49-F238E27FC236}">
                <a16:creationId xmlns:a16="http://schemas.microsoft.com/office/drawing/2014/main" id="{2506EBF4-B47D-4CE8-B12C-DCCE6743F6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4" y="4243716"/>
            <a:ext cx="3564696" cy="2504212"/>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Насосы для молока в Украине. Сравнить цены и поставщиков промышленных  товаров на маркетплейсе Prom.ua">
            <a:extLst>
              <a:ext uri="{FF2B5EF4-FFF2-40B4-BE49-F238E27FC236}">
                <a16:creationId xmlns:a16="http://schemas.microsoft.com/office/drawing/2014/main" id="{58FDA742-8383-44FD-918C-4EEA569AE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150" y="4343359"/>
            <a:ext cx="3134654" cy="2398010"/>
          </a:xfrm>
          <a:prstGeom prst="rect">
            <a:avLst/>
          </a:prstGeom>
          <a:noFill/>
          <a:extLst>
            <a:ext uri="{909E8E84-426E-40DD-AFC4-6F175D3DCCD1}">
              <a14:hiddenFill xmlns:a14="http://schemas.microsoft.com/office/drawing/2010/main">
                <a:solidFill>
                  <a:srgbClr val="FFFFFF"/>
                </a:solidFill>
              </a14:hiddenFill>
            </a:ext>
          </a:extLst>
        </p:spPr>
      </p:pic>
      <p:pic>
        <p:nvPicPr>
          <p:cNvPr id="14348" name="Picture 12" descr="Насосы Edur">
            <a:extLst>
              <a:ext uri="{FF2B5EF4-FFF2-40B4-BE49-F238E27FC236}">
                <a16:creationId xmlns:a16="http://schemas.microsoft.com/office/drawing/2014/main" id="{41865B84-080D-4F1C-94C8-C8D4866CFD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61444" y="4214552"/>
            <a:ext cx="2121931" cy="253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6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 calcmode="lin" valueType="num">
                                      <p:cBhvr>
                                        <p:cTn id="7" dur="1000" fill="hold"/>
                                        <p:tgtEl>
                                          <p:spTgt spid="5">
                                            <p:bg/>
                                          </p:spTgt>
                                        </p:tgtEl>
                                        <p:attrNameLst>
                                          <p:attrName>ppt_w</p:attrName>
                                        </p:attrNameLst>
                                      </p:cBhvr>
                                      <p:tavLst>
                                        <p:tav tm="0">
                                          <p:val>
                                            <p:fltVal val="0"/>
                                          </p:val>
                                        </p:tav>
                                        <p:tav tm="100000">
                                          <p:val>
                                            <p:strVal val="#ppt_w"/>
                                          </p:val>
                                        </p:tav>
                                      </p:tavLst>
                                    </p:anim>
                                    <p:anim calcmode="lin" valueType="num">
                                      <p:cBhvr>
                                        <p:cTn id="8" dur="1000" fill="hold"/>
                                        <p:tgtEl>
                                          <p:spTgt spid="5">
                                            <p:bg/>
                                          </p:spTgt>
                                        </p:tgtEl>
                                        <p:attrNameLst>
                                          <p:attrName>ppt_h</p:attrName>
                                        </p:attrNameLst>
                                      </p:cBhvr>
                                      <p:tavLst>
                                        <p:tav tm="0">
                                          <p:val>
                                            <p:fltVal val="0"/>
                                          </p:val>
                                        </p:tav>
                                        <p:tav tm="100000">
                                          <p:val>
                                            <p:strVal val="#ppt_h"/>
                                          </p:val>
                                        </p:tav>
                                      </p:tavLst>
                                    </p:anim>
                                    <p:anim calcmode="lin" valueType="num">
                                      <p:cBhvr>
                                        <p:cTn id="9" dur="1000" fill="hold"/>
                                        <p:tgtEl>
                                          <p:spTgt spid="5">
                                            <p:bg/>
                                          </p:spTgt>
                                        </p:tgtEl>
                                        <p:attrNameLst>
                                          <p:attrName>style.rotation</p:attrName>
                                        </p:attrNameLst>
                                      </p:cBhvr>
                                      <p:tavLst>
                                        <p:tav tm="0">
                                          <p:val>
                                            <p:fltVal val="90"/>
                                          </p:val>
                                        </p:tav>
                                        <p:tav tm="100000">
                                          <p:val>
                                            <p:fltVal val="0"/>
                                          </p:val>
                                        </p:tav>
                                      </p:tavLst>
                                    </p:anim>
                                    <p:animEffect transition="in" filter="fade">
                                      <p:cBhvr>
                                        <p:cTn id="10" dur="1000"/>
                                        <p:tgtEl>
                                          <p:spTgt spid="5">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 calcmode="lin" valueType="num">
                                      <p:cBhvr>
                                        <p:cTn id="21"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p:cTn id="2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5">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6"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1000" fill="hold"/>
                                        <p:tgtEl>
                                          <p:spTgt spid="6"/>
                                        </p:tgtEl>
                                        <p:attrNameLst>
                                          <p:attrName>ppt_x</p:attrName>
                                        </p:attrNameLst>
                                      </p:cBhvr>
                                      <p:tavLst>
                                        <p:tav tm="0">
                                          <p:val>
                                            <p:strVal val="1+#ppt_w/2"/>
                                          </p:val>
                                        </p:tav>
                                        <p:tav tm="100000">
                                          <p:val>
                                            <p:strVal val="#ppt_x"/>
                                          </p:val>
                                        </p:tav>
                                      </p:tavLst>
                                    </p:anim>
                                    <p:anim calcmode="lin" valueType="num">
                                      <p:cBhvr additive="base">
                                        <p:cTn id="46"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1000" fill="hold"/>
                                        <p:tgtEl>
                                          <p:spTgt spid="7"/>
                                        </p:tgtEl>
                                        <p:attrNameLst>
                                          <p:attrName>ppt_x</p:attrName>
                                        </p:attrNameLst>
                                      </p:cBhvr>
                                      <p:tavLst>
                                        <p:tav tm="0">
                                          <p:val>
                                            <p:strVal val="0-#ppt_w/2"/>
                                          </p:val>
                                        </p:tav>
                                        <p:tav tm="100000">
                                          <p:val>
                                            <p:strVal val="#ppt_x"/>
                                          </p:val>
                                        </p:tav>
                                      </p:tavLst>
                                    </p:anim>
                                    <p:anim calcmode="lin" valueType="num">
                                      <p:cBhvr additive="base">
                                        <p:cTn id="52" dur="1000" fill="hold"/>
                                        <p:tgtEl>
                                          <p:spTgt spid="7"/>
                                        </p:tgtEl>
                                        <p:attrNameLst>
                                          <p:attrName>ppt_y</p:attrName>
                                        </p:attrNameLst>
                                      </p:cBhvr>
                                      <p:tavLst>
                                        <p:tav tm="0">
                                          <p:val>
                                            <p:strVal val="#ppt_y"/>
                                          </p:val>
                                        </p:tav>
                                        <p:tav tm="100000">
                                          <p:val>
                                            <p:strVal val="#ppt_y"/>
                                          </p:val>
                                        </p:tav>
                                      </p:tavLst>
                                    </p:anim>
                                  </p:childTnLst>
                                </p:cTn>
                              </p:par>
                            </p:childTnLst>
                          </p:cTn>
                        </p:par>
                        <p:par>
                          <p:cTn id="53" fill="hold">
                            <p:stCondLst>
                              <p:cond delay="1000"/>
                            </p:stCondLst>
                            <p:childTnLst>
                              <p:par>
                                <p:cTn id="54" presetID="26" presetClass="entr" presetSubtype="0" fill="hold" nodeType="afterEffect">
                                  <p:stCondLst>
                                    <p:cond delay="0"/>
                                  </p:stCondLst>
                                  <p:childTnLst>
                                    <p:set>
                                      <p:cBhvr>
                                        <p:cTn id="55" dur="1" fill="hold">
                                          <p:stCondLst>
                                            <p:cond delay="0"/>
                                          </p:stCondLst>
                                        </p:cTn>
                                        <p:tgtEl>
                                          <p:spTgt spid="12290"/>
                                        </p:tgtEl>
                                        <p:attrNameLst>
                                          <p:attrName>style.visibility</p:attrName>
                                        </p:attrNameLst>
                                      </p:cBhvr>
                                      <p:to>
                                        <p:strVal val="visible"/>
                                      </p:to>
                                    </p:set>
                                    <p:animEffect transition="in" filter="wipe(down)">
                                      <p:cBhvr>
                                        <p:cTn id="56" dur="580">
                                          <p:stCondLst>
                                            <p:cond delay="0"/>
                                          </p:stCondLst>
                                        </p:cTn>
                                        <p:tgtEl>
                                          <p:spTgt spid="12290"/>
                                        </p:tgtEl>
                                      </p:cBhvr>
                                    </p:animEffect>
                                    <p:anim calcmode="lin" valueType="num">
                                      <p:cBhvr>
                                        <p:cTn id="57"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62" dur="26">
                                          <p:stCondLst>
                                            <p:cond delay="650"/>
                                          </p:stCondLst>
                                        </p:cTn>
                                        <p:tgtEl>
                                          <p:spTgt spid="12290"/>
                                        </p:tgtEl>
                                      </p:cBhvr>
                                      <p:to x="100000" y="60000"/>
                                    </p:animScale>
                                    <p:animScale>
                                      <p:cBhvr>
                                        <p:cTn id="63" dur="166" decel="50000">
                                          <p:stCondLst>
                                            <p:cond delay="676"/>
                                          </p:stCondLst>
                                        </p:cTn>
                                        <p:tgtEl>
                                          <p:spTgt spid="12290"/>
                                        </p:tgtEl>
                                      </p:cBhvr>
                                      <p:to x="100000" y="100000"/>
                                    </p:animScale>
                                    <p:animScale>
                                      <p:cBhvr>
                                        <p:cTn id="64" dur="26">
                                          <p:stCondLst>
                                            <p:cond delay="1312"/>
                                          </p:stCondLst>
                                        </p:cTn>
                                        <p:tgtEl>
                                          <p:spTgt spid="12290"/>
                                        </p:tgtEl>
                                      </p:cBhvr>
                                      <p:to x="100000" y="80000"/>
                                    </p:animScale>
                                    <p:animScale>
                                      <p:cBhvr>
                                        <p:cTn id="65" dur="166" decel="50000">
                                          <p:stCondLst>
                                            <p:cond delay="1338"/>
                                          </p:stCondLst>
                                        </p:cTn>
                                        <p:tgtEl>
                                          <p:spTgt spid="12290"/>
                                        </p:tgtEl>
                                      </p:cBhvr>
                                      <p:to x="100000" y="100000"/>
                                    </p:animScale>
                                    <p:animScale>
                                      <p:cBhvr>
                                        <p:cTn id="66" dur="26">
                                          <p:stCondLst>
                                            <p:cond delay="1642"/>
                                          </p:stCondLst>
                                        </p:cTn>
                                        <p:tgtEl>
                                          <p:spTgt spid="12290"/>
                                        </p:tgtEl>
                                      </p:cBhvr>
                                      <p:to x="100000" y="90000"/>
                                    </p:animScale>
                                    <p:animScale>
                                      <p:cBhvr>
                                        <p:cTn id="67" dur="166" decel="50000">
                                          <p:stCondLst>
                                            <p:cond delay="1668"/>
                                          </p:stCondLst>
                                        </p:cTn>
                                        <p:tgtEl>
                                          <p:spTgt spid="12290"/>
                                        </p:tgtEl>
                                      </p:cBhvr>
                                      <p:to x="100000" y="100000"/>
                                    </p:animScale>
                                    <p:animScale>
                                      <p:cBhvr>
                                        <p:cTn id="68" dur="26">
                                          <p:stCondLst>
                                            <p:cond delay="1808"/>
                                          </p:stCondLst>
                                        </p:cTn>
                                        <p:tgtEl>
                                          <p:spTgt spid="12290"/>
                                        </p:tgtEl>
                                      </p:cBhvr>
                                      <p:to x="100000" y="95000"/>
                                    </p:animScale>
                                    <p:animScale>
                                      <p:cBhvr>
                                        <p:cTn id="69" dur="166" decel="50000">
                                          <p:stCondLst>
                                            <p:cond delay="1834"/>
                                          </p:stCondLst>
                                        </p:cTn>
                                        <p:tgtEl>
                                          <p:spTgt spid="12290"/>
                                        </p:tgtEl>
                                      </p:cBhvr>
                                      <p:to x="100000" y="100000"/>
                                    </p:animScale>
                                  </p:childTnLst>
                                </p:cTn>
                              </p:par>
                            </p:childTnLst>
                          </p:cTn>
                        </p:par>
                        <p:par>
                          <p:cTn id="70" fill="hold">
                            <p:stCondLst>
                              <p:cond delay="3000"/>
                            </p:stCondLst>
                            <p:childTnLst>
                              <p:par>
                                <p:cTn id="71" presetID="2" presetClass="entr" presetSubtype="12"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1000" fill="hold"/>
                                        <p:tgtEl>
                                          <p:spTgt spid="9"/>
                                        </p:tgtEl>
                                        <p:attrNameLst>
                                          <p:attrName>ppt_x</p:attrName>
                                        </p:attrNameLst>
                                      </p:cBhvr>
                                      <p:tavLst>
                                        <p:tav tm="0">
                                          <p:val>
                                            <p:strVal val="0-#ppt_w/2"/>
                                          </p:val>
                                        </p:tav>
                                        <p:tav tm="100000">
                                          <p:val>
                                            <p:strVal val="#ppt_x"/>
                                          </p:val>
                                        </p:tav>
                                      </p:tavLst>
                                    </p:anim>
                                    <p:anim calcmode="lin" valueType="num">
                                      <p:cBhvr additive="base">
                                        <p:cTn id="7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4338"/>
                                        </p:tgtEl>
                                        <p:attrNameLst>
                                          <p:attrName>style.visibility</p:attrName>
                                        </p:attrNameLst>
                                      </p:cBhvr>
                                      <p:to>
                                        <p:strVal val="visible"/>
                                      </p:to>
                                    </p:set>
                                    <p:animEffect transition="in" filter="wipe(down)">
                                      <p:cBhvr>
                                        <p:cTn id="79" dur="580">
                                          <p:stCondLst>
                                            <p:cond delay="0"/>
                                          </p:stCondLst>
                                        </p:cTn>
                                        <p:tgtEl>
                                          <p:spTgt spid="14338"/>
                                        </p:tgtEl>
                                      </p:cBhvr>
                                    </p:animEffect>
                                    <p:anim calcmode="lin" valueType="num">
                                      <p:cBhvr>
                                        <p:cTn id="80" dur="1822" tmFilter="0,0; 0.14,0.36; 0.43,0.73; 0.71,0.91; 1.0,1.0">
                                          <p:stCondLst>
                                            <p:cond delay="0"/>
                                          </p:stCondLst>
                                        </p:cTn>
                                        <p:tgtEl>
                                          <p:spTgt spid="1433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433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433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433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4338"/>
                                        </p:tgtEl>
                                        <p:attrNameLst>
                                          <p:attrName>ppt_y</p:attrName>
                                        </p:attrNameLst>
                                      </p:cBhvr>
                                      <p:tavLst>
                                        <p:tav tm="0" fmla="#ppt_y-sin(pi*$)/81">
                                          <p:val>
                                            <p:fltVal val="0"/>
                                          </p:val>
                                        </p:tav>
                                        <p:tav tm="100000">
                                          <p:val>
                                            <p:fltVal val="1"/>
                                          </p:val>
                                        </p:tav>
                                      </p:tavLst>
                                    </p:anim>
                                    <p:animScale>
                                      <p:cBhvr>
                                        <p:cTn id="85" dur="26">
                                          <p:stCondLst>
                                            <p:cond delay="650"/>
                                          </p:stCondLst>
                                        </p:cTn>
                                        <p:tgtEl>
                                          <p:spTgt spid="14338"/>
                                        </p:tgtEl>
                                      </p:cBhvr>
                                      <p:to x="100000" y="60000"/>
                                    </p:animScale>
                                    <p:animScale>
                                      <p:cBhvr>
                                        <p:cTn id="86" dur="166" decel="50000">
                                          <p:stCondLst>
                                            <p:cond delay="676"/>
                                          </p:stCondLst>
                                        </p:cTn>
                                        <p:tgtEl>
                                          <p:spTgt spid="14338"/>
                                        </p:tgtEl>
                                      </p:cBhvr>
                                      <p:to x="100000" y="100000"/>
                                    </p:animScale>
                                    <p:animScale>
                                      <p:cBhvr>
                                        <p:cTn id="87" dur="26">
                                          <p:stCondLst>
                                            <p:cond delay="1312"/>
                                          </p:stCondLst>
                                        </p:cTn>
                                        <p:tgtEl>
                                          <p:spTgt spid="14338"/>
                                        </p:tgtEl>
                                      </p:cBhvr>
                                      <p:to x="100000" y="80000"/>
                                    </p:animScale>
                                    <p:animScale>
                                      <p:cBhvr>
                                        <p:cTn id="88" dur="166" decel="50000">
                                          <p:stCondLst>
                                            <p:cond delay="1338"/>
                                          </p:stCondLst>
                                        </p:cTn>
                                        <p:tgtEl>
                                          <p:spTgt spid="14338"/>
                                        </p:tgtEl>
                                      </p:cBhvr>
                                      <p:to x="100000" y="100000"/>
                                    </p:animScale>
                                    <p:animScale>
                                      <p:cBhvr>
                                        <p:cTn id="89" dur="26">
                                          <p:stCondLst>
                                            <p:cond delay="1642"/>
                                          </p:stCondLst>
                                        </p:cTn>
                                        <p:tgtEl>
                                          <p:spTgt spid="14338"/>
                                        </p:tgtEl>
                                      </p:cBhvr>
                                      <p:to x="100000" y="90000"/>
                                    </p:animScale>
                                    <p:animScale>
                                      <p:cBhvr>
                                        <p:cTn id="90" dur="166" decel="50000">
                                          <p:stCondLst>
                                            <p:cond delay="1668"/>
                                          </p:stCondLst>
                                        </p:cTn>
                                        <p:tgtEl>
                                          <p:spTgt spid="14338"/>
                                        </p:tgtEl>
                                      </p:cBhvr>
                                      <p:to x="100000" y="100000"/>
                                    </p:animScale>
                                    <p:animScale>
                                      <p:cBhvr>
                                        <p:cTn id="91" dur="26">
                                          <p:stCondLst>
                                            <p:cond delay="1808"/>
                                          </p:stCondLst>
                                        </p:cTn>
                                        <p:tgtEl>
                                          <p:spTgt spid="14338"/>
                                        </p:tgtEl>
                                      </p:cBhvr>
                                      <p:to x="100000" y="95000"/>
                                    </p:animScale>
                                    <p:animScale>
                                      <p:cBhvr>
                                        <p:cTn id="92" dur="166" decel="50000">
                                          <p:stCondLst>
                                            <p:cond delay="1834"/>
                                          </p:stCondLst>
                                        </p:cTn>
                                        <p:tgtEl>
                                          <p:spTgt spid="14338"/>
                                        </p:tgtEl>
                                      </p:cBhvr>
                                      <p:to x="100000" y="100000"/>
                                    </p:animScale>
                                  </p:childTnLst>
                                </p:cTn>
                              </p:par>
                            </p:childTnLst>
                          </p:cTn>
                        </p:par>
                        <p:par>
                          <p:cTn id="93" fill="hold">
                            <p:stCondLst>
                              <p:cond delay="2000"/>
                            </p:stCondLst>
                            <p:childTnLst>
                              <p:par>
                                <p:cTn id="94" presetID="26" presetClass="entr" presetSubtype="0" fill="hold" nodeType="afterEffect">
                                  <p:stCondLst>
                                    <p:cond delay="0"/>
                                  </p:stCondLst>
                                  <p:childTnLst>
                                    <p:set>
                                      <p:cBhvr>
                                        <p:cTn id="95" dur="1" fill="hold">
                                          <p:stCondLst>
                                            <p:cond delay="0"/>
                                          </p:stCondLst>
                                        </p:cTn>
                                        <p:tgtEl>
                                          <p:spTgt spid="14346"/>
                                        </p:tgtEl>
                                        <p:attrNameLst>
                                          <p:attrName>style.visibility</p:attrName>
                                        </p:attrNameLst>
                                      </p:cBhvr>
                                      <p:to>
                                        <p:strVal val="visible"/>
                                      </p:to>
                                    </p:set>
                                    <p:animEffect transition="in" filter="wipe(down)">
                                      <p:cBhvr>
                                        <p:cTn id="96" dur="580">
                                          <p:stCondLst>
                                            <p:cond delay="0"/>
                                          </p:stCondLst>
                                        </p:cTn>
                                        <p:tgtEl>
                                          <p:spTgt spid="14346"/>
                                        </p:tgtEl>
                                      </p:cBhvr>
                                    </p:animEffect>
                                    <p:anim calcmode="lin" valueType="num">
                                      <p:cBhvr>
                                        <p:cTn id="97" dur="1822" tmFilter="0,0; 0.14,0.36; 0.43,0.73; 0.71,0.91; 1.0,1.0">
                                          <p:stCondLst>
                                            <p:cond delay="0"/>
                                          </p:stCondLst>
                                        </p:cTn>
                                        <p:tgtEl>
                                          <p:spTgt spid="14346"/>
                                        </p:tgtEl>
                                        <p:attrNameLst>
                                          <p:attrName>ppt_x</p:attrName>
                                        </p:attrNameLst>
                                      </p:cBhvr>
                                      <p:tavLst>
                                        <p:tav tm="0">
                                          <p:val>
                                            <p:strVal val="#ppt_x-0.25"/>
                                          </p:val>
                                        </p:tav>
                                        <p:tav tm="100000">
                                          <p:val>
                                            <p:strVal val="#ppt_x"/>
                                          </p:val>
                                        </p:tav>
                                      </p:tavLst>
                                    </p:anim>
                                    <p:anim calcmode="lin" valueType="num">
                                      <p:cBhvr>
                                        <p:cTn id="98" dur="664" tmFilter="0.0,0.0; 0.25,0.07; 0.50,0.2; 0.75,0.467; 1.0,1.0">
                                          <p:stCondLst>
                                            <p:cond delay="0"/>
                                          </p:stCondLst>
                                        </p:cTn>
                                        <p:tgtEl>
                                          <p:spTgt spid="14346"/>
                                        </p:tgtEl>
                                        <p:attrNameLst>
                                          <p:attrName>ppt_y</p:attrName>
                                        </p:attrNameLst>
                                      </p:cBhvr>
                                      <p:tavLst>
                                        <p:tav tm="0" fmla="#ppt_y-sin(pi*$)/3">
                                          <p:val>
                                            <p:fltVal val="0.5"/>
                                          </p:val>
                                        </p:tav>
                                        <p:tav tm="100000">
                                          <p:val>
                                            <p:fltVal val="1"/>
                                          </p:val>
                                        </p:tav>
                                      </p:tavLst>
                                    </p:anim>
                                    <p:anim calcmode="lin" valueType="num">
                                      <p:cBhvr>
                                        <p:cTn id="99" dur="664" tmFilter="0, 0; 0.125,0.2665; 0.25,0.4; 0.375,0.465; 0.5,0.5;  0.625,0.535; 0.75,0.6; 0.875,0.7335; 1,1">
                                          <p:stCondLst>
                                            <p:cond delay="664"/>
                                          </p:stCondLst>
                                        </p:cTn>
                                        <p:tgtEl>
                                          <p:spTgt spid="14346"/>
                                        </p:tgtEl>
                                        <p:attrNameLst>
                                          <p:attrName>ppt_y</p:attrName>
                                        </p:attrNameLst>
                                      </p:cBhvr>
                                      <p:tavLst>
                                        <p:tav tm="0" fmla="#ppt_y-sin(pi*$)/9">
                                          <p:val>
                                            <p:fltVal val="0"/>
                                          </p:val>
                                        </p:tav>
                                        <p:tav tm="100000">
                                          <p:val>
                                            <p:fltVal val="1"/>
                                          </p:val>
                                        </p:tav>
                                      </p:tavLst>
                                    </p:anim>
                                    <p:anim calcmode="lin" valueType="num">
                                      <p:cBhvr>
                                        <p:cTn id="100" dur="332" tmFilter="0, 0; 0.125,0.2665; 0.25,0.4; 0.375,0.465; 0.5,0.5;  0.625,0.535; 0.75,0.6; 0.875,0.7335; 1,1">
                                          <p:stCondLst>
                                            <p:cond delay="1324"/>
                                          </p:stCondLst>
                                        </p:cTn>
                                        <p:tgtEl>
                                          <p:spTgt spid="14346"/>
                                        </p:tgtEl>
                                        <p:attrNameLst>
                                          <p:attrName>ppt_y</p:attrName>
                                        </p:attrNameLst>
                                      </p:cBhvr>
                                      <p:tavLst>
                                        <p:tav tm="0" fmla="#ppt_y-sin(pi*$)/27">
                                          <p:val>
                                            <p:fltVal val="0"/>
                                          </p:val>
                                        </p:tav>
                                        <p:tav tm="100000">
                                          <p:val>
                                            <p:fltVal val="1"/>
                                          </p:val>
                                        </p:tav>
                                      </p:tavLst>
                                    </p:anim>
                                    <p:anim calcmode="lin" valueType="num">
                                      <p:cBhvr>
                                        <p:cTn id="101" dur="164" tmFilter="0, 0; 0.125,0.2665; 0.25,0.4; 0.375,0.465; 0.5,0.5;  0.625,0.535; 0.75,0.6; 0.875,0.7335; 1,1">
                                          <p:stCondLst>
                                            <p:cond delay="1656"/>
                                          </p:stCondLst>
                                        </p:cTn>
                                        <p:tgtEl>
                                          <p:spTgt spid="14346"/>
                                        </p:tgtEl>
                                        <p:attrNameLst>
                                          <p:attrName>ppt_y</p:attrName>
                                        </p:attrNameLst>
                                      </p:cBhvr>
                                      <p:tavLst>
                                        <p:tav tm="0" fmla="#ppt_y-sin(pi*$)/81">
                                          <p:val>
                                            <p:fltVal val="0"/>
                                          </p:val>
                                        </p:tav>
                                        <p:tav tm="100000">
                                          <p:val>
                                            <p:fltVal val="1"/>
                                          </p:val>
                                        </p:tav>
                                      </p:tavLst>
                                    </p:anim>
                                    <p:animScale>
                                      <p:cBhvr>
                                        <p:cTn id="102" dur="26">
                                          <p:stCondLst>
                                            <p:cond delay="650"/>
                                          </p:stCondLst>
                                        </p:cTn>
                                        <p:tgtEl>
                                          <p:spTgt spid="14346"/>
                                        </p:tgtEl>
                                      </p:cBhvr>
                                      <p:to x="100000" y="60000"/>
                                    </p:animScale>
                                    <p:animScale>
                                      <p:cBhvr>
                                        <p:cTn id="103" dur="166" decel="50000">
                                          <p:stCondLst>
                                            <p:cond delay="676"/>
                                          </p:stCondLst>
                                        </p:cTn>
                                        <p:tgtEl>
                                          <p:spTgt spid="14346"/>
                                        </p:tgtEl>
                                      </p:cBhvr>
                                      <p:to x="100000" y="100000"/>
                                    </p:animScale>
                                    <p:animScale>
                                      <p:cBhvr>
                                        <p:cTn id="104" dur="26">
                                          <p:stCondLst>
                                            <p:cond delay="1312"/>
                                          </p:stCondLst>
                                        </p:cTn>
                                        <p:tgtEl>
                                          <p:spTgt spid="14346"/>
                                        </p:tgtEl>
                                      </p:cBhvr>
                                      <p:to x="100000" y="80000"/>
                                    </p:animScale>
                                    <p:animScale>
                                      <p:cBhvr>
                                        <p:cTn id="105" dur="166" decel="50000">
                                          <p:stCondLst>
                                            <p:cond delay="1338"/>
                                          </p:stCondLst>
                                        </p:cTn>
                                        <p:tgtEl>
                                          <p:spTgt spid="14346"/>
                                        </p:tgtEl>
                                      </p:cBhvr>
                                      <p:to x="100000" y="100000"/>
                                    </p:animScale>
                                    <p:animScale>
                                      <p:cBhvr>
                                        <p:cTn id="106" dur="26">
                                          <p:stCondLst>
                                            <p:cond delay="1642"/>
                                          </p:stCondLst>
                                        </p:cTn>
                                        <p:tgtEl>
                                          <p:spTgt spid="14346"/>
                                        </p:tgtEl>
                                      </p:cBhvr>
                                      <p:to x="100000" y="90000"/>
                                    </p:animScale>
                                    <p:animScale>
                                      <p:cBhvr>
                                        <p:cTn id="107" dur="166" decel="50000">
                                          <p:stCondLst>
                                            <p:cond delay="1668"/>
                                          </p:stCondLst>
                                        </p:cTn>
                                        <p:tgtEl>
                                          <p:spTgt spid="14346"/>
                                        </p:tgtEl>
                                      </p:cBhvr>
                                      <p:to x="100000" y="100000"/>
                                    </p:animScale>
                                    <p:animScale>
                                      <p:cBhvr>
                                        <p:cTn id="108" dur="26">
                                          <p:stCondLst>
                                            <p:cond delay="1808"/>
                                          </p:stCondLst>
                                        </p:cTn>
                                        <p:tgtEl>
                                          <p:spTgt spid="14346"/>
                                        </p:tgtEl>
                                      </p:cBhvr>
                                      <p:to x="100000" y="95000"/>
                                    </p:animScale>
                                    <p:animScale>
                                      <p:cBhvr>
                                        <p:cTn id="109" dur="166" decel="50000">
                                          <p:stCondLst>
                                            <p:cond delay="1834"/>
                                          </p:stCondLst>
                                        </p:cTn>
                                        <p:tgtEl>
                                          <p:spTgt spid="14346"/>
                                        </p:tgtEl>
                                      </p:cBhvr>
                                      <p:to x="100000" y="100000"/>
                                    </p:animScale>
                                  </p:childTnLst>
                                </p:cTn>
                              </p:par>
                            </p:childTnLst>
                          </p:cTn>
                        </p:par>
                        <p:par>
                          <p:cTn id="110" fill="hold">
                            <p:stCondLst>
                              <p:cond delay="4000"/>
                            </p:stCondLst>
                            <p:childTnLst>
                              <p:par>
                                <p:cTn id="111" presetID="26" presetClass="entr" presetSubtype="0" fill="hold" nodeType="afterEffect">
                                  <p:stCondLst>
                                    <p:cond delay="0"/>
                                  </p:stCondLst>
                                  <p:childTnLst>
                                    <p:set>
                                      <p:cBhvr>
                                        <p:cTn id="112" dur="1" fill="hold">
                                          <p:stCondLst>
                                            <p:cond delay="0"/>
                                          </p:stCondLst>
                                        </p:cTn>
                                        <p:tgtEl>
                                          <p:spTgt spid="14348"/>
                                        </p:tgtEl>
                                        <p:attrNameLst>
                                          <p:attrName>style.visibility</p:attrName>
                                        </p:attrNameLst>
                                      </p:cBhvr>
                                      <p:to>
                                        <p:strVal val="visible"/>
                                      </p:to>
                                    </p:set>
                                    <p:animEffect transition="in" filter="wipe(down)">
                                      <p:cBhvr>
                                        <p:cTn id="113" dur="580">
                                          <p:stCondLst>
                                            <p:cond delay="0"/>
                                          </p:stCondLst>
                                        </p:cTn>
                                        <p:tgtEl>
                                          <p:spTgt spid="14348"/>
                                        </p:tgtEl>
                                      </p:cBhvr>
                                    </p:animEffect>
                                    <p:anim calcmode="lin" valueType="num">
                                      <p:cBhvr>
                                        <p:cTn id="114" dur="1822" tmFilter="0,0; 0.14,0.36; 0.43,0.73; 0.71,0.91; 1.0,1.0">
                                          <p:stCondLst>
                                            <p:cond delay="0"/>
                                          </p:stCondLst>
                                        </p:cTn>
                                        <p:tgtEl>
                                          <p:spTgt spid="14348"/>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14348"/>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14348"/>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14348"/>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14348"/>
                                        </p:tgtEl>
                                        <p:attrNameLst>
                                          <p:attrName>ppt_y</p:attrName>
                                        </p:attrNameLst>
                                      </p:cBhvr>
                                      <p:tavLst>
                                        <p:tav tm="0" fmla="#ppt_y-sin(pi*$)/81">
                                          <p:val>
                                            <p:fltVal val="0"/>
                                          </p:val>
                                        </p:tav>
                                        <p:tav tm="100000">
                                          <p:val>
                                            <p:fltVal val="1"/>
                                          </p:val>
                                        </p:tav>
                                      </p:tavLst>
                                    </p:anim>
                                    <p:animScale>
                                      <p:cBhvr>
                                        <p:cTn id="119" dur="26">
                                          <p:stCondLst>
                                            <p:cond delay="650"/>
                                          </p:stCondLst>
                                        </p:cTn>
                                        <p:tgtEl>
                                          <p:spTgt spid="14348"/>
                                        </p:tgtEl>
                                      </p:cBhvr>
                                      <p:to x="100000" y="60000"/>
                                    </p:animScale>
                                    <p:animScale>
                                      <p:cBhvr>
                                        <p:cTn id="120" dur="166" decel="50000">
                                          <p:stCondLst>
                                            <p:cond delay="676"/>
                                          </p:stCondLst>
                                        </p:cTn>
                                        <p:tgtEl>
                                          <p:spTgt spid="14348"/>
                                        </p:tgtEl>
                                      </p:cBhvr>
                                      <p:to x="100000" y="100000"/>
                                    </p:animScale>
                                    <p:animScale>
                                      <p:cBhvr>
                                        <p:cTn id="121" dur="26">
                                          <p:stCondLst>
                                            <p:cond delay="1312"/>
                                          </p:stCondLst>
                                        </p:cTn>
                                        <p:tgtEl>
                                          <p:spTgt spid="14348"/>
                                        </p:tgtEl>
                                      </p:cBhvr>
                                      <p:to x="100000" y="80000"/>
                                    </p:animScale>
                                    <p:animScale>
                                      <p:cBhvr>
                                        <p:cTn id="122" dur="166" decel="50000">
                                          <p:stCondLst>
                                            <p:cond delay="1338"/>
                                          </p:stCondLst>
                                        </p:cTn>
                                        <p:tgtEl>
                                          <p:spTgt spid="14348"/>
                                        </p:tgtEl>
                                      </p:cBhvr>
                                      <p:to x="100000" y="100000"/>
                                    </p:animScale>
                                    <p:animScale>
                                      <p:cBhvr>
                                        <p:cTn id="123" dur="26">
                                          <p:stCondLst>
                                            <p:cond delay="1642"/>
                                          </p:stCondLst>
                                        </p:cTn>
                                        <p:tgtEl>
                                          <p:spTgt spid="14348"/>
                                        </p:tgtEl>
                                      </p:cBhvr>
                                      <p:to x="100000" y="90000"/>
                                    </p:animScale>
                                    <p:animScale>
                                      <p:cBhvr>
                                        <p:cTn id="124" dur="166" decel="50000">
                                          <p:stCondLst>
                                            <p:cond delay="1668"/>
                                          </p:stCondLst>
                                        </p:cTn>
                                        <p:tgtEl>
                                          <p:spTgt spid="14348"/>
                                        </p:tgtEl>
                                      </p:cBhvr>
                                      <p:to x="100000" y="100000"/>
                                    </p:animScale>
                                    <p:animScale>
                                      <p:cBhvr>
                                        <p:cTn id="125" dur="26">
                                          <p:stCondLst>
                                            <p:cond delay="1808"/>
                                          </p:stCondLst>
                                        </p:cTn>
                                        <p:tgtEl>
                                          <p:spTgt spid="14348"/>
                                        </p:tgtEl>
                                      </p:cBhvr>
                                      <p:to x="100000" y="95000"/>
                                    </p:animScale>
                                    <p:animScale>
                                      <p:cBhvr>
                                        <p:cTn id="126" dur="166" decel="50000">
                                          <p:stCondLst>
                                            <p:cond delay="1834"/>
                                          </p:stCondLst>
                                        </p:cTn>
                                        <p:tgtEl>
                                          <p:spTgt spid="143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4E30C363-394F-4E92-BEEC-5436C652EA3B}"/>
              </a:ext>
            </a:extLst>
          </p:cNvPr>
          <p:cNvSpPr/>
          <p:nvPr/>
        </p:nvSpPr>
        <p:spPr>
          <a:xfrm>
            <a:off x="820811" y="3365"/>
            <a:ext cx="7442807"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Загальні відомості про </a:t>
            </a:r>
            <a:r>
              <a:rPr lang="uk-UA" sz="2800" b="1" i="1" u="sng" dirty="0" err="1">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водонасосні</a:t>
            </a:r>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 установки</a:t>
            </a:r>
            <a:endParaRPr lang="uk-UA" sz="2800" i="1" u="sng" dirty="0">
              <a:latin typeface="Times New Roman" panose="02020603050405020304" pitchFamily="18" charset="0"/>
              <a:cs typeface="Times New Roman" panose="02020603050405020304" pitchFamily="18" charset="0"/>
            </a:endParaRPr>
          </a:p>
        </p:txBody>
      </p:sp>
      <p:pic>
        <p:nvPicPr>
          <p:cNvPr id="12290" name="Рисунок 4">
            <a:extLst>
              <a:ext uri="{FF2B5EF4-FFF2-40B4-BE49-F238E27FC236}">
                <a16:creationId xmlns:a16="http://schemas.microsoft.com/office/drawing/2014/main" id="{5867EBEC-11F9-4D72-9E98-7FBB54E221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763" r="1045"/>
          <a:stretch/>
        </p:blipFill>
        <p:spPr bwMode="auto">
          <a:xfrm>
            <a:off x="5076056" y="434251"/>
            <a:ext cx="3923944" cy="6261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84429" y="420951"/>
            <a:ext cx="7511907" cy="1258486"/>
          </a:xfrm>
          <a:prstGeom prst="rect">
            <a:avLst/>
          </a:prstGeom>
          <a:solidFill>
            <a:srgbClr val="92D050"/>
          </a:solidFill>
        </p:spPr>
        <p:txBody>
          <a:bodyPr wrap="square" lIns="0" tIns="0" rIns="0" bIns="0">
            <a:spAutoFit/>
          </a:bodyPr>
          <a:lstStyle/>
          <a:p>
            <a:pPr>
              <a:lnSpc>
                <a:spcPct val="85000"/>
              </a:lnSpc>
            </a:pPr>
            <a:r>
              <a:rPr lang="uk-UA" sz="2400" dirty="0">
                <a:latin typeface="Calibri" panose="020F0502020204030204" pitchFamily="34" charset="0"/>
                <a:cs typeface="Calibri" pitchFamily="34" charset="0"/>
              </a:rPr>
              <a:t>      Розрахунковий напір води </a:t>
            </a:r>
            <a:r>
              <a:rPr lang="uk-UA" sz="2400" i="1" dirty="0" err="1">
                <a:latin typeface="Times New Roman" panose="02020603050405020304" pitchFamily="18" charset="0"/>
                <a:cs typeface="Times New Roman" panose="02020603050405020304" pitchFamily="18" charset="0"/>
              </a:rPr>
              <a:t>Н</a:t>
            </a:r>
            <a:r>
              <a:rPr lang="uk-UA" sz="2400" i="1" baseline="-25000" dirty="0" err="1">
                <a:latin typeface="Times New Roman" panose="02020603050405020304" pitchFamily="18" charset="0"/>
                <a:cs typeface="Times New Roman" panose="02020603050405020304" pitchFamily="18" charset="0"/>
              </a:rPr>
              <a:t>р</a:t>
            </a:r>
            <a:r>
              <a:rPr lang="uk-UA" sz="2400" i="1" dirty="0">
                <a:latin typeface="Calibri" panose="020F0502020204030204" pitchFamily="34" charset="0"/>
                <a:cs typeface="Calibri" panose="020F0502020204030204" pitchFamily="34" charset="0"/>
              </a:rPr>
              <a:t>,</a:t>
            </a:r>
            <a:r>
              <a:rPr lang="uk-UA" sz="2400" dirty="0">
                <a:latin typeface="Calibri" panose="020F0502020204030204" pitchFamily="34" charset="0"/>
                <a:cs typeface="Calibri" panose="020F0502020204030204" pitchFamily="34" charset="0"/>
              </a:rPr>
              <a:t> м, у системі, який </a:t>
            </a:r>
            <a:r>
              <a:rPr lang="uk-UA" sz="2400" dirty="0" err="1">
                <a:latin typeface="Calibri" panose="020F0502020204030204" pitchFamily="34" charset="0"/>
                <a:cs typeface="Calibri" panose="020F0502020204030204" pitchFamily="34" charset="0"/>
              </a:rPr>
              <a:t>пови-нен</a:t>
            </a:r>
            <a:r>
              <a:rPr lang="uk-UA" sz="2400" dirty="0">
                <a:latin typeface="Calibri" panose="020F0502020204030204" pitchFamily="34" charset="0"/>
                <a:cs typeface="Calibri" panose="020F0502020204030204" pitchFamily="34" charset="0"/>
              </a:rPr>
              <a:t> забезпечуватись насосом, визначають за </a:t>
            </a:r>
            <a:r>
              <a:rPr lang="uk-UA" sz="2400" dirty="0" err="1">
                <a:latin typeface="Calibri" panose="020F0502020204030204" pitchFamily="34" charset="0"/>
                <a:cs typeface="Calibri" panose="020F0502020204030204" pitchFamily="34" charset="0"/>
              </a:rPr>
              <a:t>технологіч-ною</a:t>
            </a:r>
            <a:r>
              <a:rPr lang="uk-UA" sz="2400" dirty="0">
                <a:latin typeface="Calibri" panose="020F0502020204030204" pitchFamily="34" charset="0"/>
                <a:cs typeface="Calibri" panose="020F0502020204030204" pitchFamily="34" charset="0"/>
              </a:rPr>
              <a:t> схемою водопостачання з урахуванням геодезичних позначок:</a:t>
            </a:r>
          </a:p>
        </p:txBody>
      </p:sp>
      <p:sp>
        <p:nvSpPr>
          <p:cNvPr id="6" name="Прямоугольник 5"/>
          <p:cNvSpPr/>
          <p:nvPr/>
        </p:nvSpPr>
        <p:spPr>
          <a:xfrm>
            <a:off x="2879511" y="1405379"/>
            <a:ext cx="4392489" cy="366254"/>
          </a:xfrm>
          <a:prstGeom prst="rect">
            <a:avLst/>
          </a:prstGeom>
          <a:solidFill>
            <a:srgbClr val="FFFF00"/>
          </a:solidFill>
          <a:ln w="28575">
            <a:solidFill>
              <a:srgbClr val="FF0000"/>
            </a:solidFill>
          </a:ln>
        </p:spPr>
        <p:txBody>
          <a:bodyPr wrap="square" lIns="0" tIns="0" rIns="0" bIns="0">
            <a:spAutoFit/>
          </a:bodyPr>
          <a:lstStyle/>
          <a:p>
            <a:pPr>
              <a:lnSpc>
                <a:spcPct val="85000"/>
              </a:lnSpc>
            </a:pPr>
            <a:r>
              <a:rPr lang="uk-UA" sz="2800" i="1" dirty="0" err="1">
                <a:latin typeface="Times New Roman" panose="02020603050405020304" pitchFamily="18" charset="0"/>
                <a:cs typeface="Times New Roman" panose="02020603050405020304" pitchFamily="18" charset="0"/>
              </a:rPr>
              <a:t>Н</a:t>
            </a:r>
            <a:r>
              <a:rPr lang="uk-UA" sz="2800" i="1" baseline="-25000" dirty="0" err="1">
                <a:latin typeface="Times New Roman" panose="02020603050405020304" pitchFamily="18" charset="0"/>
                <a:cs typeface="Times New Roman" panose="02020603050405020304" pitchFamily="18" charset="0"/>
              </a:rPr>
              <a:t>р</a:t>
            </a:r>
            <a:r>
              <a:rPr lang="uk-UA" sz="2800" dirty="0">
                <a:latin typeface="Times New Roman" panose="02020603050405020304" pitchFamily="18" charset="0"/>
                <a:cs typeface="Times New Roman" panose="02020603050405020304" pitchFamily="18" charset="0"/>
              </a:rPr>
              <a:t> = </a:t>
            </a:r>
            <a:r>
              <a:rPr lang="ru-RU" sz="2800" i="1" dirty="0" err="1">
                <a:latin typeface="Times New Roman" panose="02020603050405020304" pitchFamily="18" charset="0"/>
                <a:cs typeface="Times New Roman" panose="02020603050405020304" pitchFamily="18" charset="0"/>
              </a:rPr>
              <a:t>Н</a:t>
            </a:r>
            <a:r>
              <a:rPr lang="ru-RU" sz="2800" baseline="-25000" dirty="0" err="1">
                <a:latin typeface="Times New Roman" panose="02020603050405020304" pitchFamily="18" charset="0"/>
                <a:cs typeface="Times New Roman" panose="02020603050405020304" pitchFamily="18" charset="0"/>
              </a:rPr>
              <a:t>вс</a:t>
            </a:r>
            <a:r>
              <a:rPr lang="uk-UA" sz="2800" dirty="0">
                <a:latin typeface="Times New Roman" panose="02020603050405020304" pitchFamily="18" charset="0"/>
                <a:cs typeface="Times New Roman" panose="02020603050405020304" pitchFamily="18" charset="0"/>
              </a:rPr>
              <a:t> + </a:t>
            </a:r>
            <a:r>
              <a:rPr lang="uk-UA" sz="2800" i="1" dirty="0" err="1">
                <a:latin typeface="Times New Roman" panose="02020603050405020304" pitchFamily="18" charset="0"/>
                <a:cs typeface="Times New Roman" panose="02020603050405020304" pitchFamily="18" charset="0"/>
              </a:rPr>
              <a:t>Н</a:t>
            </a:r>
            <a:r>
              <a:rPr lang="uk-UA" sz="2800" baseline="-25000" dirty="0" err="1">
                <a:latin typeface="Times New Roman" panose="02020603050405020304" pitchFamily="18" charset="0"/>
                <a:cs typeface="Times New Roman" panose="02020603050405020304" pitchFamily="18" charset="0"/>
              </a:rPr>
              <a:t>наг</a:t>
            </a:r>
            <a:r>
              <a:rPr lang="uk-UA" sz="2800" dirty="0">
                <a:latin typeface="Times New Roman" panose="02020603050405020304" pitchFamily="18" charset="0"/>
                <a:cs typeface="Times New Roman" panose="02020603050405020304" pitchFamily="18" charset="0"/>
              </a:rPr>
              <a:t> + </a:t>
            </a:r>
            <a:r>
              <a:rPr lang="uk-UA" sz="2800" i="1" dirty="0" err="1">
                <a:latin typeface="Times New Roman" panose="02020603050405020304" pitchFamily="18" charset="0"/>
                <a:cs typeface="Times New Roman" panose="02020603050405020304" pitchFamily="18" charset="0"/>
              </a:rPr>
              <a:t>Н</a:t>
            </a:r>
            <a:r>
              <a:rPr lang="uk-UA" sz="2800" baseline="-25000" dirty="0" err="1">
                <a:latin typeface="Times New Roman" panose="02020603050405020304" pitchFamily="18" charset="0"/>
                <a:cs typeface="Times New Roman" panose="02020603050405020304" pitchFamily="18" charset="0"/>
              </a:rPr>
              <a:t>втр</a:t>
            </a:r>
            <a:r>
              <a:rPr lang="uk-UA" sz="2800" dirty="0">
                <a:latin typeface="Times New Roman" panose="02020603050405020304" pitchFamily="18" charset="0"/>
                <a:cs typeface="Times New Roman" panose="02020603050405020304" pitchFamily="18" charset="0"/>
              </a:rPr>
              <a:t> + </a:t>
            </a:r>
            <a:r>
              <a:rPr lang="uk-UA" sz="2800" i="1" dirty="0" err="1">
                <a:latin typeface="Times New Roman" panose="02020603050405020304" pitchFamily="18" charset="0"/>
                <a:cs typeface="Times New Roman" panose="02020603050405020304" pitchFamily="18" charset="0"/>
              </a:rPr>
              <a:t>Н</a:t>
            </a:r>
            <a:r>
              <a:rPr lang="uk-UA" sz="2800" baseline="-25000" dirty="0" err="1">
                <a:latin typeface="Times New Roman" panose="02020603050405020304" pitchFamily="18" charset="0"/>
                <a:cs typeface="Times New Roman" panose="02020603050405020304" pitchFamily="18" charset="0"/>
              </a:rPr>
              <a:t>надл</a:t>
            </a:r>
            <a:r>
              <a:rPr lang="uk-UA" sz="2800" baseline="-25000" dirty="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89415" y="1857960"/>
            <a:ext cx="7511907" cy="1572418"/>
          </a:xfrm>
          <a:prstGeom prst="rect">
            <a:avLst/>
          </a:prstGeom>
          <a:solidFill>
            <a:srgbClr val="92D050"/>
          </a:solidFill>
        </p:spPr>
        <p:txBody>
          <a:bodyPr wrap="square" lIns="0" tIns="0" rIns="0" bIns="0">
            <a:spAutoFit/>
          </a:bodyPr>
          <a:lstStyle/>
          <a:p>
            <a:pPr>
              <a:lnSpc>
                <a:spcPct val="85000"/>
              </a:lnSpc>
            </a:pPr>
            <a:r>
              <a:rPr lang="uk-UA" sz="2400" dirty="0">
                <a:latin typeface="Calibri" panose="020F0502020204030204" pitchFamily="34" charset="0"/>
                <a:cs typeface="Calibri" panose="020F0502020204030204" pitchFamily="34" charset="0"/>
              </a:rPr>
              <a:t>де </a:t>
            </a:r>
            <a:r>
              <a:rPr lang="ru-RU" sz="2400" i="1" dirty="0" err="1">
                <a:latin typeface="Times New Roman" panose="02020603050405020304" pitchFamily="18" charset="0"/>
                <a:cs typeface="Times New Roman" panose="02020603050405020304" pitchFamily="18" charset="0"/>
              </a:rPr>
              <a:t>Н</a:t>
            </a:r>
            <a:r>
              <a:rPr lang="ru-RU" sz="2400" baseline="-25000" dirty="0" err="1">
                <a:latin typeface="Times New Roman" panose="02020603050405020304" pitchFamily="18" charset="0"/>
                <a:cs typeface="Times New Roman" panose="02020603050405020304" pitchFamily="18" charset="0"/>
              </a:rPr>
              <a:t>вс</a:t>
            </a:r>
            <a:r>
              <a:rPr lang="ru-RU" sz="2400" dirty="0">
                <a:latin typeface="Calibri" panose="020F0502020204030204" pitchFamily="34" charset="0"/>
                <a:cs typeface="Calibri" panose="020F0502020204030204" pitchFamily="34" charset="0"/>
              </a:rPr>
              <a:t> - </a:t>
            </a:r>
            <a:r>
              <a:rPr lang="uk-UA" sz="2400" dirty="0">
                <a:latin typeface="Calibri" panose="020F0502020204030204" pitchFamily="34" charset="0"/>
                <a:cs typeface="Calibri" panose="020F0502020204030204" pitchFamily="34" charset="0"/>
              </a:rPr>
              <a:t>висота всмоктування (залежить від висоти встановлення насоса над рівнем водойми, атмосферного тиску та температури води);</a:t>
            </a:r>
          </a:p>
          <a:p>
            <a:pPr>
              <a:lnSpc>
                <a:spcPct val="85000"/>
              </a:lnSpc>
            </a:pPr>
            <a:r>
              <a:rPr lang="uk-UA" sz="2400" dirty="0">
                <a:latin typeface="Calibri" panose="020F0502020204030204" pitchFamily="34" charset="0"/>
                <a:cs typeface="Calibri" panose="020F0502020204030204" pitchFamily="34" charset="0"/>
              </a:rPr>
              <a:t> </a:t>
            </a:r>
            <a:r>
              <a:rPr lang="uk-UA" sz="2400" i="1" dirty="0" err="1">
                <a:latin typeface="Times New Roman" panose="02020603050405020304" pitchFamily="18" charset="0"/>
                <a:cs typeface="Times New Roman" panose="02020603050405020304" pitchFamily="18" charset="0"/>
              </a:rPr>
              <a:t>Н</a:t>
            </a:r>
            <a:r>
              <a:rPr lang="uk-UA" sz="2400" baseline="-25000" dirty="0" err="1">
                <a:latin typeface="Times New Roman" panose="02020603050405020304" pitchFamily="18" charset="0"/>
                <a:cs typeface="Times New Roman" panose="02020603050405020304" pitchFamily="18" charset="0"/>
              </a:rPr>
              <a:t>на</a:t>
            </a:r>
            <a:r>
              <a:rPr lang="uk-UA" sz="2400" baseline="-25000" dirty="0" err="1">
                <a:latin typeface="Calibri" panose="020F0502020204030204" pitchFamily="34" charset="0"/>
                <a:cs typeface="Calibri" panose="020F0502020204030204" pitchFamily="34" charset="0"/>
              </a:rPr>
              <a:t>г</a:t>
            </a:r>
            <a:r>
              <a:rPr lang="uk-UA" sz="2400" dirty="0">
                <a:latin typeface="Calibri" panose="020F0502020204030204" pitchFamily="34" charset="0"/>
                <a:cs typeface="Calibri" panose="020F0502020204030204" pitchFamily="34" charset="0"/>
              </a:rPr>
              <a:t> - висота нагнітання (відстань від осі насоса до найвищого рівня у водонапірній башті); </a:t>
            </a:r>
          </a:p>
        </p:txBody>
      </p:sp>
      <p:sp>
        <p:nvSpPr>
          <p:cNvPr id="11" name="Прямоугольник 10"/>
          <p:cNvSpPr/>
          <p:nvPr/>
        </p:nvSpPr>
        <p:spPr>
          <a:xfrm>
            <a:off x="84429" y="5632040"/>
            <a:ext cx="4986245" cy="1107996"/>
          </a:xfrm>
          <a:prstGeom prst="rect">
            <a:avLst/>
          </a:prstGeom>
          <a:solidFill>
            <a:schemeClr val="accent1">
              <a:lumMod val="60000"/>
              <a:lumOff val="40000"/>
            </a:schemeClr>
          </a:solidFill>
        </p:spPr>
        <p:txBody>
          <a:bodyPr wrap="square" lIns="0" tIns="0" rIns="0" bIns="0">
            <a:spAutoFit/>
          </a:bodyPr>
          <a:lstStyle/>
          <a:p>
            <a:r>
              <a:rPr lang="uk-UA" sz="2400" dirty="0">
                <a:latin typeface="Calibri" pitchFamily="34" charset="0"/>
                <a:cs typeface="Calibri" pitchFamily="34" charset="0"/>
              </a:rPr>
              <a:t>      </a:t>
            </a:r>
            <a:r>
              <a:rPr lang="uk-UA" sz="2400" dirty="0"/>
              <a:t>За одержаними даними </a:t>
            </a:r>
            <a:r>
              <a:rPr lang="en-US" sz="2400" i="1" dirty="0">
                <a:latin typeface="Times New Roman" panose="02020603050405020304" pitchFamily="18" charset="0"/>
                <a:cs typeface="Times New Roman" panose="02020603050405020304" pitchFamily="18" charset="0"/>
              </a:rPr>
              <a:t>Q</a:t>
            </a:r>
            <a:r>
              <a:rPr lang="uk-UA" sz="2400" i="1" baseline="-25000" dirty="0" err="1">
                <a:latin typeface="Times New Roman" panose="02020603050405020304" pitchFamily="18" charset="0"/>
                <a:cs typeface="Times New Roman" panose="02020603050405020304" pitchFamily="18" charset="0"/>
              </a:rPr>
              <a:t>тах</a:t>
            </a:r>
            <a:r>
              <a:rPr lang="uk-UA" sz="2400" i="1" dirty="0" err="1">
                <a:latin typeface="Times New Roman" panose="02020603050405020304" pitchFamily="18" charset="0"/>
                <a:cs typeface="Times New Roman" panose="02020603050405020304" pitchFamily="18" charset="0"/>
              </a:rPr>
              <a:t>.</a:t>
            </a:r>
            <a:r>
              <a:rPr lang="uk-UA" sz="2400" i="1" baseline="-25000" dirty="0" err="1">
                <a:latin typeface="Times New Roman" panose="02020603050405020304" pitchFamily="18" charset="0"/>
                <a:cs typeface="Times New Roman" panose="02020603050405020304" pitchFamily="18" charset="0"/>
              </a:rPr>
              <a:t>с</a:t>
            </a:r>
            <a:r>
              <a:rPr lang="uk-UA" sz="2400" dirty="0">
                <a:latin typeface="Times New Roman" panose="02020603050405020304" pitchFamily="18" charset="0"/>
                <a:cs typeface="Times New Roman" panose="02020603050405020304" pitchFamily="18" charset="0"/>
              </a:rPr>
              <a:t> </a:t>
            </a:r>
            <a:r>
              <a:rPr lang="uk-UA" sz="2400" dirty="0"/>
              <a:t>та </a:t>
            </a:r>
            <a:r>
              <a:rPr lang="uk-UA" sz="2400" i="1" dirty="0" err="1">
                <a:latin typeface="Times New Roman" panose="02020603050405020304" pitchFamily="18" charset="0"/>
                <a:cs typeface="Times New Roman" panose="02020603050405020304" pitchFamily="18" charset="0"/>
              </a:rPr>
              <a:t>Н</a:t>
            </a:r>
            <a:r>
              <a:rPr lang="uk-UA" sz="2400" i="1" baseline="-25000" dirty="0" err="1">
                <a:latin typeface="Times New Roman" panose="02020603050405020304" pitchFamily="18" charset="0"/>
                <a:cs typeface="Times New Roman" panose="02020603050405020304" pitchFamily="18" charset="0"/>
              </a:rPr>
              <a:t>р</a:t>
            </a:r>
            <a:r>
              <a:rPr lang="uk-UA" sz="2400" dirty="0"/>
              <a:t> з урахуванням технологічних схем вибирають насос.</a:t>
            </a:r>
            <a:endParaRPr lang="uk-UA" sz="2400" dirty="0">
              <a:latin typeface="Calibri" pitchFamily="34" charset="0"/>
              <a:cs typeface="Calibri" pitchFamily="34" charset="0"/>
            </a:endParaRPr>
          </a:p>
        </p:txBody>
      </p:sp>
      <p:sp>
        <p:nvSpPr>
          <p:cNvPr id="15" name="Прямоугольник 14">
            <a:extLst>
              <a:ext uri="{FF2B5EF4-FFF2-40B4-BE49-F238E27FC236}">
                <a16:creationId xmlns:a16="http://schemas.microsoft.com/office/drawing/2014/main" id="{8C899048-9520-4036-905A-D3052ED2CC98}"/>
              </a:ext>
            </a:extLst>
          </p:cNvPr>
          <p:cNvSpPr/>
          <p:nvPr/>
        </p:nvSpPr>
        <p:spPr>
          <a:xfrm>
            <a:off x="72234" y="3429000"/>
            <a:ext cx="6083942" cy="944554"/>
          </a:xfrm>
          <a:prstGeom prst="rect">
            <a:avLst/>
          </a:prstGeom>
          <a:solidFill>
            <a:srgbClr val="92D050"/>
          </a:solidFill>
        </p:spPr>
        <p:txBody>
          <a:bodyPr wrap="square" lIns="0" tIns="0" rIns="0" bIns="0">
            <a:spAutoFit/>
          </a:bodyPr>
          <a:lstStyle/>
          <a:p>
            <a:pPr>
              <a:lnSpc>
                <a:spcPct val="85000"/>
              </a:lnSpc>
            </a:pPr>
            <a:r>
              <a:rPr lang="uk-UA" sz="2400" i="1" dirty="0" err="1">
                <a:latin typeface="Times New Roman" panose="02020603050405020304" pitchFamily="18" charset="0"/>
                <a:cs typeface="Times New Roman" panose="02020603050405020304" pitchFamily="18" charset="0"/>
              </a:rPr>
              <a:t>Н</a:t>
            </a:r>
            <a:r>
              <a:rPr lang="uk-UA" sz="2400" baseline="-25000" dirty="0" err="1">
                <a:latin typeface="Times New Roman" panose="02020603050405020304" pitchFamily="18" charset="0"/>
                <a:cs typeface="Times New Roman" panose="02020603050405020304" pitchFamily="18" charset="0"/>
              </a:rPr>
              <a:t>втр</a:t>
            </a:r>
            <a:r>
              <a:rPr lang="uk-UA" sz="2400" dirty="0">
                <a:latin typeface="Calibri" panose="020F0502020204030204" pitchFamily="34" charset="0"/>
                <a:cs typeface="Calibri" panose="020F0502020204030204" pitchFamily="34" charset="0"/>
              </a:rPr>
              <a:t> - втрати напору в трубопроводах, </a:t>
            </a:r>
            <a:r>
              <a:rPr lang="uk-UA" sz="2400" dirty="0" err="1">
                <a:latin typeface="Calibri" panose="020F0502020204030204" pitchFamily="34" charset="0"/>
                <a:cs typeface="Calibri" panose="020F0502020204030204" pitchFamily="34" charset="0"/>
              </a:rPr>
              <a:t>венти</a:t>
            </a:r>
            <a:r>
              <a:rPr lang="uk-UA" sz="2400" dirty="0">
                <a:latin typeface="Calibri" panose="020F0502020204030204" pitchFamily="34" charset="0"/>
                <a:cs typeface="Calibri" panose="020F0502020204030204" pitchFamily="34" charset="0"/>
              </a:rPr>
              <a:t>-лях, засувках (при орієнтовних розрахунках приймається 5% від загального напору);  </a:t>
            </a:r>
          </a:p>
        </p:txBody>
      </p:sp>
      <p:sp>
        <p:nvSpPr>
          <p:cNvPr id="16" name="Прямоугольник 15">
            <a:extLst>
              <a:ext uri="{FF2B5EF4-FFF2-40B4-BE49-F238E27FC236}">
                <a16:creationId xmlns:a16="http://schemas.microsoft.com/office/drawing/2014/main" id="{C4F69528-3D2B-40C8-BC0C-25F818C77048}"/>
              </a:ext>
            </a:extLst>
          </p:cNvPr>
          <p:cNvSpPr/>
          <p:nvPr/>
        </p:nvSpPr>
        <p:spPr>
          <a:xfrm>
            <a:off x="89811" y="4373554"/>
            <a:ext cx="4986245" cy="1258486"/>
          </a:xfrm>
          <a:prstGeom prst="rect">
            <a:avLst/>
          </a:prstGeom>
          <a:solidFill>
            <a:srgbClr val="92D050"/>
          </a:solidFill>
        </p:spPr>
        <p:txBody>
          <a:bodyPr wrap="square" lIns="0" tIns="0" rIns="0" bIns="0">
            <a:spAutoFit/>
          </a:bodyPr>
          <a:lstStyle/>
          <a:p>
            <a:pPr>
              <a:lnSpc>
                <a:spcPct val="85000"/>
              </a:lnSpc>
            </a:pPr>
            <a:r>
              <a:rPr lang="uk-UA" sz="2400" i="1" dirty="0" err="1">
                <a:latin typeface="Times New Roman" panose="02020603050405020304" pitchFamily="18" charset="0"/>
                <a:cs typeface="Times New Roman" panose="02020603050405020304" pitchFamily="18" charset="0"/>
              </a:rPr>
              <a:t>Н</a:t>
            </a:r>
            <a:r>
              <a:rPr lang="uk-UA" sz="2400" baseline="-25000" dirty="0" err="1">
                <a:latin typeface="Times New Roman" panose="02020603050405020304" pitchFamily="18" charset="0"/>
                <a:cs typeface="Times New Roman" panose="02020603050405020304" pitchFamily="18" charset="0"/>
              </a:rPr>
              <a:t>надл</a:t>
            </a:r>
            <a:r>
              <a:rPr lang="uk-UA" sz="2400" dirty="0">
                <a:latin typeface="Calibri" panose="020F0502020204030204" pitchFamily="34" charset="0"/>
                <a:cs typeface="Calibri" panose="020F0502020204030204" pitchFamily="34" charset="0"/>
              </a:rPr>
              <a:t> - надлишковий напір (який не-обхідний для створення певної </a:t>
            </a:r>
            <a:r>
              <a:rPr lang="uk-UA" sz="2400" dirty="0" err="1">
                <a:latin typeface="Calibri" panose="020F0502020204030204" pitchFamily="34" charset="0"/>
                <a:cs typeface="Calibri" panose="020F0502020204030204" pitchFamily="34" charset="0"/>
              </a:rPr>
              <a:t>швид</a:t>
            </a:r>
            <a:r>
              <a:rPr lang="uk-UA" sz="2400" dirty="0">
                <a:latin typeface="Calibri" panose="020F0502020204030204" pitchFamily="34" charset="0"/>
                <a:cs typeface="Calibri" panose="020F0502020204030204" pitchFamily="34" charset="0"/>
              </a:rPr>
              <a:t>-кості витікання води у найвищій точці водоспоживання (вільний напір));</a:t>
            </a:r>
          </a:p>
        </p:txBody>
      </p:sp>
    </p:spTree>
    <p:extLst>
      <p:ext uri="{BB962C8B-B14F-4D97-AF65-F5344CB8AC3E}">
        <p14:creationId xmlns:p14="http://schemas.microsoft.com/office/powerpoint/2010/main" val="44166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6" presetClass="entr" presetSubtype="0" fill="hold" nodeType="after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wipe(down)">
                                      <p:cBhvr>
                                        <p:cTn id="12" dur="580">
                                          <p:stCondLst>
                                            <p:cond delay="0"/>
                                          </p:stCondLst>
                                        </p:cTn>
                                        <p:tgtEl>
                                          <p:spTgt spid="12290"/>
                                        </p:tgtEl>
                                      </p:cBhvr>
                                    </p:animEffect>
                                    <p:anim calcmode="lin" valueType="num">
                                      <p:cBhvr>
                                        <p:cTn id="13" dur="1822" tmFilter="0,0; 0.14,0.36; 0.43,0.73; 0.71,0.91; 1.0,1.0">
                                          <p:stCondLst>
                                            <p:cond delay="0"/>
                                          </p:stCondLst>
                                        </p:cTn>
                                        <p:tgtEl>
                                          <p:spTgt spid="1229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229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229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229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2290"/>
                                        </p:tgtEl>
                                        <p:attrNameLst>
                                          <p:attrName>ppt_y</p:attrName>
                                        </p:attrNameLst>
                                      </p:cBhvr>
                                      <p:tavLst>
                                        <p:tav tm="0" fmla="#ppt_y-sin(pi*$)/81">
                                          <p:val>
                                            <p:fltVal val="0"/>
                                          </p:val>
                                        </p:tav>
                                        <p:tav tm="100000">
                                          <p:val>
                                            <p:fltVal val="1"/>
                                          </p:val>
                                        </p:tav>
                                      </p:tavLst>
                                    </p:anim>
                                    <p:animScale>
                                      <p:cBhvr>
                                        <p:cTn id="18" dur="26">
                                          <p:stCondLst>
                                            <p:cond delay="650"/>
                                          </p:stCondLst>
                                        </p:cTn>
                                        <p:tgtEl>
                                          <p:spTgt spid="12290"/>
                                        </p:tgtEl>
                                      </p:cBhvr>
                                      <p:to x="100000" y="60000"/>
                                    </p:animScale>
                                    <p:animScale>
                                      <p:cBhvr>
                                        <p:cTn id="19" dur="166" decel="50000">
                                          <p:stCondLst>
                                            <p:cond delay="676"/>
                                          </p:stCondLst>
                                        </p:cTn>
                                        <p:tgtEl>
                                          <p:spTgt spid="12290"/>
                                        </p:tgtEl>
                                      </p:cBhvr>
                                      <p:to x="100000" y="100000"/>
                                    </p:animScale>
                                    <p:animScale>
                                      <p:cBhvr>
                                        <p:cTn id="20" dur="26">
                                          <p:stCondLst>
                                            <p:cond delay="1312"/>
                                          </p:stCondLst>
                                        </p:cTn>
                                        <p:tgtEl>
                                          <p:spTgt spid="12290"/>
                                        </p:tgtEl>
                                      </p:cBhvr>
                                      <p:to x="100000" y="80000"/>
                                    </p:animScale>
                                    <p:animScale>
                                      <p:cBhvr>
                                        <p:cTn id="21" dur="166" decel="50000">
                                          <p:stCondLst>
                                            <p:cond delay="1338"/>
                                          </p:stCondLst>
                                        </p:cTn>
                                        <p:tgtEl>
                                          <p:spTgt spid="12290"/>
                                        </p:tgtEl>
                                      </p:cBhvr>
                                      <p:to x="100000" y="100000"/>
                                    </p:animScale>
                                    <p:animScale>
                                      <p:cBhvr>
                                        <p:cTn id="22" dur="26">
                                          <p:stCondLst>
                                            <p:cond delay="1642"/>
                                          </p:stCondLst>
                                        </p:cTn>
                                        <p:tgtEl>
                                          <p:spTgt spid="12290"/>
                                        </p:tgtEl>
                                      </p:cBhvr>
                                      <p:to x="100000" y="90000"/>
                                    </p:animScale>
                                    <p:animScale>
                                      <p:cBhvr>
                                        <p:cTn id="23" dur="166" decel="50000">
                                          <p:stCondLst>
                                            <p:cond delay="1668"/>
                                          </p:stCondLst>
                                        </p:cTn>
                                        <p:tgtEl>
                                          <p:spTgt spid="12290"/>
                                        </p:tgtEl>
                                      </p:cBhvr>
                                      <p:to x="100000" y="100000"/>
                                    </p:animScale>
                                    <p:animScale>
                                      <p:cBhvr>
                                        <p:cTn id="24" dur="26">
                                          <p:stCondLst>
                                            <p:cond delay="1808"/>
                                          </p:stCondLst>
                                        </p:cTn>
                                        <p:tgtEl>
                                          <p:spTgt spid="12290"/>
                                        </p:tgtEl>
                                      </p:cBhvr>
                                      <p:to x="100000" y="95000"/>
                                    </p:animScale>
                                    <p:animScale>
                                      <p:cBhvr>
                                        <p:cTn id="25" dur="166" decel="50000">
                                          <p:stCondLst>
                                            <p:cond delay="1834"/>
                                          </p:stCondLst>
                                        </p:cTn>
                                        <p:tgtEl>
                                          <p:spTgt spid="12290"/>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par>
                          <p:cTn id="44" fill="hold">
                            <p:stCondLst>
                              <p:cond delay="2000"/>
                            </p:stCondLst>
                            <p:childTnLst>
                              <p:par>
                                <p:cTn id="45" presetID="2" presetClass="entr" presetSubtype="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1000" fill="hold"/>
                                        <p:tgtEl>
                                          <p:spTgt spid="10"/>
                                        </p:tgtEl>
                                        <p:attrNameLst>
                                          <p:attrName>ppt_x</p:attrName>
                                        </p:attrNameLst>
                                      </p:cBhvr>
                                      <p:tavLst>
                                        <p:tav tm="0">
                                          <p:val>
                                            <p:strVal val="1+#ppt_w/2"/>
                                          </p:val>
                                        </p:tav>
                                        <p:tav tm="100000">
                                          <p:val>
                                            <p:strVal val="#ppt_x"/>
                                          </p:val>
                                        </p:tav>
                                      </p:tavLst>
                                    </p:anim>
                                    <p:anim calcmode="lin" valueType="num">
                                      <p:cBhvr additive="base">
                                        <p:cTn id="48" dur="100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3000"/>
                            </p:stCondLst>
                            <p:childTnLst>
                              <p:par>
                                <p:cTn id="50" presetID="2" presetClass="entr" presetSubtype="6"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1000" fill="hold"/>
                                        <p:tgtEl>
                                          <p:spTgt spid="15"/>
                                        </p:tgtEl>
                                        <p:attrNameLst>
                                          <p:attrName>ppt_x</p:attrName>
                                        </p:attrNameLst>
                                      </p:cBhvr>
                                      <p:tavLst>
                                        <p:tav tm="0">
                                          <p:val>
                                            <p:strVal val="1+#ppt_w/2"/>
                                          </p:val>
                                        </p:tav>
                                        <p:tav tm="100000">
                                          <p:val>
                                            <p:strVal val="#ppt_x"/>
                                          </p:val>
                                        </p:tav>
                                      </p:tavLst>
                                    </p:anim>
                                    <p:anim calcmode="lin" valueType="num">
                                      <p:cBhvr additive="base">
                                        <p:cTn id="53" dur="1000" fill="hold"/>
                                        <p:tgtEl>
                                          <p:spTgt spid="15"/>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2" presetClass="entr" presetSubtype="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additive="base">
                                        <p:cTn id="57" dur="1000" fill="hold"/>
                                        <p:tgtEl>
                                          <p:spTgt spid="16"/>
                                        </p:tgtEl>
                                        <p:attrNameLst>
                                          <p:attrName>ppt_x</p:attrName>
                                        </p:attrNameLst>
                                      </p:cBhvr>
                                      <p:tavLst>
                                        <p:tav tm="0">
                                          <p:val>
                                            <p:strVal val="1+#ppt_w/2"/>
                                          </p:val>
                                        </p:tav>
                                        <p:tav tm="100000">
                                          <p:val>
                                            <p:strVal val="#ppt_x"/>
                                          </p:val>
                                        </p:tav>
                                      </p:tavLst>
                                    </p:anim>
                                    <p:anim calcmode="lin" valueType="num">
                                      <p:cBhvr additive="base">
                                        <p:cTn id="58"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1">
                                            <p:bg/>
                                          </p:spTgt>
                                        </p:tgtEl>
                                        <p:attrNameLst>
                                          <p:attrName>style.visibility</p:attrName>
                                        </p:attrNameLst>
                                      </p:cBhvr>
                                      <p:to>
                                        <p:strVal val="visible"/>
                                      </p:to>
                                    </p:set>
                                    <p:anim calcmode="lin" valueType="num">
                                      <p:cBhvr additive="base">
                                        <p:cTn id="63" dur="1000" fill="hold"/>
                                        <p:tgtEl>
                                          <p:spTgt spid="11">
                                            <p:bg/>
                                          </p:spTgt>
                                        </p:tgtEl>
                                        <p:attrNameLst>
                                          <p:attrName>ppt_x</p:attrName>
                                        </p:attrNameLst>
                                      </p:cBhvr>
                                      <p:tavLst>
                                        <p:tav tm="0">
                                          <p:val>
                                            <p:strVal val="#ppt_x"/>
                                          </p:val>
                                        </p:tav>
                                        <p:tav tm="100000">
                                          <p:val>
                                            <p:strVal val="#ppt_x"/>
                                          </p:val>
                                        </p:tav>
                                      </p:tavLst>
                                    </p:anim>
                                    <p:anim calcmode="lin" valueType="num">
                                      <p:cBhvr additive="base">
                                        <p:cTn id="64" dur="1000" fill="hold"/>
                                        <p:tgtEl>
                                          <p:spTgt spid="11">
                                            <p:bg/>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xEl>
                                              <p:pRg st="0" end="0"/>
                                            </p:txEl>
                                          </p:spTgt>
                                        </p:tgtEl>
                                        <p:attrNameLst>
                                          <p:attrName>style.visibility</p:attrName>
                                        </p:attrNameLst>
                                      </p:cBhvr>
                                      <p:to>
                                        <p:strVal val="visible"/>
                                      </p:to>
                                    </p:set>
                                    <p:anim calcmode="lin" valueType="num">
                                      <p:cBhvr additive="base">
                                        <p:cTn id="67"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68"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1" grpId="0" uiExpand="1" build="p"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png"/>
          <p:cNvPicPr>
            <a:picLocks noChangeAspect="1"/>
          </p:cNvPicPr>
          <p:nvPr/>
        </p:nvPicPr>
        <p:blipFill>
          <a:blip r:embed="rId2" cstate="print"/>
          <a:srcRect l="5887" r="1177" b="12231"/>
          <a:stretch>
            <a:fillRect/>
          </a:stretch>
        </p:blipFill>
        <p:spPr>
          <a:xfrm>
            <a:off x="5868144" y="3875028"/>
            <a:ext cx="3061255" cy="2782943"/>
          </a:xfrm>
          <a:prstGeom prst="rect">
            <a:avLst/>
          </a:prstGeom>
        </p:spPr>
      </p:pic>
      <p:pic>
        <p:nvPicPr>
          <p:cNvPr id="5" name="Рисунок 4" descr="Konsolnue_nasosu.jpg"/>
          <p:cNvPicPr>
            <a:picLocks noChangeAspect="1"/>
          </p:cNvPicPr>
          <p:nvPr/>
        </p:nvPicPr>
        <p:blipFill>
          <a:blip r:embed="rId3" cstate="print"/>
          <a:srcRect l="1512" t="2462" r="1512" b="2462"/>
          <a:stretch>
            <a:fillRect/>
          </a:stretch>
        </p:blipFill>
        <p:spPr>
          <a:xfrm>
            <a:off x="0" y="3717031"/>
            <a:ext cx="5148064" cy="3098939"/>
          </a:xfrm>
          <a:prstGeom prst="rect">
            <a:avLst/>
          </a:prstGeom>
        </p:spPr>
      </p:pic>
      <p:sp>
        <p:nvSpPr>
          <p:cNvPr id="8" name="Прямоугольник 7"/>
          <p:cNvSpPr/>
          <p:nvPr/>
        </p:nvSpPr>
        <p:spPr>
          <a:xfrm>
            <a:off x="58840" y="455430"/>
            <a:ext cx="8977656" cy="1101968"/>
          </a:xfrm>
          <a:prstGeom prst="rect">
            <a:avLst/>
          </a:prstGeom>
          <a:solidFill>
            <a:srgbClr val="92D050"/>
          </a:solidFill>
        </p:spPr>
        <p:txBody>
          <a:bodyPr wrap="square" lIns="0" tIns="0" rIns="0" bIns="0">
            <a:spAutoFit/>
          </a:bodyPr>
          <a:lstStyle/>
          <a:p>
            <a:pPr>
              <a:lnSpc>
                <a:spcPct val="85000"/>
              </a:lnSpc>
            </a:pPr>
            <a:r>
              <a:rPr lang="uk-UA" sz="2800" dirty="0">
                <a:latin typeface="Calibri" panose="020F0502020204030204" pitchFamily="34" charset="0"/>
                <a:cs typeface="Calibri" pitchFamily="34" charset="0"/>
              </a:rPr>
              <a:t>      Для сільськогосподарського водопостачання </a:t>
            </a:r>
            <a:r>
              <a:rPr lang="uk-UA" sz="2800" dirty="0" err="1">
                <a:latin typeface="Calibri" panose="020F0502020204030204" pitchFamily="34" charset="0"/>
                <a:cs typeface="Calibri" panose="020F0502020204030204" pitchFamily="34" charset="0"/>
              </a:rPr>
              <a:t>застосову-ють</a:t>
            </a:r>
            <a:r>
              <a:rPr lang="uk-UA" sz="2800" dirty="0">
                <a:latin typeface="Calibri" panose="020F0502020204030204" pitchFamily="34" charset="0"/>
                <a:cs typeface="Calibri" panose="020F0502020204030204" pitchFamily="34" charset="0"/>
              </a:rPr>
              <a:t> кілька типів насосів. За конструктивним виконанням та призначенням розрізняють такі відцентрові насоси:</a:t>
            </a:r>
          </a:p>
        </p:txBody>
      </p:sp>
      <p:sp>
        <p:nvSpPr>
          <p:cNvPr id="9" name="Прямоугольник 8"/>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sz="quarter" idx="13"/>
          </p:nvPr>
        </p:nvSpPr>
        <p:spPr>
          <a:xfrm>
            <a:off x="58840" y="1544847"/>
            <a:ext cx="8977656" cy="2397803"/>
          </a:xfrm>
        </p:spPr>
        <p:txBody>
          <a:bodyPr>
            <a:normAutofit/>
          </a:bodyPr>
          <a:lstStyle/>
          <a:p>
            <a:pPr marL="0" indent="0">
              <a:buNone/>
            </a:pPr>
            <a:r>
              <a:rPr lang="uk-UA" sz="2800" b="1" i="1" dirty="0">
                <a:latin typeface="Times New Roman" pitchFamily="18" charset="0"/>
                <a:cs typeface="Times New Roman" pitchFamily="18" charset="0"/>
              </a:rPr>
              <a:t>Група 1. Відцентрові насоси консольні</a:t>
            </a:r>
            <a:endParaRPr lang="uk-UA" sz="2800" b="1" dirty="0">
              <a:latin typeface="Times New Roman" pitchFamily="18" charset="0"/>
              <a:cs typeface="Times New Roman" pitchFamily="18" charset="0"/>
            </a:endParaRPr>
          </a:p>
          <a:p>
            <a:pPr marL="0" indent="0">
              <a:buNone/>
            </a:pPr>
            <a:r>
              <a:rPr lang="uk-UA" sz="2800" dirty="0">
                <a:latin typeface="Times New Roman" pitchFamily="18" charset="0"/>
                <a:cs typeface="Times New Roman" pitchFamily="18" charset="0"/>
              </a:rPr>
              <a:t>Використовуються для підйому води із поверхневих джерел та шахтних криниць. Продуктивність насосів від 6 до 315 м</a:t>
            </a:r>
            <a:r>
              <a:rPr lang="uk-UA" sz="2800" baseline="30000" dirty="0">
                <a:latin typeface="Times New Roman" pitchFamily="18" charset="0"/>
                <a:cs typeface="Times New Roman" pitchFamily="18" charset="0"/>
              </a:rPr>
              <a:t>3</a:t>
            </a:r>
            <a:r>
              <a:rPr lang="uk-UA" sz="2800" dirty="0">
                <a:latin typeface="Times New Roman" pitchFamily="18" charset="0"/>
                <a:cs typeface="Times New Roman" pitchFamily="18" charset="0"/>
              </a:rPr>
              <a:t>/год.; повний напір від 2 до 85 м; ККД від 43 до 83 %.</a:t>
            </a:r>
          </a:p>
        </p:txBody>
      </p:sp>
    </p:spTree>
    <p:extLst>
      <p:ext uri="{BB962C8B-B14F-4D97-AF65-F5344CB8AC3E}">
        <p14:creationId xmlns:p14="http://schemas.microsoft.com/office/powerpoint/2010/main" val="129883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6" presetClass="entr" presetSubtype="0" fill="hold" nodeType="click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80">
                                          <p:stCondLst>
                                            <p:cond delay="0"/>
                                          </p:stCondLst>
                                        </p:cTn>
                                        <p:tgtEl>
                                          <p:spTgt spid="4"/>
                                        </p:tgtEl>
                                      </p:cBhvr>
                                    </p:animEffect>
                                    <p:anim calcmode="lin" valueType="num">
                                      <p:cBhvr>
                                        <p:cTn id="4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2" dur="26">
                                          <p:stCondLst>
                                            <p:cond delay="650"/>
                                          </p:stCondLst>
                                        </p:cTn>
                                        <p:tgtEl>
                                          <p:spTgt spid="4"/>
                                        </p:tgtEl>
                                      </p:cBhvr>
                                      <p:to x="100000" y="60000"/>
                                    </p:animScale>
                                    <p:animScale>
                                      <p:cBhvr>
                                        <p:cTn id="53" dur="166" decel="50000">
                                          <p:stCondLst>
                                            <p:cond delay="676"/>
                                          </p:stCondLst>
                                        </p:cTn>
                                        <p:tgtEl>
                                          <p:spTgt spid="4"/>
                                        </p:tgtEl>
                                      </p:cBhvr>
                                      <p:to x="100000" y="100000"/>
                                    </p:animScale>
                                    <p:animScale>
                                      <p:cBhvr>
                                        <p:cTn id="54" dur="26">
                                          <p:stCondLst>
                                            <p:cond delay="1312"/>
                                          </p:stCondLst>
                                        </p:cTn>
                                        <p:tgtEl>
                                          <p:spTgt spid="4"/>
                                        </p:tgtEl>
                                      </p:cBhvr>
                                      <p:to x="100000" y="80000"/>
                                    </p:animScale>
                                    <p:animScale>
                                      <p:cBhvr>
                                        <p:cTn id="55" dur="166" decel="50000">
                                          <p:stCondLst>
                                            <p:cond delay="1338"/>
                                          </p:stCondLst>
                                        </p:cTn>
                                        <p:tgtEl>
                                          <p:spTgt spid="4"/>
                                        </p:tgtEl>
                                      </p:cBhvr>
                                      <p:to x="100000" y="100000"/>
                                    </p:animScale>
                                    <p:animScale>
                                      <p:cBhvr>
                                        <p:cTn id="56" dur="26">
                                          <p:stCondLst>
                                            <p:cond delay="1642"/>
                                          </p:stCondLst>
                                        </p:cTn>
                                        <p:tgtEl>
                                          <p:spTgt spid="4"/>
                                        </p:tgtEl>
                                      </p:cBhvr>
                                      <p:to x="100000" y="90000"/>
                                    </p:animScale>
                                    <p:animScale>
                                      <p:cBhvr>
                                        <p:cTn id="57" dur="166" decel="50000">
                                          <p:stCondLst>
                                            <p:cond delay="1668"/>
                                          </p:stCondLst>
                                        </p:cTn>
                                        <p:tgtEl>
                                          <p:spTgt spid="4"/>
                                        </p:tgtEl>
                                      </p:cBhvr>
                                      <p:to x="100000" y="100000"/>
                                    </p:animScale>
                                    <p:animScale>
                                      <p:cBhvr>
                                        <p:cTn id="58" dur="26">
                                          <p:stCondLst>
                                            <p:cond delay="1808"/>
                                          </p:stCondLst>
                                        </p:cTn>
                                        <p:tgtEl>
                                          <p:spTgt spid="4"/>
                                        </p:tgtEl>
                                      </p:cBhvr>
                                      <p:to x="100000" y="95000"/>
                                    </p:animScale>
                                    <p:animScale>
                                      <p:cBhvr>
                                        <p:cTn id="5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3"/>
          </p:nvPr>
        </p:nvSpPr>
        <p:spPr>
          <a:xfrm>
            <a:off x="3977258" y="1484784"/>
            <a:ext cx="5122912" cy="5112568"/>
          </a:xfrm>
        </p:spPr>
        <p:txBody>
          <a:bodyPr>
            <a:normAutofit/>
          </a:bodyPr>
          <a:lstStyle/>
          <a:p>
            <a:pPr marL="0" indent="0">
              <a:buNone/>
            </a:pPr>
            <a:r>
              <a:rPr lang="uk-UA" sz="3200" u="sng" dirty="0">
                <a:latin typeface="Times New Roman" pitchFamily="18" charset="0"/>
                <a:cs typeface="Times New Roman" pitchFamily="18" charset="0"/>
              </a:rPr>
              <a:t>Моноблокові насоси </a:t>
            </a:r>
            <a:r>
              <a:rPr lang="uk-UA" sz="3200" dirty="0" err="1">
                <a:latin typeface="Times New Roman" pitchFamily="18" charset="0"/>
                <a:cs typeface="Times New Roman" pitchFamily="18" charset="0"/>
              </a:rPr>
              <a:t>відріз-няються</a:t>
            </a:r>
            <a:r>
              <a:rPr lang="uk-UA" sz="3200" dirty="0">
                <a:latin typeface="Times New Roman" pitchFamily="18" charset="0"/>
                <a:cs typeface="Times New Roman" pitchFamily="18" charset="0"/>
              </a:rPr>
              <a:t> від консольних тим, що не мають свого вала, а робоче колесо і корпус встановлені на валу і фланцю електродвигуна.</a:t>
            </a:r>
          </a:p>
          <a:p>
            <a:pPr marL="0" indent="0">
              <a:spcBef>
                <a:spcPts val="0"/>
              </a:spcBef>
              <a:buNone/>
            </a:pPr>
            <a:r>
              <a:rPr lang="uk-UA" sz="3200" dirty="0">
                <a:latin typeface="Times New Roman" pitchFamily="18" charset="0"/>
                <a:cs typeface="Times New Roman" pitchFamily="18" charset="0"/>
              </a:rPr>
              <a:t>Продуктивність насосів від 6 до 315 м</a:t>
            </a:r>
            <a:r>
              <a:rPr lang="uk-UA" sz="3200" baseline="30000" dirty="0">
                <a:latin typeface="Times New Roman" pitchFamily="18" charset="0"/>
                <a:cs typeface="Times New Roman" pitchFamily="18" charset="0"/>
              </a:rPr>
              <a:t>3</a:t>
            </a:r>
            <a:r>
              <a:rPr lang="uk-UA" sz="3200" dirty="0">
                <a:latin typeface="Times New Roman" pitchFamily="18" charset="0"/>
                <a:cs typeface="Times New Roman" pitchFamily="18" charset="0"/>
              </a:rPr>
              <a:t>/год.; повний напір від 2 до 85 м; ККД від 43 до 83 %.</a:t>
            </a:r>
          </a:p>
          <a:p>
            <a:pPr marL="0" indent="0">
              <a:buNone/>
            </a:pPr>
            <a:endParaRPr lang="uk-UA" sz="3200" dirty="0"/>
          </a:p>
        </p:txBody>
      </p:sp>
      <p:pic>
        <p:nvPicPr>
          <p:cNvPr id="4" name="Місце для вмісту 3" descr="ir.jpg"/>
          <p:cNvPicPr>
            <a:picLocks noChangeAspect="1"/>
          </p:cNvPicPr>
          <p:nvPr/>
        </p:nvPicPr>
        <p:blipFill>
          <a:blip r:embed="rId2" cstate="print"/>
          <a:stretch>
            <a:fillRect/>
          </a:stretch>
        </p:blipFill>
        <p:spPr>
          <a:xfrm>
            <a:off x="127384" y="908720"/>
            <a:ext cx="3753086" cy="2902386"/>
          </a:xfrm>
          <a:prstGeom prst="rect">
            <a:avLst/>
          </a:prstGeom>
        </p:spPr>
      </p:pic>
      <p:pic>
        <p:nvPicPr>
          <p:cNvPr id="5" name="Рисунок 4" descr="ir4p.jpg"/>
          <p:cNvPicPr>
            <a:picLocks noChangeAspect="1"/>
          </p:cNvPicPr>
          <p:nvPr/>
        </p:nvPicPr>
        <p:blipFill>
          <a:blip r:embed="rId3" cstate="print"/>
          <a:stretch>
            <a:fillRect/>
          </a:stretch>
        </p:blipFill>
        <p:spPr>
          <a:xfrm>
            <a:off x="156921" y="3861048"/>
            <a:ext cx="3484828" cy="2996952"/>
          </a:xfrm>
          <a:prstGeom prst="rect">
            <a:avLst/>
          </a:prstGeom>
        </p:spPr>
      </p:pic>
      <p:sp>
        <p:nvSpPr>
          <p:cNvPr id="6" name="Прямоугольник 5">
            <a:extLst>
              <a:ext uri="{FF2B5EF4-FFF2-40B4-BE49-F238E27FC236}">
                <a16:creationId xmlns:a16="http://schemas.microsoft.com/office/drawing/2014/main" id="{09946D8C-A27C-4C1B-8E4F-0F443DA7810D}"/>
              </a:ext>
            </a:extLst>
          </p:cNvPr>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
        <p:nvSpPr>
          <p:cNvPr id="2" name="Заголовок 1"/>
          <p:cNvSpPr>
            <a:spLocks noGrp="1"/>
          </p:cNvSpPr>
          <p:nvPr>
            <p:ph type="title"/>
          </p:nvPr>
        </p:nvSpPr>
        <p:spPr>
          <a:xfrm>
            <a:off x="664890" y="522859"/>
            <a:ext cx="8435280" cy="648072"/>
          </a:xfrm>
        </p:spPr>
        <p:txBody>
          <a:bodyPr>
            <a:normAutofit/>
          </a:bodyPr>
          <a:lstStyle/>
          <a:p>
            <a:r>
              <a:rPr lang="uk-UA" sz="3200" i="1" dirty="0">
                <a:latin typeface="Times New Roman" pitchFamily="18" charset="0"/>
                <a:cs typeface="Times New Roman" pitchFamily="18" charset="0"/>
              </a:rPr>
              <a:t>Група 2. Відцентрові насоси моноблокові</a:t>
            </a:r>
            <a:endParaRPr lang="uk-UA" sz="3200" dirty="0">
              <a:latin typeface="Times New Roman" pitchFamily="18" charset="0"/>
              <a:cs typeface="Times New Roman" pitchFamily="18" charset="0"/>
            </a:endParaRPr>
          </a:p>
        </p:txBody>
      </p:sp>
    </p:spTree>
    <p:extLst>
      <p:ext uri="{BB962C8B-B14F-4D97-AF65-F5344CB8AC3E}">
        <p14:creationId xmlns:p14="http://schemas.microsoft.com/office/powerpoint/2010/main" val="242678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509658"/>
            <a:ext cx="8229600" cy="692696"/>
          </a:xfrm>
        </p:spPr>
        <p:txBody>
          <a:bodyPr>
            <a:normAutofit/>
          </a:bodyPr>
          <a:lstStyle/>
          <a:p>
            <a:r>
              <a:rPr lang="uk-UA" sz="2800" i="1" dirty="0">
                <a:latin typeface="Times New Roman" pitchFamily="18" charset="0"/>
                <a:cs typeface="Times New Roman" pitchFamily="18" charset="0"/>
              </a:rPr>
              <a:t>Група 3. Відцентрові насоси багатоступеневі</a:t>
            </a:r>
            <a:endParaRPr lang="uk-UA" sz="2800" dirty="0">
              <a:latin typeface="Times New Roman" pitchFamily="18" charset="0"/>
              <a:cs typeface="Times New Roman" pitchFamily="18" charset="0"/>
            </a:endParaRPr>
          </a:p>
        </p:txBody>
      </p:sp>
      <p:sp>
        <p:nvSpPr>
          <p:cNvPr id="3" name="Объект 2"/>
          <p:cNvSpPr>
            <a:spLocks noGrp="1"/>
          </p:cNvSpPr>
          <p:nvPr>
            <p:ph sz="quarter" idx="13"/>
          </p:nvPr>
        </p:nvSpPr>
        <p:spPr>
          <a:xfrm>
            <a:off x="2935048" y="1312243"/>
            <a:ext cx="6012160" cy="2808312"/>
          </a:xfrm>
        </p:spPr>
        <p:txBody>
          <a:bodyPr>
            <a:noAutofit/>
          </a:bodyPr>
          <a:lstStyle/>
          <a:p>
            <a:pPr marL="0" indent="0">
              <a:buNone/>
            </a:pPr>
            <a:r>
              <a:rPr lang="uk-UA" sz="2800" dirty="0">
                <a:latin typeface="Times New Roman" pitchFamily="18" charset="0"/>
                <a:cs typeface="Times New Roman" pitchFamily="18" charset="0"/>
              </a:rPr>
              <a:t>Використовуються для підйому великої кількості води зі значним напором. </a:t>
            </a:r>
          </a:p>
          <a:p>
            <a:pPr marL="0" indent="0">
              <a:buNone/>
            </a:pPr>
            <a:r>
              <a:rPr lang="uk-UA" sz="2800" dirty="0">
                <a:latin typeface="Times New Roman" pitchFamily="18" charset="0"/>
                <a:cs typeface="Times New Roman" pitchFamily="18" charset="0"/>
              </a:rPr>
              <a:t>Продуктивність насосів знаходиться в межах від 50 до 90 м</a:t>
            </a:r>
            <a:r>
              <a:rPr lang="uk-UA" sz="2800" baseline="30000" dirty="0">
                <a:latin typeface="Times New Roman" pitchFamily="18" charset="0"/>
                <a:cs typeface="Times New Roman" pitchFamily="18" charset="0"/>
              </a:rPr>
              <a:t>3</a:t>
            </a:r>
            <a:r>
              <a:rPr lang="uk-UA" sz="2800" dirty="0">
                <a:latin typeface="Times New Roman" pitchFamily="18" charset="0"/>
                <a:cs typeface="Times New Roman" pitchFamily="18" charset="0"/>
              </a:rPr>
              <a:t>/год., напір від 100 до 210 м, ККД від 60 до 80%.</a:t>
            </a:r>
          </a:p>
        </p:txBody>
      </p:sp>
      <p:pic>
        <p:nvPicPr>
          <p:cNvPr id="4" name="Місце для вмісту 3" descr="multivert-mvi-1-2-4-8-16-6.jpg"/>
          <p:cNvPicPr>
            <a:picLocks noChangeAspect="1"/>
          </p:cNvPicPr>
          <p:nvPr/>
        </p:nvPicPr>
        <p:blipFill>
          <a:blip r:embed="rId2" cstate="print"/>
          <a:stretch>
            <a:fillRect/>
          </a:stretch>
        </p:blipFill>
        <p:spPr>
          <a:xfrm>
            <a:off x="58663" y="1202354"/>
            <a:ext cx="2503000" cy="5098705"/>
          </a:xfrm>
          <a:prstGeom prst="rect">
            <a:avLst/>
          </a:prstGeom>
        </p:spPr>
      </p:pic>
      <p:pic>
        <p:nvPicPr>
          <p:cNvPr id="5" name="Рисунок 4" descr="cns.jpg"/>
          <p:cNvPicPr>
            <a:picLocks noChangeAspect="1"/>
          </p:cNvPicPr>
          <p:nvPr/>
        </p:nvPicPr>
        <p:blipFill>
          <a:blip r:embed="rId3" cstate="print"/>
          <a:srcRect l="19514" t="20338" r="15406" b="28813"/>
          <a:stretch>
            <a:fillRect/>
          </a:stretch>
        </p:blipFill>
        <p:spPr>
          <a:xfrm>
            <a:off x="3347864" y="4121696"/>
            <a:ext cx="5580112" cy="2642090"/>
          </a:xfrm>
          <a:prstGeom prst="rect">
            <a:avLst/>
          </a:prstGeom>
        </p:spPr>
      </p:pic>
      <p:sp>
        <p:nvSpPr>
          <p:cNvPr id="6" name="Прямоугольник 5">
            <a:extLst>
              <a:ext uri="{FF2B5EF4-FFF2-40B4-BE49-F238E27FC236}">
                <a16:creationId xmlns:a16="http://schemas.microsoft.com/office/drawing/2014/main" id="{4CFEF997-1B58-4AFB-9E3A-BBD9B8F04C02}"/>
              </a:ext>
            </a:extLst>
          </p:cNvPr>
          <p:cNvSpPr/>
          <p:nvPr/>
        </p:nvSpPr>
        <p:spPr>
          <a:xfrm>
            <a:off x="402050" y="42030"/>
            <a:ext cx="8225842" cy="430887"/>
          </a:xfrm>
          <a:prstGeom prst="rect">
            <a:avLst/>
          </a:prstGeom>
        </p:spPr>
        <p:txBody>
          <a:bodyPr wrap="none" lIns="0" tIns="0" rIns="0" bIns="0">
            <a:spAutoFit/>
          </a:bodyPr>
          <a:lstStyle/>
          <a:p>
            <a:r>
              <a:rPr lang="uk-UA" sz="2800" b="1" i="1" u="sng"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rPr>
              <a:t>Механічні та енергетичні характеристики насосів</a:t>
            </a:r>
            <a:endParaRPr lang="uk-UA" sz="2800" b="1" i="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481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down)">
                                      <p:cBhvr>
                                        <p:cTn id="43" dur="580">
                                          <p:stCondLst>
                                            <p:cond delay="0"/>
                                          </p:stCondLst>
                                        </p:cTn>
                                        <p:tgtEl>
                                          <p:spTgt spid="5"/>
                                        </p:tgtEl>
                                      </p:cBhvr>
                                    </p:animEffect>
                                    <p:anim calcmode="lin" valueType="num">
                                      <p:cBhvr>
                                        <p:cTn id="4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tgtEl>
                                      </p:cBhvr>
                                      <p:to x="100000" y="60000"/>
                                    </p:animScale>
                                    <p:animScale>
                                      <p:cBhvr>
                                        <p:cTn id="50" dur="166" decel="50000">
                                          <p:stCondLst>
                                            <p:cond delay="676"/>
                                          </p:stCondLst>
                                        </p:cTn>
                                        <p:tgtEl>
                                          <p:spTgt spid="5"/>
                                        </p:tgtEl>
                                      </p:cBhvr>
                                      <p:to x="100000" y="100000"/>
                                    </p:animScale>
                                    <p:animScale>
                                      <p:cBhvr>
                                        <p:cTn id="51" dur="26">
                                          <p:stCondLst>
                                            <p:cond delay="1312"/>
                                          </p:stCondLst>
                                        </p:cTn>
                                        <p:tgtEl>
                                          <p:spTgt spid="5"/>
                                        </p:tgtEl>
                                      </p:cBhvr>
                                      <p:to x="100000" y="80000"/>
                                    </p:animScale>
                                    <p:animScale>
                                      <p:cBhvr>
                                        <p:cTn id="52" dur="166" decel="50000">
                                          <p:stCondLst>
                                            <p:cond delay="1338"/>
                                          </p:stCondLst>
                                        </p:cTn>
                                        <p:tgtEl>
                                          <p:spTgt spid="5"/>
                                        </p:tgtEl>
                                      </p:cBhvr>
                                      <p:to x="100000" y="100000"/>
                                    </p:animScale>
                                    <p:animScale>
                                      <p:cBhvr>
                                        <p:cTn id="53" dur="26">
                                          <p:stCondLst>
                                            <p:cond delay="1642"/>
                                          </p:stCondLst>
                                        </p:cTn>
                                        <p:tgtEl>
                                          <p:spTgt spid="5"/>
                                        </p:tgtEl>
                                      </p:cBhvr>
                                      <p:to x="100000" y="90000"/>
                                    </p:animScale>
                                    <p:animScale>
                                      <p:cBhvr>
                                        <p:cTn id="54" dur="166" decel="50000">
                                          <p:stCondLst>
                                            <p:cond delay="1668"/>
                                          </p:stCondLst>
                                        </p:cTn>
                                        <p:tgtEl>
                                          <p:spTgt spid="5"/>
                                        </p:tgtEl>
                                      </p:cBhvr>
                                      <p:to x="100000" y="100000"/>
                                    </p:animScale>
                                    <p:animScale>
                                      <p:cBhvr>
                                        <p:cTn id="55" dur="26">
                                          <p:stCondLst>
                                            <p:cond delay="1808"/>
                                          </p:stCondLst>
                                        </p:cTn>
                                        <p:tgtEl>
                                          <p:spTgt spid="5"/>
                                        </p:tgtEl>
                                      </p:cBhvr>
                                      <p:to x="100000" y="95000"/>
                                    </p:animScale>
                                    <p:animScale>
                                      <p:cBhvr>
                                        <p:cTn id="56"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3357</TotalTime>
  <Words>7284</Words>
  <Application>Microsoft Office PowerPoint</Application>
  <PresentationFormat>Экран (4:3)</PresentationFormat>
  <Paragraphs>353</Paragraphs>
  <Slides>50</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50</vt:i4>
      </vt:variant>
    </vt:vector>
  </HeadingPairs>
  <TitlesOfParts>
    <vt:vector size="57" baseType="lpstr">
      <vt:lpstr>Arial</vt:lpstr>
      <vt:lpstr>Calibri</vt:lpstr>
      <vt:lpstr>Georgia</vt:lpstr>
      <vt:lpstr>Times New Roman</vt:lpstr>
      <vt:lpstr>Trebuchet MS</vt:lpstr>
      <vt:lpstr>Wingdings</vt:lpstr>
      <vt:lpstr>Воздушный поток</vt:lpstr>
      <vt:lpstr>План лекції:</vt:lpstr>
      <vt:lpstr>Література:</vt:lpstr>
      <vt:lpstr>Презентация PowerPoint</vt:lpstr>
      <vt:lpstr>Презентация PowerPoint</vt:lpstr>
      <vt:lpstr>Презентация PowerPoint</vt:lpstr>
      <vt:lpstr>Презентация PowerPoint</vt:lpstr>
      <vt:lpstr>Презентация PowerPoint</vt:lpstr>
      <vt:lpstr>Група 2. Відцентрові насоси моноблокові</vt:lpstr>
      <vt:lpstr>Група 3. Відцентрові насоси багатоступеневі</vt:lpstr>
      <vt:lpstr>Група 4. Відцентрові вихрові насоси</vt:lpstr>
      <vt:lpstr>Група 4. Відцентрові заглибні (артезіанські) насоси</vt:lpstr>
      <vt:lpstr>Механічна характеристика відцентрового насоса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Принципова схема станції керування СУ-8М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11  АВТОМАТИЗОВАНИЙ ЕЛЕКТРОПРИВОД У ТВАРИННИЦТВІ ТА ПТАХІВНИТВІ</dc:title>
  <dc:creator>Master</dc:creator>
  <cp:lastModifiedBy>HP</cp:lastModifiedBy>
  <cp:revision>214</cp:revision>
  <dcterms:created xsi:type="dcterms:W3CDTF">2014-04-02T09:29:03Z</dcterms:created>
  <dcterms:modified xsi:type="dcterms:W3CDTF">2022-01-21T23:07:51Z</dcterms:modified>
</cp:coreProperties>
</file>