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326" y="13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6BAD3-FFD2-4DD0-B8FA-30D8F7454E04}" type="datetimeFigureOut">
              <a:rPr lang="uk-UA" smtClean="0"/>
              <a:t>17.03.2021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DC035-D248-4A15-94DD-6937F63339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984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DC035-D248-4A15-94DD-6937F6333922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7438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17.03.2021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17.03.2021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17.03.2021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17.03.2021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17.03.2021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17.03.2021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17.03.2021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17.03.2021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17.03.2021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17.03.2021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8387-D42D-49AB-850A-B7759DBB1036}" type="datetimeFigureOut">
              <a:rPr lang="uk-UA" smtClean="0"/>
              <a:t>17.03.2021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EDF8387-D42D-49AB-850A-B7759DBB1036}" type="datetimeFigureOut">
              <a:rPr lang="uk-UA" smtClean="0"/>
              <a:t>17.03.2021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8B6E09-4145-4A54-8CA0-31D292E6697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6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1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6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2611" y="119336"/>
            <a:ext cx="899832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uk-UA" sz="2800" b="1" i="1" u="sng" dirty="0">
                <a:solidFill>
                  <a:schemeClr val="tx2"/>
                </a:solidFill>
              </a:rPr>
              <a:t>РЕЖИМИ РОБОТИ ЕЛЕКТРОДВИГУНІВ І ВИЗНАЧЕННЯ НЕОБХІДНОЇ ПОТУЖНОСТІ</a:t>
            </a:r>
            <a:endParaRPr lang="uk-UA" sz="2800" i="1" u="sng" spc="-100" dirty="0">
              <a:solidFill>
                <a:schemeClr val="tx2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122833" y="980728"/>
            <a:ext cx="8928100" cy="57606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0" bIns="0"/>
          <a:lstStyle/>
          <a:p>
            <a:pPr marL="342900" algn="ctr" eaLnBrk="0" hangingPunct="0">
              <a:spcAft>
                <a:spcPts val="600"/>
              </a:spcAft>
              <a:buFont typeface="Arial" charset="0"/>
              <a:buNone/>
              <a:defRPr/>
            </a:pPr>
            <a:r>
              <a:rPr lang="uk-UA" sz="2400" i="1" dirty="0">
                <a:latin typeface="Calibri" pitchFamily="34" charset="0"/>
                <a:cs typeface="Calibri" pitchFamily="34" charset="0"/>
              </a:rPr>
              <a:t>ПЛАН</a:t>
            </a:r>
          </a:p>
          <a:p>
            <a:r>
              <a:rPr lang="uk-UA" sz="2400" i="1" dirty="0">
                <a:latin typeface="Arial" pitchFamily="34" charset="0"/>
                <a:cs typeface="Arial" pitchFamily="34" charset="0"/>
              </a:rPr>
              <a:t>1. Класифікація номінальних режимів роботи двигунів;</a:t>
            </a:r>
          </a:p>
          <a:p>
            <a:r>
              <a:rPr lang="uk-UA" sz="2400" i="1" dirty="0">
                <a:latin typeface="Arial" pitchFamily="34" charset="0"/>
                <a:cs typeface="Arial" pitchFamily="34" charset="0"/>
              </a:rPr>
              <a:t>2. Визначення необхідної потужності приводних двигунів:</a:t>
            </a:r>
          </a:p>
          <a:p>
            <a:r>
              <a:rPr lang="uk-UA" sz="2400" i="1" dirty="0">
                <a:latin typeface="Arial" pitchFamily="34" charset="0"/>
                <a:cs typeface="Arial" pitchFamily="34" charset="0"/>
              </a:rPr>
              <a:t>    2.1 </a:t>
            </a: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- для </a:t>
            </a:r>
            <a:r>
              <a:rPr lang="uk-UA" sz="2400" i="1" dirty="0">
                <a:latin typeface="Arial" pitchFamily="34" charset="0"/>
                <a:cs typeface="Arial" pitchFamily="34" charset="0"/>
              </a:rPr>
              <a:t>тривалого режиму роботи;</a:t>
            </a:r>
          </a:p>
          <a:p>
            <a:r>
              <a:rPr lang="uk-UA" sz="2400" i="1" dirty="0">
                <a:latin typeface="Arial" pitchFamily="34" charset="0"/>
                <a:cs typeface="Arial" pitchFamily="34" charset="0"/>
              </a:rPr>
              <a:t>    2.2 </a:t>
            </a: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- для </a:t>
            </a:r>
            <a:r>
              <a:rPr lang="uk-UA" sz="2400" i="1" dirty="0">
                <a:latin typeface="Arial" pitchFamily="34" charset="0"/>
                <a:cs typeface="Arial" pitchFamily="34" charset="0"/>
              </a:rPr>
              <a:t>короткочасного режиму роботи;</a:t>
            </a:r>
          </a:p>
          <a:p>
            <a:r>
              <a:rPr lang="uk-UA" sz="2400" i="1" dirty="0">
                <a:latin typeface="Arial" pitchFamily="34" charset="0"/>
                <a:cs typeface="Arial" pitchFamily="34" charset="0"/>
              </a:rPr>
              <a:t>    2.3 </a:t>
            </a: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- для </a:t>
            </a:r>
            <a:r>
              <a:rPr lang="uk-UA" sz="2400" i="1" dirty="0">
                <a:latin typeface="Arial" pitchFamily="34" charset="0"/>
                <a:cs typeface="Arial" pitchFamily="34" charset="0"/>
              </a:rPr>
              <a:t>повторно-короткочасного режиму роботи.</a:t>
            </a:r>
          </a:p>
          <a:p>
            <a:pPr marL="361950" indent="-361950"/>
            <a:r>
              <a:rPr lang="uk-UA" sz="2400" i="1" dirty="0">
                <a:latin typeface="Arial" pitchFamily="34" charset="0"/>
                <a:cs typeface="Arial" pitchFamily="34" charset="0"/>
              </a:rPr>
              <a:t>3. Визначення допустимого числа вмикань за годину </a:t>
            </a:r>
            <a:r>
              <a:rPr lang="uk-UA" sz="2400" i="1" dirty="0" err="1" smtClean="0">
                <a:latin typeface="Arial" pitchFamily="34" charset="0"/>
                <a:cs typeface="Arial" pitchFamily="34" charset="0"/>
              </a:rPr>
              <a:t>асинх-ронних</a:t>
            </a: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i="1" dirty="0">
                <a:latin typeface="Arial" pitchFamily="34" charset="0"/>
                <a:cs typeface="Arial" pitchFamily="34" charset="0"/>
              </a:rPr>
              <a:t>електродвигунів з </a:t>
            </a: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короткозамкненим </a:t>
            </a:r>
            <a:r>
              <a:rPr lang="uk-UA" sz="2400" i="1" dirty="0">
                <a:latin typeface="Arial" pitchFamily="34" charset="0"/>
                <a:cs typeface="Arial" pitchFamily="34" charset="0"/>
              </a:rPr>
              <a:t>ротором.</a:t>
            </a: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uk-UA" sz="2400" i="1" dirty="0" smtClean="0">
                <a:latin typeface="Calibri" pitchFamily="34" charset="0"/>
                <a:cs typeface="Calibri" pitchFamily="34" charset="0"/>
              </a:rPr>
              <a:t>Література:</a:t>
            </a:r>
            <a:endParaRPr lang="uk-UA" sz="24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. Електропривод:</a:t>
            </a:r>
            <a:r>
              <a:rPr lang="uk-UA" sz="22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i="1" dirty="0" err="1">
                <a:latin typeface="Calibri" pitchFamily="34" charset="0"/>
                <a:cs typeface="Calibri" pitchFamily="34" charset="0"/>
              </a:rPr>
              <a:t>Навч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. </a:t>
            </a:r>
            <a:r>
              <a:rPr lang="uk-UA" sz="2200" i="1" dirty="0" err="1">
                <a:latin typeface="Calibri" pitchFamily="34" charset="0"/>
                <a:cs typeface="Calibri" pitchFamily="34" charset="0"/>
              </a:rPr>
              <a:t>Посіб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./ О.ІО. </a:t>
            </a:r>
            <a:r>
              <a:rPr lang="uk-UA" sz="2200" i="1" dirty="0" err="1">
                <a:latin typeface="Calibri" pitchFamily="34" charset="0"/>
                <a:cs typeface="Calibri" pitchFamily="34" charset="0"/>
              </a:rPr>
              <a:t>Синявський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, П.І. Савченко, В.В. Савченко, Ю.М. </a:t>
            </a:r>
            <a:r>
              <a:rPr lang="uk-UA" sz="2200" i="1" dirty="0" err="1">
                <a:latin typeface="Calibri" pitchFamily="34" charset="0"/>
                <a:cs typeface="Calibri" pitchFamily="34" charset="0"/>
              </a:rPr>
              <a:t>Лавріненко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, В.В. </a:t>
            </a:r>
            <a:r>
              <a:rPr lang="uk-UA" sz="2200" i="1" dirty="0" err="1">
                <a:latin typeface="Calibri" pitchFamily="34" charset="0"/>
                <a:cs typeface="Calibri" pitchFamily="34" charset="0"/>
              </a:rPr>
              <a:t>Козирський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, Ю.М. </a:t>
            </a:r>
            <a:r>
              <a:rPr lang="uk-UA" sz="2200" i="1" dirty="0" err="1">
                <a:latin typeface="Calibri" pitchFamily="34" charset="0"/>
                <a:cs typeface="Calibri" pitchFamily="34" charset="0"/>
              </a:rPr>
              <a:t>Хандола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, І.П. </a:t>
            </a:r>
            <a:r>
              <a:rPr lang="uk-UA" sz="2200" i="1" dirty="0" err="1">
                <a:latin typeface="Calibri" pitchFamily="34" charset="0"/>
                <a:cs typeface="Calibri" pitchFamily="34" charset="0"/>
              </a:rPr>
              <a:t>Ільїчов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; За ред. О.Ю. </a:t>
            </a:r>
            <a:r>
              <a:rPr lang="uk-UA" sz="2200" i="1" dirty="0" err="1">
                <a:latin typeface="Calibri" pitchFamily="34" charset="0"/>
                <a:cs typeface="Calibri" pitchFamily="34" charset="0"/>
              </a:rPr>
              <a:t>Синявського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. - К.: </a:t>
            </a:r>
            <a:r>
              <a:rPr lang="uk-UA" sz="2200" i="1" dirty="0" err="1">
                <a:latin typeface="Calibri" pitchFamily="34" charset="0"/>
                <a:cs typeface="Calibri" pitchFamily="34" charset="0"/>
              </a:rPr>
              <a:t>Аграр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Медіа Груп, 2013.-</a:t>
            </a: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586с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. </a:t>
            </a:r>
            <a:r>
              <a:rPr lang="ru-RU" sz="2200" i="1" dirty="0">
                <a:latin typeface="Calibri" pitchFamily="34" charset="0"/>
                <a:cs typeface="Calibri" pitchFamily="34" charset="0"/>
              </a:rPr>
              <a:t>ISBN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978-617-646-201-9;</a:t>
            </a:r>
          </a:p>
          <a:p>
            <a:pPr>
              <a:defRPr/>
            </a:pPr>
            <a:r>
              <a:rPr lang="uk-UA" sz="2200" i="1" dirty="0">
                <a:latin typeface="Calibri" pitchFamily="34" charset="0"/>
                <a:cs typeface="Calibri" pitchFamily="34" charset="0"/>
              </a:rPr>
              <a:t>2. Електропривод сільськогосподарських машин, агрегатів та потокових ліній: Підручник / Є.Л. </a:t>
            </a:r>
            <a:r>
              <a:rPr lang="uk-UA" sz="2200" i="1" dirty="0" err="1">
                <a:latin typeface="Calibri" pitchFamily="34" charset="0"/>
                <a:cs typeface="Calibri" pitchFamily="34" charset="0"/>
              </a:rPr>
              <a:t>Жулай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, Б.В.Зайцев, О.С.Марченко та ін.; Ред. Є.Л. </a:t>
            </a:r>
            <a:r>
              <a:rPr lang="uk-UA" sz="2200" i="1" dirty="0" err="1">
                <a:latin typeface="Calibri" pitchFamily="34" charset="0"/>
                <a:cs typeface="Calibri" pitchFamily="34" charset="0"/>
              </a:rPr>
              <a:t>Жулай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. – К. : Вища освіта, 2001. – 288 </a:t>
            </a: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c.</a:t>
            </a:r>
            <a:endParaRPr lang="uk-UA" sz="2200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45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</a:rPr>
              <a:t>Визначення необхідної потужності приводних двигунів для тривалого режиму роботи</a:t>
            </a:r>
            <a:endParaRPr lang="uk-UA" sz="2800" b="1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30804" y="804508"/>
            <a:ext cx="5449308" cy="33855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Потужність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кВт, для привода вентилятора:</a:t>
            </a:r>
            <a:endParaRPr lang="uk-UA" sz="2200" spc="-1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25893" y="2089884"/>
            <a:ext cx="8924668" cy="5760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Потужність, споживана скребковим конвеєром при транспортуванні вантажу суцільним потоком:</a:t>
            </a: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111325"/>
              </p:ext>
            </p:extLst>
          </p:nvPr>
        </p:nvGraphicFramePr>
        <p:xfrm>
          <a:off x="5527787" y="866917"/>
          <a:ext cx="3543337" cy="552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Формула" r:id="rId3" imgW="1816100" imgH="279400" progId="Equation.3">
                  <p:embed/>
                </p:oleObj>
              </mc:Choice>
              <mc:Fallback>
                <p:oleObj name="Формула" r:id="rId3" imgW="1816100" imgH="2794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7787" y="866917"/>
                        <a:ext cx="3543337" cy="55228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кутник 5"/>
          <p:cNvSpPr/>
          <p:nvPr/>
        </p:nvSpPr>
        <p:spPr>
          <a:xfrm>
            <a:off x="107950" y="1412776"/>
            <a:ext cx="8928100" cy="6771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де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b="1" i="1" dirty="0">
                <a:latin typeface="Calibri" pitchFamily="34" charset="0"/>
                <a:cs typeface="Calibri" pitchFamily="34" charset="0"/>
              </a:rPr>
              <a:t> -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подача вентилятора, м</a:t>
            </a:r>
            <a:r>
              <a:rPr lang="uk-UA" sz="2200" baseline="30000" dirty="0">
                <a:latin typeface="Calibri" pitchFamily="34" charset="0"/>
                <a:cs typeface="Calibri" pitchFamily="34" charset="0"/>
              </a:rPr>
              <a:t>3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/с;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- напір вентилятора, Па;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-</a:t>
            </a:r>
            <a:r>
              <a:rPr lang="uk-UA" sz="22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ККД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вен-тилятора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</a:t>
            </a:r>
            <a:endParaRPr lang="uk-UA" sz="2200" spc="-1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95936" y="2365047"/>
            <a:ext cx="4293098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8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Qg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(L 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cosα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 + Н)∙10</a:t>
            </a:r>
            <a:r>
              <a:rPr lang="uk-UA" sz="2800" i="1" baseline="30000" dirty="0"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1" name="Прямокутник 5"/>
          <p:cNvSpPr/>
          <p:nvPr/>
        </p:nvSpPr>
        <p:spPr>
          <a:xfrm>
            <a:off x="130804" y="2924944"/>
            <a:ext cx="8924668" cy="8638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де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-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розрахункова продуктивність конвеєра, кг/с;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=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9,81м/с</a:t>
            </a:r>
            <a:r>
              <a:rPr lang="uk-UA" sz="2200" baseline="30000" dirty="0">
                <a:latin typeface="Calibri" pitchFamily="34" charset="0"/>
                <a:cs typeface="Calibri" pitchFamily="34" charset="0"/>
              </a:rPr>
              <a:t>2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;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–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висо-та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підйому продукту, м;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- довжина конвеєра , м;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2200" i="1" baseline="-250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-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коефіцієнт опору рухові;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-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кут нахилу конвеєра, град.</a:t>
            </a:r>
          </a:p>
        </p:txBody>
      </p:sp>
      <p:sp>
        <p:nvSpPr>
          <p:cNvPr id="12" name="Прямокутник 5"/>
          <p:cNvSpPr/>
          <p:nvPr/>
        </p:nvSpPr>
        <p:spPr>
          <a:xfrm>
            <a:off x="130804" y="3861048"/>
            <a:ext cx="8924668" cy="11772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i="1" u="sng" dirty="0" smtClean="0">
                <a:latin typeface="Calibri" pitchFamily="34" charset="0"/>
                <a:cs typeface="Calibri" pitchFamily="34" charset="0"/>
              </a:rPr>
              <a:t>Тривале 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змінне навантаження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.</a:t>
            </a:r>
            <a:r>
              <a:rPr lang="uk-UA" sz="2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Довговічність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ізоляції залежить від її температури, тому при змінному навантаженні потужність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електродвигу-на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слід вибирати так, щоб у момент максимальних навантажень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темпера-тура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ізоляції обмоток не перевищувала допустимої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uk-UA" sz="2400" i="1" baseline="-25000" dirty="0" err="1">
                <a:latin typeface="Times New Roman" pitchFamily="18" charset="0"/>
                <a:cs typeface="Times New Roman" pitchFamily="18" charset="0"/>
              </a:rPr>
              <a:t>тах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 ≤ </a:t>
            </a:r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uk-UA" sz="2400" i="1" baseline="-25000" dirty="0" err="1">
                <a:latin typeface="Times New Roman" pitchFamily="18" charset="0"/>
                <a:cs typeface="Times New Roman" pitchFamily="18" charset="0"/>
              </a:rPr>
              <a:t>доп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кутник 5"/>
          <p:cNvSpPr/>
          <p:nvPr/>
        </p:nvSpPr>
        <p:spPr>
          <a:xfrm>
            <a:off x="130804" y="5038293"/>
            <a:ext cx="8924668" cy="16927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Тому для тривалого режиму зі змінним навантаженням спочатку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орі-єнтовно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розраховують потужність </a:t>
            </a: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i="1" baseline="-250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на валу електродвигуна за середнім значенням статичної діаграми навантаження робочої машини,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помножи-вши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його на коефіцієнт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= 1,2…1,3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який наближено враховує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перевищен-ня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потужності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електродвигуна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над середньою потужністю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навантаження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:</a:t>
            </a:r>
            <a:endParaRPr lang="uk-UA" sz="2200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35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383997"/>
              </p:ext>
            </p:extLst>
          </p:nvPr>
        </p:nvGraphicFramePr>
        <p:xfrm>
          <a:off x="164389" y="817877"/>
          <a:ext cx="8871661" cy="1655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Формула" r:id="rId3" imgW="5105400" imgH="952500" progId="Equation.3">
                  <p:embed/>
                </p:oleObj>
              </mc:Choice>
              <mc:Fallback>
                <p:oleObj name="Формула" r:id="rId3" imgW="5105400" imgH="9525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89" y="817877"/>
                        <a:ext cx="8871661" cy="165516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</a:rPr>
              <a:t>Визначення необхідної потужності приводних двигунів для тривалого режиму роботи</a:t>
            </a:r>
            <a:endParaRPr lang="uk-UA" sz="2800" b="1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45290" y="1916832"/>
            <a:ext cx="7883094" cy="6771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де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-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номінальне значення потужності двигуна;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–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середнє значення потужності за навантажувальною діаграмою.</a:t>
            </a:r>
            <a:endParaRPr lang="uk-UA" sz="2200" spc="-1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19006" y="3637012"/>
            <a:ext cx="8924668" cy="5755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 Б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удують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криву нагрівання двигуна, за якою визначають максимальне перевищення температури обмотки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2200" i="1" baseline="-250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Прямокутник 5"/>
          <p:cNvSpPr/>
          <p:nvPr/>
        </p:nvSpPr>
        <p:spPr>
          <a:xfrm>
            <a:off x="107950" y="2621349"/>
            <a:ext cx="892810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Користуючись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каталоговими даними попередньо вибраного двигуна і даними робочої машини, розраховують перехідні процеси в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електропри-воді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і будують навантажувальну діаграму двигуна.</a:t>
            </a:r>
            <a:endParaRPr lang="uk-UA" sz="2200" spc="-1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Прямокутник 5"/>
          <p:cNvSpPr/>
          <p:nvPr/>
        </p:nvSpPr>
        <p:spPr>
          <a:xfrm>
            <a:off x="122851" y="4212554"/>
            <a:ext cx="8924668" cy="17291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Визначення усталеного перевищення температури обмотки над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тем-пературою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навколишнього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середовища електродвигуна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можливе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ураху-ванням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великої кількості циклів, тому метод остаточного вибору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потужно-сті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електродвигуна за кривими нагрівання стає дуже трудомістким і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мало-придатним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тим більше, значення постійної нагрівання в каталогових даних двигунів не приводиться, а її розрахунок занадто наближений.</a:t>
            </a:r>
          </a:p>
        </p:txBody>
      </p:sp>
      <p:sp>
        <p:nvSpPr>
          <p:cNvPr id="13" name="Прямокутник 5"/>
          <p:cNvSpPr/>
          <p:nvPr/>
        </p:nvSpPr>
        <p:spPr>
          <a:xfrm>
            <a:off x="122851" y="5944249"/>
            <a:ext cx="8924668" cy="8658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На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практиці для перевірки попередньо вибраного двигуна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користують-ся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простішими методами, до яких відносяться метод середніх втрат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поту-жності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і метод еквівалентних величин (струму, потужності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чи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моменту).</a:t>
            </a:r>
          </a:p>
        </p:txBody>
      </p:sp>
    </p:spTree>
    <p:extLst>
      <p:ext uri="{BB962C8B-B14F-4D97-AF65-F5344CB8AC3E}">
        <p14:creationId xmlns:p14="http://schemas.microsoft.com/office/powerpoint/2010/main" val="426898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</a:rPr>
              <a:t>Визначення необхідної потужності приводних двигунів для тривалого режиму роботи</a:t>
            </a:r>
            <a:endParaRPr lang="uk-UA" sz="2800" b="1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07950" y="835390"/>
            <a:ext cx="8928100" cy="86587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u="sng" dirty="0">
                <a:latin typeface="Calibri" pitchFamily="34" charset="0"/>
                <a:cs typeface="Calibri" pitchFamily="34" charset="0"/>
              </a:rPr>
              <a:t>Метод середніх втрат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 Метод середніх втрат полягає в тому, що середні втрати потужності в двигуні за цикл порівнюються з номінальними (на які розрахований двигун при тривалому навантаженні):</a:t>
            </a:r>
            <a:endParaRPr lang="uk-UA" sz="2200" spc="-1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кутник 5"/>
          <p:cNvSpPr/>
          <p:nvPr/>
        </p:nvSpPr>
        <p:spPr>
          <a:xfrm>
            <a:off x="105321" y="2270977"/>
            <a:ext cx="4542425" cy="6771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Тоді його температура не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переви-щуватиме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допустимих значень:</a:t>
            </a:r>
            <a:endParaRPr lang="uk-UA" sz="2200" spc="-1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44207" y="1368000"/>
            <a:ext cx="1848519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ΔР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 ≤ 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ΔР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,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кутник 5"/>
          <p:cNvSpPr/>
          <p:nvPr/>
        </p:nvSpPr>
        <p:spPr>
          <a:xfrm>
            <a:off x="123602" y="1905436"/>
            <a:ext cx="8928100" cy="33855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spc="-70" dirty="0">
                <a:latin typeface="Calibri" pitchFamily="34" charset="0"/>
                <a:cs typeface="Calibri" pitchFamily="34" charset="0"/>
              </a:rPr>
              <a:t>де </a:t>
            </a:r>
            <a:r>
              <a:rPr lang="uk-UA" sz="2200" i="1" spc="-70" dirty="0" err="1">
                <a:latin typeface="Times New Roman" pitchFamily="18" charset="0"/>
                <a:cs typeface="Times New Roman" pitchFamily="18" charset="0"/>
              </a:rPr>
              <a:t>ΔР</a:t>
            </a:r>
            <a:r>
              <a:rPr lang="uk-UA" sz="2200" i="1" spc="-70" baseline="-25000" dirty="0" err="1"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uk-UA" sz="2200" b="1" spc="-70" dirty="0">
                <a:latin typeface="Calibri" pitchFamily="34" charset="0"/>
                <a:cs typeface="Calibri" pitchFamily="34" charset="0"/>
              </a:rPr>
              <a:t> -</a:t>
            </a:r>
            <a:r>
              <a:rPr lang="uk-UA" sz="2200" spc="-70" dirty="0">
                <a:latin typeface="Calibri" pitchFamily="34" charset="0"/>
                <a:cs typeface="Calibri" pitchFamily="34" charset="0"/>
              </a:rPr>
              <a:t> середні втрати потужності за цикл; </a:t>
            </a:r>
            <a:r>
              <a:rPr lang="uk-UA" sz="2200" i="1" spc="-70" dirty="0" err="1">
                <a:latin typeface="Times New Roman" pitchFamily="18" charset="0"/>
                <a:cs typeface="Times New Roman" pitchFamily="18" charset="0"/>
              </a:rPr>
              <a:t>ΔР</a:t>
            </a:r>
            <a:r>
              <a:rPr lang="uk-UA" sz="2200" i="1" spc="-70" baseline="-25000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200" b="1" spc="-70" dirty="0">
                <a:latin typeface="Calibri" pitchFamily="34" charset="0"/>
                <a:cs typeface="Calibri" pitchFamily="34" charset="0"/>
              </a:rPr>
              <a:t> -</a:t>
            </a:r>
            <a:r>
              <a:rPr lang="uk-UA" sz="2200" spc="-70" dirty="0">
                <a:latin typeface="Calibri" pitchFamily="34" charset="0"/>
                <a:cs typeface="Calibri" pitchFamily="34" charset="0"/>
              </a:rPr>
              <a:t> номінальні втрати потужності.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956855"/>
            <a:ext cx="3886000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доп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. = 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ΣΔР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/А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ΣΔР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/А.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кутник 5"/>
          <p:cNvSpPr/>
          <p:nvPr/>
        </p:nvSpPr>
        <p:spPr>
          <a:xfrm>
            <a:off x="105321" y="3486549"/>
            <a:ext cx="4459808" cy="6771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Середні втрати потужності за цикл визначають за формулою:</a:t>
            </a:r>
            <a:endParaRPr lang="uk-UA" sz="2200" spc="-1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647746" y="2270977"/>
            <a:ext cx="4392546" cy="3887324"/>
            <a:chOff x="4647746" y="2379662"/>
            <a:chExt cx="4392546" cy="3887324"/>
          </a:xfrm>
        </p:grpSpPr>
        <p:pic>
          <p:nvPicPr>
            <p:cNvPr id="6146" name="Picture 2" descr="Двнаг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7746" y="2379662"/>
              <a:ext cx="4388304" cy="2993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Прямокутник 5"/>
            <p:cNvSpPr/>
            <p:nvPr/>
          </p:nvSpPr>
          <p:spPr>
            <a:xfrm>
              <a:off x="4654617" y="5373215"/>
              <a:ext cx="4385675" cy="89377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36000" tIns="0" rIns="36000" bIns="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uk-UA" sz="2400" i="1" dirty="0">
                  <a:latin typeface="Calibri" pitchFamily="34" charset="0"/>
                  <a:cs typeface="Calibri" pitchFamily="34" charset="0"/>
                </a:rPr>
                <a:t>Навантажувальна діаграма робочої машини і втрати енергії в електродвигуні</a:t>
              </a:r>
              <a:endParaRPr lang="uk-UA" sz="2200" spc="-10" dirty="0">
                <a:latin typeface="Calibri" pitchFamily="34" charset="0"/>
                <a:cs typeface="Calibri" pitchFamily="34" charset="0"/>
              </a:endParaRPr>
            </a:p>
          </p:txBody>
        </p:sp>
      </p:grp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893667"/>
              </p:ext>
            </p:extLst>
          </p:nvPr>
        </p:nvGraphicFramePr>
        <p:xfrm>
          <a:off x="112193" y="4163657"/>
          <a:ext cx="4535553" cy="1893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Формула" r:id="rId4" imgW="2552400" imgH="1002960" progId="Equation.3">
                  <p:embed/>
                </p:oleObj>
              </mc:Choice>
              <mc:Fallback>
                <p:oleObj name="Формула" r:id="rId4" imgW="2552400" imgH="10029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193" y="4163657"/>
                        <a:ext cx="4535553" cy="189343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кутник 5"/>
          <p:cNvSpPr/>
          <p:nvPr/>
        </p:nvSpPr>
        <p:spPr>
          <a:xfrm>
            <a:off x="112192" y="6189953"/>
            <a:ext cx="8923857" cy="578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де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i="1" baseline="-25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ΔP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ΔP</a:t>
            </a:r>
            <a:r>
              <a:rPr lang="en-US" sz="2200" i="1" baseline="-25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- відповідно час роботи і потужності постійних втрат на кожній ділянці навантажувальної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діаграми.</a:t>
            </a:r>
            <a:endParaRPr lang="uk-UA" sz="2200" spc="-1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8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</a:rPr>
              <a:t>Визначення необхідної потужності приводних двигунів для тривалого режиму роботи</a:t>
            </a:r>
            <a:endParaRPr lang="uk-UA" sz="2800" b="1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07950" y="835390"/>
            <a:ext cx="8928100" cy="86382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Якщо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умова виконується, то електродвигун вибрано вірно, при цьому середнє перевищення температури двигуна буде не більшим за допустиме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 ≤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доп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.</a:t>
            </a:r>
            <a:endParaRPr lang="uk-UA" sz="2200" spc="-1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кутник 5"/>
          <p:cNvSpPr/>
          <p:nvPr/>
        </p:nvSpPr>
        <p:spPr>
          <a:xfrm>
            <a:off x="107950" y="1714471"/>
            <a:ext cx="8928100" cy="169277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Якщо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середні втрати за цикл виявляться більшими за номінальні або набагато меншими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i="1" baseline="-25000" dirty="0" err="1">
                <a:latin typeface="Times New Roman" pitchFamily="18" charset="0"/>
                <a:cs typeface="Times New Roman" pitchFamily="18" charset="0"/>
              </a:rPr>
              <a:t>cp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 &lt;&lt;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ΔР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ном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це означає, що у першому випадку двигун вибраний заниженої потужності, і при роботі він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перегріватиметь-ся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 У другому випадку потужність двигуна завищена. В обох випадках необхідно вибрати інший електродвигун і повторити розрахунки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i="1" baseline="-25000" dirty="0" err="1">
                <a:latin typeface="Times New Roman" pitchFamily="18" charset="0"/>
                <a:cs typeface="Times New Roman" pitchFamily="18" charset="0"/>
              </a:rPr>
              <a:t>cp</a:t>
            </a:r>
            <a:r>
              <a:rPr lang="uk-UA" sz="2200" b="1" i="1" dirty="0">
                <a:latin typeface="Calibri" pitchFamily="34" charset="0"/>
                <a:cs typeface="Calibri" pitchFamily="34" charset="0"/>
              </a:rPr>
              <a:t>.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кутник 5"/>
          <p:cNvSpPr/>
          <p:nvPr/>
        </p:nvSpPr>
        <p:spPr>
          <a:xfrm>
            <a:off x="107950" y="3416738"/>
            <a:ext cx="8928100" cy="6771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Методика перевірки потужності попередньо вибраного двигуна за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методом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середніх втрат така.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кутник 5"/>
          <p:cNvSpPr/>
          <p:nvPr/>
        </p:nvSpPr>
        <p:spPr>
          <a:xfrm>
            <a:off x="107950" y="4093846"/>
            <a:ext cx="8928100" cy="135421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1) Користуючись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навантажувальною діаграмою робочої машини 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= f(t)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орієнтовно визначають розрахункову потужність двигуна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,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(як середнє значення потужності з урахуванням коефіцієнта запасу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 = 1,1…1,3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і за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каталоговими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даними попередньо вибирають електродвигун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.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Прямокутник 5"/>
          <p:cNvSpPr/>
          <p:nvPr/>
        </p:nvSpPr>
        <p:spPr>
          <a:xfrm>
            <a:off x="107950" y="5448063"/>
            <a:ext cx="8928100" cy="6771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2)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Для вибраного двигуна розраховують втрати потужності для кожної ділянки діаграми навантаження і будують графік втрат.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Прямокутник 5"/>
          <p:cNvSpPr/>
          <p:nvPr/>
        </p:nvSpPr>
        <p:spPr>
          <a:xfrm>
            <a:off x="107950" y="6124934"/>
            <a:ext cx="8928100" cy="6771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3)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Визначають середнє значення втрат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під час роботи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ΔР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і порівнюють їх із номінальними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ΔР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200" b="1" dirty="0">
                <a:latin typeface="Calibri" pitchFamily="34" charset="0"/>
                <a:cs typeface="Calibri" pitchFamily="34" charset="0"/>
              </a:rPr>
              <a:t>.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на виконання умови: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ΔР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 ≤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ΔР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,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33842" y="206522"/>
            <a:ext cx="8734499" cy="3887324"/>
            <a:chOff x="233842" y="206522"/>
            <a:chExt cx="8734499" cy="3887324"/>
          </a:xfrm>
          <a:solidFill>
            <a:srgbClr val="FFFF00"/>
          </a:solidFill>
        </p:grpSpPr>
        <p:grpSp>
          <p:nvGrpSpPr>
            <p:cNvPr id="12" name="Группа 11"/>
            <p:cNvGrpSpPr/>
            <p:nvPr/>
          </p:nvGrpSpPr>
          <p:grpSpPr>
            <a:xfrm>
              <a:off x="4575795" y="206522"/>
              <a:ext cx="4392546" cy="3887324"/>
              <a:chOff x="4647746" y="2379662"/>
              <a:chExt cx="4392546" cy="3887324"/>
            </a:xfrm>
            <a:grpFill/>
          </p:grpSpPr>
          <p:pic>
            <p:nvPicPr>
              <p:cNvPr id="13" name="Picture 2" descr="Двнаг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7746" y="2379662"/>
                <a:ext cx="4388304" cy="299355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Прямокутник 5"/>
              <p:cNvSpPr/>
              <p:nvPr/>
            </p:nvSpPr>
            <p:spPr>
              <a:xfrm>
                <a:off x="4654617" y="5373215"/>
                <a:ext cx="4385675" cy="893771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lIns="36000" tIns="0" rIns="36000" bIns="0"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uk-UA" sz="2400" i="1" dirty="0">
                    <a:latin typeface="Calibri" pitchFamily="34" charset="0"/>
                    <a:cs typeface="Calibri" pitchFamily="34" charset="0"/>
                  </a:rPr>
                  <a:t>Навантажувальна діаграма робочої машини і втрати енергії в електродвигуні</a:t>
                </a:r>
                <a:endParaRPr lang="uk-UA" sz="2200" spc="-10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6975909"/>
                </p:ext>
              </p:extLst>
            </p:nvPr>
          </p:nvGraphicFramePr>
          <p:xfrm>
            <a:off x="233842" y="2017804"/>
            <a:ext cx="4325979" cy="1086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7" name="Формула" r:id="rId4" imgW="2095200" imgH="495000" progId="Equation.3">
                    <p:embed/>
                  </p:oleObj>
                </mc:Choice>
                <mc:Fallback>
                  <p:oleObj name="Формула" r:id="rId4" imgW="2095200" imgH="495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842" y="2017804"/>
                          <a:ext cx="4325979" cy="1086104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71488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</a:rPr>
              <a:t>Визначення необхідної потужності приводних двигунів для тривалого режиму роботи</a:t>
            </a:r>
            <a:endParaRPr lang="uk-UA" sz="2800" b="1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16731" y="2348880"/>
            <a:ext cx="8928100" cy="10156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Метод середніх втрат є універсальним і досить точним методом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пере-вірки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вибраного двигуна за умовами нагрівання, але дуже трудомістким, тому на практиці частіше користуються методами еквівалентних величин.</a:t>
            </a:r>
            <a:endParaRPr lang="uk-UA" sz="2200" spc="-1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09910" y="3501008"/>
            <a:ext cx="8928100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Еквівалентними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називають такі незмінні в часі значення струму,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мо-менту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або потужності, які викликають у двигуні такі ж втрати потужності, як і реально змінні ці величини.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кутник 5"/>
          <p:cNvSpPr/>
          <p:nvPr/>
        </p:nvSpPr>
        <p:spPr>
          <a:xfrm>
            <a:off x="107950" y="839871"/>
            <a:ext cx="8928100" cy="6771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4) Після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перевірки за тепловим режимом вибраний електродвигун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необ-хідно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перевірити на перевантажувальну здатність.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кутник 5"/>
          <p:cNvSpPr/>
          <p:nvPr/>
        </p:nvSpPr>
        <p:spPr>
          <a:xfrm>
            <a:off x="109910" y="1556792"/>
            <a:ext cx="8928100" cy="6771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5)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Асинхронні короткозамкнені двигуни додатково перевіряються за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умо-вами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пуску при можливому зниженні напруги живлення.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кутник 5"/>
          <p:cNvSpPr/>
          <p:nvPr/>
        </p:nvSpPr>
        <p:spPr>
          <a:xfrm>
            <a:off x="123602" y="4570373"/>
            <a:ext cx="89281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Метод еквівалентного струму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.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При використанні двигуна середня потужність, яка в ньому втрачається при завантаженні еквівалентним струмом, дорівнює: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31207" y="5502062"/>
            <a:ext cx="4720972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ΔР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ср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ΔР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8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+ ΔР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ΔР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 + І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uk-UA" sz="28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1" name="Прямокутник 5"/>
          <p:cNvSpPr/>
          <p:nvPr/>
        </p:nvSpPr>
        <p:spPr>
          <a:xfrm>
            <a:off x="107950" y="6025282"/>
            <a:ext cx="8928100" cy="677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де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ΔР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-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потужність постійних втрат;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ΔР</a:t>
            </a:r>
            <a:r>
              <a:rPr lang="en-US" sz="2200" i="1" baseline="-25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2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-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змінні втрати потужності;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200" baseline="-250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–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ек-вівалентний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струм головного кола;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-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опір обмотки двигуна.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19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</a:rPr>
              <a:t>Визначення необхідної потужності приводних двигунів для тривалого режиму роботи</a:t>
            </a:r>
            <a:endParaRPr lang="uk-UA" sz="2800" b="1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23255" y="4620741"/>
            <a:ext cx="8928100" cy="33855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Двигун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вибирають за еквівалентним струмом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за умовою:</a:t>
            </a:r>
            <a:endParaRPr lang="uk-UA" sz="2200" spc="-1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07950" y="839871"/>
            <a:ext cx="8928100" cy="6771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Замінимо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втрати потужності на кожній ділянці ступінчастої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навантажу-вальної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діаграми через відповідні постійні і змінні складові: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кутник 5"/>
          <p:cNvSpPr/>
          <p:nvPr/>
        </p:nvSpPr>
        <p:spPr>
          <a:xfrm>
            <a:off x="114499" y="2492896"/>
            <a:ext cx="8928100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Після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нескладних перетворень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знайдемо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еквівалентний струм: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498122"/>
              </p:ext>
            </p:extLst>
          </p:nvPr>
        </p:nvGraphicFramePr>
        <p:xfrm>
          <a:off x="323527" y="1516979"/>
          <a:ext cx="8352929" cy="937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name="Формула" r:id="rId3" imgW="4610100" imgH="520700" progId="Equation.3">
                  <p:embed/>
                </p:oleObj>
              </mc:Choice>
              <mc:Fallback>
                <p:oleObj name="Формула" r:id="rId3" imgW="4610100" imgH="5207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7" y="1516979"/>
                        <a:ext cx="8352929" cy="93769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176693"/>
              </p:ext>
            </p:extLst>
          </p:nvPr>
        </p:nvGraphicFramePr>
        <p:xfrm>
          <a:off x="2049463" y="2832100"/>
          <a:ext cx="4325937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6" name="Формула" r:id="rId5" imgW="2273040" imgH="571320" progId="Equation.3">
                  <p:embed/>
                </p:oleObj>
              </mc:Choice>
              <mc:Fallback>
                <p:oleObj name="Формула" r:id="rId5" imgW="2273040" imgH="5713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9463" y="2832100"/>
                        <a:ext cx="4325937" cy="10858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кутник 5"/>
          <p:cNvSpPr/>
          <p:nvPr/>
        </p:nvSpPr>
        <p:spPr>
          <a:xfrm>
            <a:off x="123255" y="3933056"/>
            <a:ext cx="8928100" cy="6771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де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, І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, ...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-  значення сили струму при відповідних навантаженнях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на-вантажувальної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діаграми;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,t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, ...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- тривалість роботи на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-тій ділянці.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651248" y="4617511"/>
            <a:ext cx="1348959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 ≤ 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ном</a:t>
            </a:r>
            <a:r>
              <a:rPr lang="uk-UA" sz="2800" i="1" baseline="-25000" dirty="0">
                <a:latin typeface="Times New Roman" pitchFamily="18" charset="0"/>
                <a:cs typeface="Times New Roman" pitchFamily="18" charset="0"/>
              </a:rPr>
              <a:t>,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кутник 5"/>
          <p:cNvSpPr/>
          <p:nvPr/>
        </p:nvSpPr>
        <p:spPr>
          <a:xfrm>
            <a:off x="123255" y="5161358"/>
            <a:ext cx="8928100" cy="578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Після цього електродвигун перевіряють на допустиме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перевантажен-ня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і за умовами пуску.</a:t>
            </a:r>
            <a:endParaRPr lang="uk-UA" sz="2200" spc="-1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Прямокутник 5"/>
          <p:cNvSpPr/>
          <p:nvPr/>
        </p:nvSpPr>
        <p:spPr>
          <a:xfrm>
            <a:off x="123255" y="5739465"/>
            <a:ext cx="8928100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Метод еквівалентного струму з деякими допущеннями можна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засто-совувати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для перевірки на нагрівання майже всіх типів електродвигунів з достатньою для практики точністю.</a:t>
            </a:r>
            <a:endParaRPr lang="uk-UA" sz="2200" spc="-1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00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</a:rPr>
              <a:t>Визначення необхідної потужності приводних двигунів для тривалого режиму роботи</a:t>
            </a:r>
            <a:endParaRPr lang="uk-UA" sz="2800" b="1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07950" y="839871"/>
            <a:ext cx="8928100" cy="14414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Метод еквівалентного моменту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доцільно застосовувати у тому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ви-падку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коли вибір потужності електродвигуна бажано пов’язати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безпосе-редньо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 режимом роботи робочої машини, поклавши в основу графік статичного моменту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і відповідний до нього графік моменту електродвигуна.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02641" y="2281291"/>
            <a:ext cx="8928100" cy="86587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Формулу для еквівалентного моменту виводять безпосередньо з формули еквівалентного струму, за умови, що потік збудження </a:t>
            </a:r>
            <a:r>
              <a:rPr lang="uk-UA" sz="2200" i="1" u="sng" dirty="0" err="1" smtClean="0">
                <a:latin typeface="Calibri" pitchFamily="34" charset="0"/>
                <a:cs typeface="Calibri" pitchFamily="34" charset="0"/>
              </a:rPr>
              <a:t>прак-тично</a:t>
            </a:r>
            <a:r>
              <a:rPr lang="uk-UA" sz="2200" i="1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не змінюється зі зміною навантаження.</a:t>
            </a:r>
            <a:endParaRPr lang="uk-UA" sz="2200" i="1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кутник 5"/>
          <p:cNvSpPr/>
          <p:nvPr/>
        </p:nvSpPr>
        <p:spPr>
          <a:xfrm>
            <a:off x="102641" y="3147169"/>
            <a:ext cx="8928100" cy="5763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Перемноживши ліву і праву частини виразу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еквівалентного струму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на величину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ном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,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матимемо вираз для еквівалентного моменту:</a:t>
            </a:r>
            <a:endParaRPr lang="uk-UA" sz="2200" i="1" spc="-7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414748"/>
              </p:ext>
            </p:extLst>
          </p:nvPr>
        </p:nvGraphicFramePr>
        <p:xfrm>
          <a:off x="102641" y="3744845"/>
          <a:ext cx="4885102" cy="100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Формула" r:id="rId3" imgW="2781300" imgH="571500" progId="Equation.3">
                  <p:embed/>
                </p:oleObj>
              </mc:Choice>
              <mc:Fallback>
                <p:oleObj name="Формула" r:id="rId3" imgW="2781300" imgH="5715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641" y="3744845"/>
                        <a:ext cx="4885102" cy="10037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кутник 5"/>
          <p:cNvSpPr/>
          <p:nvPr/>
        </p:nvSpPr>
        <p:spPr>
          <a:xfrm>
            <a:off x="5034508" y="3723481"/>
            <a:ext cx="4038550" cy="9941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Електродвигун вибирають за еквівалентним моментом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дотри-муючись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умови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:  </a:t>
            </a:r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400" i="1" baseline="-25000" dirty="0" err="1">
                <a:latin typeface="Times New Roman" pitchFamily="18" charset="0"/>
                <a:cs typeface="Times New Roman" pitchFamily="18" charset="0"/>
              </a:rPr>
              <a:t>ном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 ≥ </a:t>
            </a:r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400" i="1" baseline="-25000" dirty="0" err="1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200" i="1" spc="-7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кутник 5"/>
          <p:cNvSpPr/>
          <p:nvPr/>
        </p:nvSpPr>
        <p:spPr>
          <a:xfrm>
            <a:off x="77465" y="4786985"/>
            <a:ext cx="8928100" cy="19297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Зважаючи на вказані раніше обмеження, метод можна застосовувати для перевірки ДПС НЗ, якщо вони працюють з незмінним магнітним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пото-ком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 З певними допущеннями метод може бути використаний і для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асин-хронних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та синхронних двигунів, які працюють з навантаженням,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близь-ким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до номінального, тобто коли момент двигуна приблизно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пропорцій-ний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струмові.</a:t>
            </a:r>
            <a:endParaRPr lang="uk-UA" sz="2200" i="1" spc="-7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05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</a:rPr>
              <a:t>Визначення необхідної потужності приводних двигунів для тривалого режиму роботи</a:t>
            </a:r>
            <a:endParaRPr lang="uk-UA" sz="2800" b="1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07950" y="839871"/>
            <a:ext cx="8928100" cy="8638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uk-UA" sz="2200" i="1" u="sng" dirty="0" smtClean="0">
                <a:latin typeface="Calibri" pitchFamily="34" charset="0"/>
                <a:cs typeface="Calibri" pitchFamily="34" charset="0"/>
              </a:rPr>
              <a:t>Методом 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еквівалентної потужності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зручно користуватися при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пере-вірці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потужності електродвигунів, що працюють зі швидкістю, яка мало змінюється, тобто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ω =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соп</a:t>
            </a: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≈ ω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.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07950" y="1703697"/>
            <a:ext cx="8928100" cy="2882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У цьому випадку потужність пропорційна моментові: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Р =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М∙ω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200" i="1" spc="-7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кутник 5"/>
          <p:cNvSpPr/>
          <p:nvPr/>
        </p:nvSpPr>
        <p:spPr>
          <a:xfrm>
            <a:off x="107950" y="1991981"/>
            <a:ext cx="8928100" cy="57605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Перемноживши ліву і праву частини виразу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еквівалентного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моменту на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одержимо вираз для визначення еквівалентної потужності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:</a:t>
            </a:r>
            <a:endParaRPr lang="uk-UA" sz="2200" i="1" spc="-7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378429"/>
              </p:ext>
            </p:extLst>
          </p:nvPr>
        </p:nvGraphicFramePr>
        <p:xfrm>
          <a:off x="179512" y="2568036"/>
          <a:ext cx="4460995" cy="1004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Формула" r:id="rId3" imgW="2540000" imgH="571500" progId="Equation.3">
                  <p:embed/>
                </p:oleObj>
              </mc:Choice>
              <mc:Fallback>
                <p:oleObj name="Формула" r:id="rId3" imgW="2540000" imgH="5715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568036"/>
                        <a:ext cx="4460995" cy="100498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кутник 5"/>
          <p:cNvSpPr/>
          <p:nvPr/>
        </p:nvSpPr>
        <p:spPr>
          <a:xfrm>
            <a:off x="4711427" y="2683542"/>
            <a:ext cx="4320034" cy="88947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Електродвигун вибирають за еквівалентною потужністю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дотри-муючись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умови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: 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uk-UA" sz="2400" i="1" baseline="-25000" dirty="0" err="1">
                <a:latin typeface="Times New Roman" pitchFamily="18" charset="0"/>
                <a:cs typeface="Times New Roman" pitchFamily="18" charset="0"/>
              </a:rPr>
              <a:t>ном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 ≥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е. </a:t>
            </a:r>
            <a:endParaRPr lang="uk-UA" sz="2200" i="1" spc="-7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кутник 5"/>
          <p:cNvSpPr/>
          <p:nvPr/>
        </p:nvSpPr>
        <p:spPr>
          <a:xfrm>
            <a:off x="107950" y="3573016"/>
            <a:ext cx="8928100" cy="316548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Порядок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розрахунку потужності двигуна методом еквівалентних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величин:</a:t>
            </a:r>
            <a:endParaRPr lang="uk-UA" sz="22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1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) Розраховують або одержують експериментально навантажувальну діаграму робочої машини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або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2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) Визначають середнє значення потужності або моменту і попередньо вибирають електродвигун.</a:t>
            </a:r>
          </a:p>
          <a:p>
            <a:pPr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3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) Користуючись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даними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двигуна, приведеним до його валу моментом інерції системи електродвигун - робоча машина і навантажувальною діаграмою робочої машини, будують навантажувальну діаграму двигуна.</a:t>
            </a:r>
          </a:p>
          <a:p>
            <a:pPr>
              <a:lnSpc>
                <a:spcPct val="8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4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) Одержану навантажувальну діаграму двигуна обробляють раніше описаним методом і визначають еквівалентні значення струму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або споживаної двигуном потужності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200" i="1" baseline="-25000" dirty="0">
                <a:latin typeface="Calibri" pitchFamily="34" charset="0"/>
                <a:cs typeface="Calibri" pitchFamily="34" charset="0"/>
              </a:rPr>
              <a:t>.</a:t>
            </a:r>
            <a:endParaRPr lang="uk-UA" sz="2200" i="1" spc="-7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98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</a:rPr>
              <a:t>Визначення необхідної потужності приводних двигунів для короткочасного режиму роботи</a:t>
            </a:r>
            <a:endParaRPr lang="uk-UA" sz="2800" b="1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07950" y="839871"/>
            <a:ext cx="8928100" cy="8638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Основною ознакою короткочасного режиму роботи є те, що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перевище-ння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температури двигуна в кінці каталожного робочого періоду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кат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не досягає усталеного значення.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12539" y="1703697"/>
            <a:ext cx="8928100" cy="11510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Тому, якщо прийняти електродвигун тривалого режиму і завантажити до номінальної потужності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(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кат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uk-UA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ном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)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то перевищення його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температу-ри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за час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кат</a:t>
            </a:r>
            <a:r>
              <a:rPr lang="uk-UA" sz="22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досягне значення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доп</a:t>
            </a:r>
            <a:r>
              <a:rPr lang="uk-UA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і двигун не буде повністю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викорис-таний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за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нагрівостійкістю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</a:t>
            </a:r>
            <a:endParaRPr lang="uk-UA" sz="2200" i="1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кутник 5"/>
          <p:cNvSpPr/>
          <p:nvPr/>
        </p:nvSpPr>
        <p:spPr>
          <a:xfrm>
            <a:off x="112539" y="2854781"/>
            <a:ext cx="8928100" cy="169277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Отже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для роботи у режимі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двигун режиму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слід вибирати з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пере-вантаженням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щоб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кат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ном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у такому випадку усталене перевищення температури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буде більшим за допустиме, але до кінця робочого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періо-ду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поточне перевищення температури не повинно перевищувати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до-пустимого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значення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τ ≤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доп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</a:t>
            </a:r>
            <a:endParaRPr lang="uk-UA" sz="2200" i="1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кутник 5"/>
          <p:cNvSpPr/>
          <p:nvPr/>
        </p:nvSpPr>
        <p:spPr>
          <a:xfrm>
            <a:off x="107950" y="4577920"/>
            <a:ext cx="8928100" cy="29033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spc="-30" dirty="0" smtClean="0">
                <a:latin typeface="Calibri" pitchFamily="34" charset="0"/>
                <a:cs typeface="Calibri" pitchFamily="34" charset="0"/>
              </a:rPr>
              <a:t>Таким </a:t>
            </a:r>
            <a:r>
              <a:rPr lang="uk-UA" sz="2200" spc="-30" dirty="0">
                <a:latin typeface="Calibri" pitchFamily="34" charset="0"/>
                <a:cs typeface="Calibri" pitchFamily="34" charset="0"/>
              </a:rPr>
              <a:t>чином, двигун може бути повністю використаний за </a:t>
            </a:r>
            <a:r>
              <a:rPr lang="uk-UA" sz="2200" spc="-30" dirty="0" err="1">
                <a:latin typeface="Calibri" pitchFamily="34" charset="0"/>
                <a:cs typeface="Calibri" pitchFamily="34" charset="0"/>
              </a:rPr>
              <a:t>нагрівостійкістю</a:t>
            </a:r>
            <a:r>
              <a:rPr lang="uk-UA" sz="2200" spc="-30" dirty="0">
                <a:latin typeface="Calibri" pitchFamily="34" charset="0"/>
                <a:cs typeface="Calibri" pitchFamily="34" charset="0"/>
              </a:rPr>
              <a:t>.</a:t>
            </a:r>
            <a:endParaRPr lang="uk-UA" sz="2200" i="1" spc="-3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кутник 5"/>
          <p:cNvSpPr/>
          <p:nvPr/>
        </p:nvSpPr>
        <p:spPr>
          <a:xfrm>
            <a:off x="107950" y="4885980"/>
            <a:ext cx="8928100" cy="6771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У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цьому випадку двигун працює з перевантаженням, яке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характеризу-ється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коефіцієнтами термічного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200" i="1" baseline="-25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і механічного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перевантаження.</a:t>
            </a:r>
            <a:endParaRPr lang="uk-UA" sz="2200" i="1" spc="-3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Прямокутник 5"/>
          <p:cNvSpPr/>
          <p:nvPr/>
        </p:nvSpPr>
        <p:spPr>
          <a:xfrm>
            <a:off x="112539" y="5563088"/>
            <a:ext cx="8928100" cy="10156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uk-UA" sz="2200" i="1" u="sng" dirty="0" smtClean="0">
                <a:latin typeface="Calibri" pitchFamily="34" charset="0"/>
                <a:cs typeface="Calibri" pitchFamily="34" charset="0"/>
              </a:rPr>
              <a:t>Коефіцієнт 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термічного перевантаження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є відношенням втрат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потуж-ності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при короткочасному режимі до втрат потужності при тривалому (номінальному) режимі:</a:t>
            </a:r>
            <a:endParaRPr lang="uk-UA" sz="2200" i="1" spc="-3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38703" y="6237312"/>
            <a:ext cx="2784032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кат</a:t>
            </a:r>
            <a:r>
              <a:rPr lang="uk-UA" sz="28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/ Δ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ном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376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</a:rPr>
              <a:t>Визначення необхідної потужності приводних двигунів для короткочасного режиму роботи</a:t>
            </a:r>
            <a:endParaRPr lang="uk-UA" sz="2800" b="1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07950" y="839871"/>
            <a:ext cx="8928100" cy="13542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Прийнявши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припущення, що зі зміною навантаження швидкість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обер-тання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двигуна залишається постійною, 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коефіцієнт механічного </a:t>
            </a:r>
            <a:r>
              <a:rPr lang="uk-UA" sz="2200" i="1" u="sng" dirty="0" err="1" smtClean="0">
                <a:latin typeface="Calibri" pitchFamily="34" charset="0"/>
                <a:cs typeface="Calibri" pitchFamily="34" charset="0"/>
              </a:rPr>
              <a:t>переван-таження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можна виразити як відношення потужності короткочасного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ре-жиму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до номінальної потужності двигуна: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19385" y="2492896"/>
            <a:ext cx="8928100" cy="6771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Коефіцієнт термічного перевантаження можна записати через постійні і змінні втрати у вигляді:</a:t>
            </a:r>
            <a:endParaRPr lang="uk-UA" sz="2200" i="1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20419" y="1844824"/>
            <a:ext cx="2439194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кат</a:t>
            </a:r>
            <a:r>
              <a:rPr lang="uk-UA" sz="28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ном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224818"/>
              </p:ext>
            </p:extLst>
          </p:nvPr>
        </p:nvGraphicFramePr>
        <p:xfrm>
          <a:off x="3131840" y="2924944"/>
          <a:ext cx="4781075" cy="1305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1" name="Формула" r:id="rId3" imgW="3073400" imgH="838200" progId="Equation.3">
                  <p:embed/>
                </p:oleObj>
              </mc:Choice>
              <mc:Fallback>
                <p:oleObj name="Формула" r:id="rId3" imgW="3073400" imgH="838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2924944"/>
                        <a:ext cx="4781075" cy="130527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кутник 5"/>
          <p:cNvSpPr/>
          <p:nvPr/>
        </p:nvSpPr>
        <p:spPr>
          <a:xfrm>
            <a:off x="97681" y="4365104"/>
            <a:ext cx="8928100" cy="6771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Тоді, к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оефіцієнт 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механічного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перевантаження можна записати через постійні і змінні втрати у вигляді:</a:t>
            </a:r>
            <a:endParaRPr lang="uk-UA" sz="2200" i="1" spc="-7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254214"/>
              </p:ext>
            </p:extLst>
          </p:nvPr>
        </p:nvGraphicFramePr>
        <p:xfrm>
          <a:off x="4139952" y="4881705"/>
          <a:ext cx="3617042" cy="864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2" name="Формула" r:id="rId5" imgW="2070100" imgH="495300" progId="Equation.3">
                  <p:embed/>
                </p:oleObj>
              </mc:Choice>
              <mc:Fallback>
                <p:oleObj name="Формула" r:id="rId5" imgW="2070100" imgH="495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4881705"/>
                        <a:ext cx="3617042" cy="86410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кутник 5"/>
          <p:cNvSpPr/>
          <p:nvPr/>
        </p:nvSpPr>
        <p:spPr>
          <a:xfrm>
            <a:off x="107206" y="5733256"/>
            <a:ext cx="1008410" cy="2903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Або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:</a:t>
            </a:r>
            <a:endParaRPr lang="uk-UA" sz="2200" i="1" spc="-7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219036"/>
              </p:ext>
            </p:extLst>
          </p:nvPr>
        </p:nvGraphicFramePr>
        <p:xfrm>
          <a:off x="1130871" y="5376437"/>
          <a:ext cx="2865629" cy="1294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3" name="Формула" r:id="rId7" imgW="1459866" imgH="660113" progId="Equation.3">
                  <p:embed/>
                </p:oleObj>
              </mc:Choice>
              <mc:Fallback>
                <p:oleObj name="Формула" r:id="rId7" imgW="1459866" imgH="660113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871" y="5376437"/>
                        <a:ext cx="2865629" cy="129430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204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36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spc="-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Класифікація номінальних режимів роботи двигунів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111382" y="486625"/>
            <a:ext cx="8928100" cy="86382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Номінальним режимом роботи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електричної машини називають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ре-жим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роботи, для якого машина призначається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підприємством-виробни-ком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і який наведено у її паспорті.</a:t>
            </a:r>
          </a:p>
        </p:txBody>
      </p:sp>
      <p:sp>
        <p:nvSpPr>
          <p:cNvPr id="8" name="Прямокутник 8"/>
          <p:cNvSpPr/>
          <p:nvPr/>
        </p:nvSpPr>
        <p:spPr>
          <a:xfrm>
            <a:off x="111382" y="1416111"/>
            <a:ext cx="8928100" cy="57554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Сучасними стандартами передбачено вісім номінальних режимів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ро-боти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електродвигунів, які умовно позначають від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S1</a:t>
            </a:r>
            <a:r>
              <a:rPr lang="uk-UA" sz="2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до</a:t>
            </a:r>
            <a:r>
              <a:rPr lang="uk-UA" sz="2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S8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.</a:t>
            </a:r>
            <a:endParaRPr lang="uk-UA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107950" y="2132856"/>
            <a:ext cx="4450324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S1)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- </a:t>
            </a:r>
            <a:r>
              <a:rPr lang="uk-UA" sz="2400" i="1" u="sng" dirty="0">
                <a:latin typeface="Calibri" pitchFamily="34" charset="0"/>
                <a:cs typeface="Calibri" pitchFamily="34" charset="0"/>
              </a:rPr>
              <a:t>Тривалий номінальний </a:t>
            </a:r>
            <a:r>
              <a:rPr lang="uk-UA" sz="2400" i="1" u="sng" dirty="0" err="1" smtClean="0">
                <a:latin typeface="Calibri" pitchFamily="34" charset="0"/>
                <a:cs typeface="Calibri" pitchFamily="34" charset="0"/>
              </a:rPr>
              <a:t>ре-жим</a:t>
            </a:r>
            <a:r>
              <a:rPr lang="uk-UA" sz="2400" i="1" u="sng" dirty="0">
                <a:latin typeface="Calibri" pitchFamily="34" charset="0"/>
                <a:cs typeface="Calibri" pitchFamily="34" charset="0"/>
              </a:rPr>
              <a:t>,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 це режим роботи </a:t>
            </a:r>
            <a:r>
              <a:rPr lang="uk-UA" sz="2400" i="1" dirty="0" err="1" smtClean="0">
                <a:latin typeface="Calibri" pitchFamily="34" charset="0"/>
                <a:cs typeface="Calibri" pitchFamily="34" charset="0"/>
              </a:rPr>
              <a:t>елект-родвигуна</a:t>
            </a:r>
            <a:r>
              <a:rPr lang="uk-UA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при </a:t>
            </a:r>
            <a:r>
              <a:rPr lang="uk-UA" sz="2400" i="1" dirty="0" smtClean="0">
                <a:latin typeface="Calibri" pitchFamily="34" charset="0"/>
                <a:cs typeface="Calibri" pitchFamily="34" charset="0"/>
              </a:rPr>
              <a:t>незмінному </a:t>
            </a:r>
            <a:r>
              <a:rPr lang="uk-UA" sz="2400" i="1" dirty="0" err="1" smtClean="0">
                <a:latin typeface="Calibri" pitchFamily="34" charset="0"/>
                <a:cs typeface="Calibri" pitchFamily="34" charset="0"/>
              </a:rPr>
              <a:t>на-вантаженні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, </a:t>
            </a:r>
            <a:r>
              <a:rPr lang="uk-UA" sz="2400" i="1" dirty="0" smtClean="0">
                <a:latin typeface="Calibri" pitchFamily="34" charset="0"/>
                <a:cs typeface="Calibri" pitchFamily="34" charset="0"/>
              </a:rPr>
              <a:t>причому 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за час </a:t>
            </a:r>
            <a:r>
              <a:rPr lang="uk-UA" sz="2400" i="1" dirty="0" err="1" smtClean="0">
                <a:latin typeface="Calibri" pitchFamily="34" charset="0"/>
                <a:cs typeface="Calibri" pitchFamily="34" charset="0"/>
              </a:rPr>
              <a:t>ро-боти</a:t>
            </a:r>
            <a:r>
              <a:rPr lang="uk-UA" sz="2400" i="1" dirty="0" smtClean="0">
                <a:latin typeface="Calibri" pitchFamily="34" charset="0"/>
                <a:cs typeface="Calibri" pitchFamily="34" charset="0"/>
              </a:rPr>
              <a:t> перевищення </a:t>
            </a:r>
            <a:r>
              <a:rPr lang="uk-UA" sz="2400" i="1" dirty="0" err="1" smtClean="0">
                <a:latin typeface="Calibri" pitchFamily="34" charset="0"/>
                <a:cs typeface="Calibri" pitchFamily="34" charset="0"/>
              </a:rPr>
              <a:t>температу-ри</a:t>
            </a:r>
            <a:r>
              <a:rPr lang="uk-UA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усіх частин </a:t>
            </a:r>
            <a:r>
              <a:rPr lang="uk-UA" sz="2400" i="1" dirty="0" smtClean="0">
                <a:latin typeface="Calibri" pitchFamily="34" charset="0"/>
                <a:cs typeface="Calibri" pitchFamily="34" charset="0"/>
              </a:rPr>
              <a:t>електродвигуна 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досягає </a:t>
            </a:r>
            <a:r>
              <a:rPr lang="uk-UA" sz="2400" i="1" dirty="0" smtClean="0">
                <a:latin typeface="Calibri" pitchFamily="34" charset="0"/>
                <a:cs typeface="Calibri" pitchFamily="34" charset="0"/>
              </a:rPr>
              <a:t>усталеного 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значення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0" name="Прямокутник 8"/>
          <p:cNvSpPr/>
          <p:nvPr/>
        </p:nvSpPr>
        <p:spPr>
          <a:xfrm>
            <a:off x="111382" y="4730398"/>
            <a:ext cx="4450324" cy="172354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Цей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режим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відноситься до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основ-них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і для нього виготовляються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спе-ціальні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двигуни у паспорті яких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вка-зується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номінальна потужність </a:t>
            </a:r>
            <a:r>
              <a:rPr lang="uk-UA" sz="2200" i="1" dirty="0" err="1" smtClean="0"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і режим 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S1.</a:t>
            </a:r>
            <a:endParaRPr lang="uk-UA" sz="2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7664" name="Picture 16" descr="Двна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432" y="2042150"/>
            <a:ext cx="4467557" cy="464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5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</a:rPr>
              <a:t>Визначення необхідної потужності приводних двигунів для короткочасного режиму роботи</a:t>
            </a:r>
            <a:endParaRPr lang="uk-UA" sz="2800" b="1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07950" y="839871"/>
            <a:ext cx="8928100" cy="11536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При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роботі двигуна з перевантаженням змінні втрати значно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переви-щують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постійні,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тому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 достатньою для практики точністю постійними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втратами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можна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знехтувати і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коефіцієнт механічного перевантаження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визначиться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за формулою: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07950" y="2852936"/>
            <a:ext cx="8928100" cy="11518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Значення </a:t>
            </a:r>
            <a:r>
              <a:rPr lang="uk-UA" sz="2200" i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i="1" baseline="-25000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менші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ніж 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200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,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особливо при малих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тривалостях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роботи, тому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при перевірці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потужності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двигуна, призначеного для роботи в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три-валому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режимі, умовам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роботи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 короткочасному режимі частіше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корис-туються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коефіцієнтом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200" b="1" i="1" dirty="0">
                <a:latin typeface="Calibri" pitchFamily="34" charset="0"/>
                <a:cs typeface="Calibri" pitchFamily="34" charset="0"/>
              </a:rPr>
              <a:t>.</a:t>
            </a:r>
            <a:endParaRPr lang="uk-UA" sz="2200" i="1" spc="-7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136345"/>
              </p:ext>
            </p:extLst>
          </p:nvPr>
        </p:nvGraphicFramePr>
        <p:xfrm>
          <a:off x="3520122" y="1700808"/>
          <a:ext cx="2842491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8" name="Формула" r:id="rId4" imgW="1600200" imgH="647700" progId="Equation.3">
                  <p:embed/>
                </p:oleObj>
              </mc:Choice>
              <mc:Fallback>
                <p:oleObj name="Формула" r:id="rId4" imgW="1600200" imgH="6477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0122" y="1700808"/>
                        <a:ext cx="2842491" cy="115212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кутник 5"/>
          <p:cNvSpPr/>
          <p:nvPr/>
        </p:nvSpPr>
        <p:spPr>
          <a:xfrm>
            <a:off x="107950" y="4054654"/>
            <a:ext cx="8928100" cy="57810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Потужність, яку може розвивати двигун, працюючи короткочасно,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виз-начається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за умовою:</a:t>
            </a:r>
            <a:endParaRPr lang="uk-UA" sz="2200" i="1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99792" y="4343707"/>
            <a:ext cx="2241576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ном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8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Прямокутник 5"/>
          <p:cNvSpPr/>
          <p:nvPr/>
        </p:nvSpPr>
        <p:spPr>
          <a:xfrm>
            <a:off x="107950" y="4918631"/>
            <a:ext cx="6912322" cy="67710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Потужність спеціальних двигунів для короткочасного режиму роботи вибирається за умовами:</a:t>
            </a:r>
            <a:endParaRPr lang="uk-UA" sz="2200" i="1" spc="-7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418496"/>
              </p:ext>
            </p:extLst>
          </p:nvPr>
        </p:nvGraphicFramePr>
        <p:xfrm>
          <a:off x="7004362" y="4395694"/>
          <a:ext cx="1816110" cy="1200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9" name="Формула" r:id="rId6" imgW="901700" imgH="596900" progId="Equation.3">
                  <p:embed/>
                </p:oleObj>
              </mc:Choice>
              <mc:Fallback>
                <p:oleObj name="Формула" r:id="rId6" imgW="901700" imgH="596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4362" y="4395694"/>
                        <a:ext cx="1816110" cy="120004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кутник 5"/>
          <p:cNvSpPr/>
          <p:nvPr/>
        </p:nvSpPr>
        <p:spPr>
          <a:xfrm>
            <a:off x="107950" y="5618400"/>
            <a:ext cx="8928100" cy="11510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де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ном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-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номінальна потужність двигуна в короткочасному режимі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робо-ти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;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sz="2200" b="1" i="1" baseline="-25000" dirty="0">
                <a:latin typeface="Calibri" pitchFamily="34" charset="0"/>
                <a:cs typeface="Calibri" pitchFamily="34" charset="0"/>
              </a:rPr>
              <a:t> -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потужність навантаження, визначена за навантажувальною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діагра-мою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;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кат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-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каталожне значення тривалості роботи двигуна;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- фактична тривалість короткочасної роботи за навантажувальною діаграмою. </a:t>
            </a:r>
            <a:endParaRPr lang="uk-UA" sz="2200" i="1" spc="-7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Визначення необхідної потужності приводних двигунів для повторно-короткочасного режиму роботи</a:t>
            </a:r>
            <a:endParaRPr lang="uk-UA" sz="2800" b="1" i="1" u="sng" spc="-1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07950" y="839871"/>
            <a:ext cx="8928100" cy="8633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Стандартна навантажувальна діаграма електродвигуна, який працює у повторно-короткочасному режимі, характеризується величиною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регу-лярного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навантаження 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тривалістю роботи </a:t>
            </a:r>
            <a:r>
              <a:rPr lang="en-US" sz="2200" i="1" dirty="0" err="1">
                <a:latin typeface="Calibri" pitchFamily="34" charset="0"/>
                <a:cs typeface="Calibri" pitchFamily="34" charset="0"/>
              </a:rPr>
              <a:t>t</a:t>
            </a:r>
            <a:r>
              <a:rPr lang="en-US" sz="2200" i="1" baseline="-25000" dirty="0" err="1">
                <a:latin typeface="Calibri" pitchFamily="34" charset="0"/>
                <a:cs typeface="Calibri" pitchFamily="34" charset="0"/>
              </a:rPr>
              <a:t>p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і тривалістю паузи </a:t>
            </a:r>
            <a:r>
              <a:rPr lang="en-US" sz="2200" i="1" dirty="0">
                <a:latin typeface="Calibri" pitchFamily="34" charset="0"/>
                <a:cs typeface="Calibri" pitchFamily="34" charset="0"/>
              </a:rPr>
              <a:t>t</a:t>
            </a:r>
            <a:r>
              <a:rPr lang="uk-UA" sz="2200" i="1" baseline="-25000" dirty="0">
                <a:latin typeface="Calibri" pitchFamily="34" charset="0"/>
                <a:cs typeface="Calibri" pitchFamily="34" charset="0"/>
              </a:rPr>
              <a:t>о</a:t>
            </a:r>
            <a:r>
              <a:rPr lang="ru-RU" sz="2200" i="1" dirty="0">
                <a:latin typeface="Calibri" pitchFamily="34" charset="0"/>
                <a:cs typeface="Calibri" pitchFamily="34" charset="0"/>
              </a:rPr>
              <a:t>.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362" name="Picture 2" descr="image1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4" r="8742" b="11719"/>
          <a:stretch>
            <a:fillRect/>
          </a:stretch>
        </p:blipFill>
        <p:spPr bwMode="auto">
          <a:xfrm>
            <a:off x="1567551" y="1703184"/>
            <a:ext cx="7468500" cy="309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88950" y="2420888"/>
            <a:ext cx="1602730" cy="17266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Крім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того, режим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храк-теризується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тривалістю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вмикання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ТВ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</a:t>
            </a:r>
            <a:endParaRPr lang="uk-UA" sz="2200" i="1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кутник 5"/>
          <p:cNvSpPr/>
          <p:nvPr/>
        </p:nvSpPr>
        <p:spPr>
          <a:xfrm>
            <a:off x="116012" y="4813895"/>
            <a:ext cx="8928100" cy="57810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При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роботі електродвигуна у повторно-короткочасному режимі зміна </a:t>
            </a:r>
            <a:r>
              <a:rPr lang="uk-UA" sz="2200" spc="-30" dirty="0">
                <a:latin typeface="Calibri" pitchFamily="34" charset="0"/>
                <a:cs typeface="Calibri" pitchFamily="34" charset="0"/>
              </a:rPr>
              <a:t>температури його обмоток описується відрізками експоненціальних кривих.</a:t>
            </a:r>
          </a:p>
        </p:txBody>
      </p:sp>
      <p:sp>
        <p:nvSpPr>
          <p:cNvPr id="10" name="Прямокутник 5"/>
          <p:cNvSpPr/>
          <p:nvPr/>
        </p:nvSpPr>
        <p:spPr>
          <a:xfrm>
            <a:off x="107950" y="5395772"/>
            <a:ext cx="8928100" cy="13542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Після роботи протягом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 &gt; 4Т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процес нагрівання можна вважати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ква-зіусталеним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тобто перевищення температури в наступних циклах буде змінюватися від максимального значення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макс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у кінці періоду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навантаже-ння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до мінімального значення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мін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у кінці паузи.</a:t>
            </a:r>
            <a:endParaRPr lang="uk-UA" sz="2200" spc="-3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82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Визначення необхідної потужності приводних двигунів для повторно-короткочасного режиму роботи</a:t>
            </a:r>
            <a:endParaRPr lang="uk-UA" sz="2800" b="1" i="1" u="sng" spc="-1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07950" y="839871"/>
            <a:ext cx="8928100" cy="5755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Потужність двигуна вважається вірно вибраною за умовами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нагріван-ня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якщо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макс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дорівнює допустимому перевищенню температури </a:t>
            </a:r>
            <a:r>
              <a:rPr lang="uk-UA" sz="2200" i="1" dirty="0" err="1">
                <a:latin typeface="Calibri" pitchFamily="34" charset="0"/>
                <a:cs typeface="Calibri" pitchFamily="34" charset="0"/>
              </a:rPr>
              <a:t>τ</a:t>
            </a:r>
            <a:r>
              <a:rPr lang="uk-UA" sz="2200" i="1" baseline="-25000" dirty="0" err="1">
                <a:latin typeface="Calibri" pitchFamily="34" charset="0"/>
                <a:cs typeface="Calibri" pitchFamily="34" charset="0"/>
              </a:rPr>
              <a:t>доп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.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07950" y="1415413"/>
            <a:ext cx="8928100" cy="86382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Номінальна потужність спеціального двигуна при фактичній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тривалос-ті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вмикання, яка дорівнює одному із стандартних значень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(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ТВ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ТВ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),</a:t>
            </a:r>
            <a:r>
              <a:rPr lang="uk-UA" sz="2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вибирається за умовою: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1988840"/>
            <a:ext cx="1578189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ном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 ≥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uk-UA" sz="2800" i="1" baseline="-250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кутник 5"/>
          <p:cNvSpPr/>
          <p:nvPr/>
        </p:nvSpPr>
        <p:spPr>
          <a:xfrm>
            <a:off x="107950" y="2512060"/>
            <a:ext cx="8928100" cy="57605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де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-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еквівалентна потужність навантаження, визначена за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навантажу-вальною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діаграмою.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кутник 5"/>
          <p:cNvSpPr/>
          <p:nvPr/>
        </p:nvSpPr>
        <p:spPr>
          <a:xfrm>
            <a:off x="107950" y="3088115"/>
            <a:ext cx="8928100" cy="5760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Якщо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фактична тривалість вмикання відрізняється від стандартної, то потрібен перерахунок допустимої потужності двигуна.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Прямокутник 5"/>
          <p:cNvSpPr/>
          <p:nvPr/>
        </p:nvSpPr>
        <p:spPr>
          <a:xfrm>
            <a:off x="107950" y="3694760"/>
            <a:ext cx="8928100" cy="172662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Оскільки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при повторно-короткочасному режимі роботи періодично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про-ходить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охолодження двигуна, що розрахований на тривалий режим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робо-ти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то (вважаючи, що нагрівання в основному визначається змінними втратами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ru-RU" sz="22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) можливо перевести електродвигун із тривалого режиму роботи потужністю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на повторно-короткочасну роботу і завантажити потужністю, що рівна: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939922"/>
              </p:ext>
            </p:extLst>
          </p:nvPr>
        </p:nvGraphicFramePr>
        <p:xfrm>
          <a:off x="2843808" y="5154686"/>
          <a:ext cx="1784957" cy="794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4" name="Формула" r:id="rId3" imgW="1320227" imgH="533169" progId="Equation.3">
                  <p:embed/>
                </p:oleObj>
              </mc:Choice>
              <mc:Fallback>
                <p:oleObj name="Формула" r:id="rId3" imgW="1320227" imgH="53316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5154686"/>
                        <a:ext cx="1784957" cy="79459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106096"/>
              </p:ext>
            </p:extLst>
          </p:nvPr>
        </p:nvGraphicFramePr>
        <p:xfrm>
          <a:off x="4932040" y="5157192"/>
          <a:ext cx="2918470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5" name="Формула" r:id="rId5" imgW="1943100" imgH="482600" progId="Equation.3">
                  <p:embed/>
                </p:oleObj>
              </mc:Choice>
              <mc:Fallback>
                <p:oleObj name="Формула" r:id="rId5" imgW="1943100" imgH="482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5157192"/>
                        <a:ext cx="2918470" cy="7920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262079"/>
              </p:ext>
            </p:extLst>
          </p:nvPr>
        </p:nvGraphicFramePr>
        <p:xfrm>
          <a:off x="107950" y="5949280"/>
          <a:ext cx="2918470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6" name="Формула" r:id="rId7" imgW="1943100" imgH="482600" progId="Equation.3">
                  <p:embed/>
                </p:oleObj>
              </mc:Choice>
              <mc:Fallback>
                <p:oleObj name="Формула" r:id="rId7" imgW="1943100" imgH="482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5949280"/>
                        <a:ext cx="2918470" cy="7920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229452"/>
              </p:ext>
            </p:extLst>
          </p:nvPr>
        </p:nvGraphicFramePr>
        <p:xfrm>
          <a:off x="3255827" y="5949280"/>
          <a:ext cx="2632345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" name="Формула" r:id="rId9" imgW="1752600" imgH="482600" progId="Equation.3">
                  <p:embed/>
                </p:oleObj>
              </mc:Choice>
              <mc:Fallback>
                <p:oleObj name="Формула" r:id="rId9" imgW="1752600" imgH="482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5827" y="5949280"/>
                        <a:ext cx="2632345" cy="7920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704306"/>
              </p:ext>
            </p:extLst>
          </p:nvPr>
        </p:nvGraphicFramePr>
        <p:xfrm>
          <a:off x="6068559" y="5949280"/>
          <a:ext cx="2942314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" name="Формула" r:id="rId11" imgW="1955800" imgH="482600" progId="Equation.3">
                  <p:embed/>
                </p:oleObj>
              </mc:Choice>
              <mc:Fallback>
                <p:oleObj name="Формула" r:id="rId11" imgW="1955800" imgH="482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8559" y="5949280"/>
                        <a:ext cx="2942314" cy="7920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565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Визначення необхідної потужності приводних двигунів для повторно-короткочасного режиму роботи</a:t>
            </a:r>
            <a:endParaRPr lang="uk-UA" sz="2800" b="1" i="1" u="sng" spc="-1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07950" y="839871"/>
            <a:ext cx="8928100" cy="14393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На практиці електродвигуни, що розраховані на тривалій режим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робо-ти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стараються не ставити на переривчасту роботу, а ставлять двигуни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спе-ціальних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(кранових) серій, що мають великий пусковий та максимальний момент, посилені вали і підшипники, збільшений повітряний зазор і дещо збільшені втрати.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07950" y="2295635"/>
            <a:ext cx="8928100" cy="86331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Якщо фактична тривалість вмикання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ТВ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несуттєво відрізняється від стандартної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ТВ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то можна здійснити перерахунок потужності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електрод-вигуна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від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ТВ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до найближчої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ТВ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за формулою: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кутник 5"/>
          <p:cNvSpPr/>
          <p:nvPr/>
        </p:nvSpPr>
        <p:spPr>
          <a:xfrm>
            <a:off x="107950" y="4725148"/>
            <a:ext cx="9013205" cy="20313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Методика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вибору потужності спеціального двигуна для роботи у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повтор-но-короткочасному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режимі така. За навантажувальною діаграмою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робо-чої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машини, поданою у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вигляді </a:t>
            </a:r>
            <a:r>
              <a:rPr lang="uk-UA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 =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f(t)</a:t>
            </a: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визначають еквівалентну фактичну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потужність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за робочі періоди циклу та фактичну тривалість вмикання двигуна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ТВ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.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 каталогу попередньо вибирають двигун за умовами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2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uk-UA" sz="2200" i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i="1" baseline="-2500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≥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ТВ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≥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ТВ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200" spc="-7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982055"/>
              </p:ext>
            </p:extLst>
          </p:nvPr>
        </p:nvGraphicFramePr>
        <p:xfrm>
          <a:off x="6156176" y="2881135"/>
          <a:ext cx="1944216" cy="81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4" name="Формула" r:id="rId3" imgW="1320800" imgH="558800" progId="Equation.3">
                  <p:embed/>
                </p:oleObj>
              </mc:Choice>
              <mc:Fallback>
                <p:oleObj name="Формула" r:id="rId3" imgW="1320800" imgH="558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2881135"/>
                        <a:ext cx="1944216" cy="8198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34895"/>
              </p:ext>
            </p:extLst>
          </p:nvPr>
        </p:nvGraphicFramePr>
        <p:xfrm>
          <a:off x="395536" y="3789040"/>
          <a:ext cx="1974182" cy="854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5" name="Формула" r:id="rId5" imgW="1181100" imgH="508000" progId="Equation.3">
                  <p:embed/>
                </p:oleObj>
              </mc:Choice>
              <mc:Fallback>
                <p:oleObj name="Формула" r:id="rId5" imgW="1181100" imgH="508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789040"/>
                        <a:ext cx="1974182" cy="85441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032396"/>
              </p:ext>
            </p:extLst>
          </p:nvPr>
        </p:nvGraphicFramePr>
        <p:xfrm>
          <a:off x="2548621" y="3789040"/>
          <a:ext cx="2023380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6" name="Формула" r:id="rId7" imgW="1193800" imgH="508000" progId="Equation.3">
                  <p:embed/>
                </p:oleObj>
              </mc:Choice>
              <mc:Fallback>
                <p:oleObj name="Формула" r:id="rId7" imgW="1193800" imgH="508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8621" y="3789040"/>
                        <a:ext cx="2023380" cy="86409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997798"/>
              </p:ext>
            </p:extLst>
          </p:nvPr>
        </p:nvGraphicFramePr>
        <p:xfrm>
          <a:off x="4763426" y="3789040"/>
          <a:ext cx="2023380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7" name="Формула" r:id="rId9" imgW="1193800" imgH="508000" progId="Equation.3">
                  <p:embed/>
                </p:oleObj>
              </mc:Choice>
              <mc:Fallback>
                <p:oleObj name="Формула" r:id="rId9" imgW="1193800" imgH="508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426" y="3789040"/>
                        <a:ext cx="2023380" cy="86409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72063"/>
              </p:ext>
            </p:extLst>
          </p:nvPr>
        </p:nvGraphicFramePr>
        <p:xfrm>
          <a:off x="6923666" y="3789040"/>
          <a:ext cx="2023380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8" name="Формула" r:id="rId11" imgW="1193800" imgH="508000" progId="Equation.3">
                  <p:embed/>
                </p:oleObj>
              </mc:Choice>
              <mc:Fallback>
                <p:oleObj name="Формула" r:id="rId11" imgW="1193800" imgH="508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3666" y="3789040"/>
                        <a:ext cx="2023380" cy="86409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013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2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25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2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73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spc="-5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Визначення допустимого числа вмикань за годину </a:t>
            </a:r>
            <a:r>
              <a:rPr lang="uk-UA" sz="2800" b="1" i="1" u="sng" spc="-5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асинх-ронних</a:t>
            </a:r>
            <a:r>
              <a:rPr lang="uk-UA" sz="2800" b="1" i="1" u="sng" spc="-5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b="1" i="1" u="sng" spc="-5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електродвигунів з короткозамкненим ротором</a:t>
            </a:r>
          </a:p>
        </p:txBody>
      </p:sp>
      <p:sp>
        <p:nvSpPr>
          <p:cNvPr id="5" name="Прямокутник 5"/>
          <p:cNvSpPr/>
          <p:nvPr/>
        </p:nvSpPr>
        <p:spPr>
          <a:xfrm>
            <a:off x="107950" y="807714"/>
            <a:ext cx="8928100" cy="578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При значній частоті вмикання асинхронного двигуна втрати у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перехід-них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процесах викликають його інтенсивне нагрівання. 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07950" y="1390782"/>
            <a:ext cx="8928100" cy="115159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i="1" u="sng" dirty="0" smtClean="0">
                <a:latin typeface="Calibri" pitchFamily="34" charset="0"/>
                <a:cs typeface="Calibri" pitchFamily="34" charset="0"/>
              </a:rPr>
              <a:t>Допустимим 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вважається таке число вмикань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двигуна за годину, при якому середнє перевищення температури після великого числа робочих циклів дорівнює допустимому, тобто двигун повністю використовується за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нагрівостійкістю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кутник 5"/>
          <p:cNvSpPr/>
          <p:nvPr/>
        </p:nvSpPr>
        <p:spPr>
          <a:xfrm>
            <a:off x="107950" y="2535038"/>
            <a:ext cx="3806405" cy="23698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При визначенні допустимого числа вмикань за годину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вва-жають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що тривалість робочого циклу складається із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тривалос-ті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пуску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,</a:t>
            </a:r>
            <a:r>
              <a:rPr lang="uk-UA" sz="22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роботи при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устале-ному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режимі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,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гальмування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і паузи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тобто: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914355" y="2276872"/>
            <a:ext cx="5121695" cy="4465614"/>
            <a:chOff x="3914355" y="2276872"/>
            <a:chExt cx="5121695" cy="4465614"/>
          </a:xfrm>
        </p:grpSpPr>
        <p:pic>
          <p:nvPicPr>
            <p:cNvPr id="18434" name="Picture 2" descr="image12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018"/>
            <a:stretch>
              <a:fillRect/>
            </a:stretch>
          </p:blipFill>
          <p:spPr bwMode="auto">
            <a:xfrm>
              <a:off x="3914355" y="2276872"/>
              <a:ext cx="5121695" cy="36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Прямокутник 5"/>
            <p:cNvSpPr/>
            <p:nvPr/>
          </p:nvSpPr>
          <p:spPr>
            <a:xfrm>
              <a:off x="3914355" y="5878660"/>
              <a:ext cx="5121695" cy="86382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36000" tIns="0" rIns="36000" bIns="0">
              <a:spAutoFit/>
            </a:bodyPr>
            <a:lstStyle/>
            <a:p>
              <a:pPr algn="ctr">
                <a:lnSpc>
                  <a:spcPct val="85000"/>
                </a:lnSpc>
                <a:defRPr/>
              </a:pPr>
              <a:r>
                <a:rPr lang="uk-UA" sz="2200" i="1" dirty="0">
                  <a:latin typeface="Calibri" pitchFamily="34" charset="0"/>
                  <a:cs typeface="Calibri" pitchFamily="34" charset="0"/>
                </a:rPr>
                <a:t>Зміна швидкості обертання</a:t>
              </a:r>
              <a:r>
                <a:rPr lang="uk-UA" sz="2200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uk-UA" sz="2200" i="1" dirty="0">
                  <a:latin typeface="Calibri" pitchFamily="34" charset="0"/>
                  <a:cs typeface="Calibri" pitchFamily="34" charset="0"/>
                </a:rPr>
                <a:t>двигуна за робочий цикл при </a:t>
              </a:r>
              <a:r>
                <a:rPr lang="uk-UA" sz="2200" i="1" dirty="0" err="1" smtClean="0">
                  <a:latin typeface="Calibri" pitchFamily="34" charset="0"/>
                  <a:cs typeface="Calibri" pitchFamily="34" charset="0"/>
                </a:rPr>
                <a:t>повторно-коротко-часному</a:t>
              </a:r>
              <a:r>
                <a:rPr lang="uk-UA" sz="2200" i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uk-UA" sz="2200" i="1" dirty="0">
                  <a:latin typeface="Calibri" pitchFamily="34" charset="0"/>
                  <a:cs typeface="Calibri" pitchFamily="34" charset="0"/>
                </a:rPr>
                <a:t>режимі роботи</a:t>
              </a:r>
              <a:endParaRPr lang="uk-UA" sz="2200" spc="-7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003627" y="4897235"/>
            <a:ext cx="2856872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800" i="1" baseline="-25000" dirty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800" i="1" baseline="-25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800" i="1" baseline="-250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800" i="1" baseline="-250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800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2" name="Прямокутник 5"/>
          <p:cNvSpPr/>
          <p:nvPr/>
        </p:nvSpPr>
        <p:spPr>
          <a:xfrm>
            <a:off x="154484" y="5564215"/>
            <a:ext cx="719635" cy="31444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400" dirty="0"/>
              <a:t>або: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94875" y="5482767"/>
            <a:ext cx="1832553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800" i="1" baseline="-25000" dirty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= 3600/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кутник 5"/>
          <p:cNvSpPr/>
          <p:nvPr/>
        </p:nvSpPr>
        <p:spPr>
          <a:xfrm>
            <a:off x="77013" y="6166431"/>
            <a:ext cx="3783486" cy="57605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де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-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фактична кількість вмикань за годину.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67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2" grpId="0" animBg="1"/>
      <p:bldP spid="11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73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spc="-5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Визначення допустимого числа вмикань за годину </a:t>
            </a:r>
            <a:r>
              <a:rPr lang="uk-UA" sz="2800" b="1" i="1" u="sng" spc="-5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асинх-ронних</a:t>
            </a:r>
            <a:r>
              <a:rPr lang="uk-UA" sz="2800" b="1" i="1" u="sng" spc="-5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b="1" i="1" u="sng" spc="-5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електродвигунів з короткозамкненим ротором</a:t>
            </a:r>
          </a:p>
        </p:txBody>
      </p:sp>
      <p:sp>
        <p:nvSpPr>
          <p:cNvPr id="5" name="Прямокутник 5"/>
          <p:cNvSpPr/>
          <p:nvPr/>
        </p:nvSpPr>
        <p:spPr>
          <a:xfrm>
            <a:off x="107950" y="807714"/>
            <a:ext cx="2447826" cy="2877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Звідки визначають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: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07950" y="1644866"/>
            <a:ext cx="8928100" cy="86331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Втрати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енергії в двигуні за цикл складаються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з:</a:t>
            </a:r>
          </a:p>
          <a:p>
            <a:pPr marL="342900" indent="-342900">
              <a:lnSpc>
                <a:spcPct val="85000"/>
              </a:lnSpc>
              <a:buFont typeface="Wingdings" panose="05000000000000000000" pitchFamily="2" charset="2"/>
              <a:buChar char="Ø"/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пускових втрат </a:t>
            </a:r>
            <a:r>
              <a:rPr lang="uk-UA" sz="2200" i="1" dirty="0" err="1" smtClean="0">
                <a:latin typeface="Times New Roman" pitchFamily="18" charset="0"/>
                <a:cs typeface="Times New Roman" pitchFamily="18" charset="0"/>
              </a:rPr>
              <a:t>Δа</a:t>
            </a:r>
            <a:r>
              <a:rPr lang="uk-UA" sz="2200" i="1" baseline="-250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200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втрат гальмування </a:t>
            </a:r>
            <a:r>
              <a:rPr lang="uk-UA" sz="2200" i="1" dirty="0" err="1" smtClean="0">
                <a:latin typeface="Times New Roman" pitchFamily="18" charset="0"/>
                <a:cs typeface="Times New Roman" pitchFamily="18" charset="0"/>
              </a:rPr>
              <a:t>Δа</a:t>
            </a:r>
            <a:r>
              <a:rPr lang="uk-UA" sz="2200" i="1" baseline="-25000" dirty="0" err="1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uk-UA" sz="2200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266700" indent="-266700">
              <a:lnSpc>
                <a:spcPct val="85000"/>
              </a:lnSpc>
              <a:buFont typeface="Wingdings" panose="05000000000000000000" pitchFamily="2" charset="2"/>
              <a:buChar char="Ø"/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втрат в усталеному режимі роботи при 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-му навантаженні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ΔА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ΔР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</a:t>
            </a:r>
            <a:endParaRPr lang="uk-UA" sz="2200" b="1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807714"/>
            <a:ext cx="6480274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lIns="0" rIns="0">
            <a:spAutoFit/>
          </a:bodyPr>
          <a:lstStyle/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800" i="1" baseline="-250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 = 3600∙ТВ/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 – (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800" i="1" baseline="-25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800" i="1" baseline="-250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800" i="1" baseline="-25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 = 3600∙(1-ТВ)/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,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кутник 5"/>
          <p:cNvSpPr/>
          <p:nvPr/>
        </p:nvSpPr>
        <p:spPr>
          <a:xfrm>
            <a:off x="107950" y="1330934"/>
            <a:ext cx="8928100" cy="3139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де</a:t>
            </a:r>
            <a:r>
              <a:rPr lang="uk-UA" sz="22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3600/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TB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-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тривалість робочого періоду в кожному циклі.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кутник 5"/>
          <p:cNvSpPr/>
          <p:nvPr/>
        </p:nvSpPr>
        <p:spPr>
          <a:xfrm>
            <a:off x="107950" y="2515258"/>
            <a:ext cx="8928100" cy="169277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Віддача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енергії в навколишнє середовище за час циклу складається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з: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втрат при роботі в усталеному режимі з номінальним навантаженням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ΔР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ном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під час паузи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∙ΔР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ном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,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і за час пуску і гальмування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ΔР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ном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)∙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(1 +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)/2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,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де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(1 +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)/2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- середнє значення коефіцієнта погіршення тепловіддачі.</a:t>
            </a:r>
            <a:endParaRPr lang="uk-UA" sz="2200" b="1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Прямокутник 5"/>
          <p:cNvSpPr/>
          <p:nvPr/>
        </p:nvSpPr>
        <p:spPr>
          <a:xfrm>
            <a:off x="107950" y="4227737"/>
            <a:ext cx="8928100" cy="67710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Рівняння теплового балансу в усталеному режимі роботи двигуна з гранично допустимою кількістю вмикань за годину матиме такий вигляд:</a:t>
            </a:r>
            <a:endParaRPr lang="uk-UA" sz="2200" b="1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934105"/>
            <a:ext cx="8640514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ΔА</a:t>
            </a:r>
            <a:r>
              <a:rPr lang="uk-UA" sz="2400" i="1" baseline="-25000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ΔР</a:t>
            </a:r>
            <a:r>
              <a:rPr lang="uk-UA" sz="2400" i="1" baseline="-25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ΔА</a:t>
            </a:r>
            <a:r>
              <a:rPr lang="uk-UA" sz="2400" i="1" baseline="-25000" dirty="0" err="1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ΔР</a:t>
            </a:r>
            <a:r>
              <a:rPr lang="uk-UA" sz="2400" i="1" baseline="-25000" dirty="0" err="1">
                <a:latin typeface="Times New Roman" pitchFamily="18" charset="0"/>
                <a:cs typeface="Times New Roman" pitchFamily="18" charset="0"/>
              </a:rPr>
              <a:t>ном</a:t>
            </a:r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)∙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(1 +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)/2 + </a:t>
            </a:r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ΔР</a:t>
            </a:r>
            <a:r>
              <a:rPr lang="uk-UA" sz="2400" i="1" baseline="-25000" dirty="0" err="1">
                <a:latin typeface="Times New Roman" pitchFamily="18" charset="0"/>
                <a:cs typeface="Times New Roman" pitchFamily="18" charset="0"/>
              </a:rPr>
              <a:t>ном</a:t>
            </a:r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∙ΔР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ном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кутник 5"/>
          <p:cNvSpPr/>
          <p:nvPr/>
        </p:nvSpPr>
        <p:spPr>
          <a:xfrm>
            <a:off x="117525" y="5750922"/>
            <a:ext cx="1367706" cy="33855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Звідки:</a:t>
            </a:r>
            <a:endParaRPr lang="uk-UA" sz="2200" b="1" spc="-7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084370"/>
              </p:ext>
            </p:extLst>
          </p:nvPr>
        </p:nvGraphicFramePr>
        <p:xfrm>
          <a:off x="1523256" y="5496486"/>
          <a:ext cx="6385073" cy="1185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" name="Формула" r:id="rId3" imgW="3530600" imgH="723900" progId="Equation.3">
                  <p:embed/>
                </p:oleObj>
              </mc:Choice>
              <mc:Fallback>
                <p:oleObj name="Формула" r:id="rId3" imgW="3530600" imgH="7239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3256" y="5496486"/>
                        <a:ext cx="6385073" cy="118598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604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73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spc="-5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Визначення допустимого числа вмикань за годину </a:t>
            </a:r>
            <a:r>
              <a:rPr lang="uk-UA" sz="2800" b="1" i="1" u="sng" spc="-5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асинх-ронних</a:t>
            </a:r>
            <a:r>
              <a:rPr lang="uk-UA" sz="2800" b="1" i="1" u="sng" spc="-5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b="1" i="1" u="sng" spc="-5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електродвигунів з короткозамкненим ротором</a:t>
            </a:r>
          </a:p>
        </p:txBody>
      </p:sp>
      <p:sp>
        <p:nvSpPr>
          <p:cNvPr id="5" name="Прямокутник 5"/>
          <p:cNvSpPr/>
          <p:nvPr/>
        </p:nvSpPr>
        <p:spPr>
          <a:xfrm>
            <a:off x="107949" y="807714"/>
            <a:ext cx="8913267" cy="5760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 Знехтувавши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третім членом суми в знаменнику, що становить (2-4) % від суми перших двох складових, одержимо: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08000" y="3204000"/>
            <a:ext cx="8928100" cy="353789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95000"/>
              </a:lnSpc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Допустиму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кількість вмикань можна збільшити, використовуючи такі заходи:</a:t>
            </a:r>
          </a:p>
          <a:p>
            <a:pPr marL="342900" lvl="0" indent="-342900">
              <a:lnSpc>
                <a:spcPct val="95000"/>
              </a:lnSpc>
              <a:buFont typeface="Wingdings" pitchFamily="2" charset="2"/>
              <a:buChar char="Ø"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зменшити втрати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ΔА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і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ΔА</a:t>
            </a:r>
            <a:r>
              <a:rPr lang="uk-UA" sz="2200" i="1" baseline="-25000" dirty="0" err="1">
                <a:latin typeface="Calibri" pitchFamily="34" charset="0"/>
                <a:cs typeface="Calibri" pitchFamily="34" charset="0"/>
              </a:rPr>
              <a:t>г</a:t>
            </a:r>
            <a:r>
              <a:rPr lang="uk-UA" sz="2200" b="1" i="1" dirty="0">
                <a:latin typeface="Calibri" pitchFamily="34" charset="0"/>
                <a:cs typeface="Calibri" pitchFamily="34" charset="0"/>
              </a:rPr>
              <a:t>,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тобто знизити запас кінетичної енергії в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системі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двигун - робоча машина за рахунок вибору електродвигуна з меншим значенням моменту інерції. Крім того, необхідно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застосовува-ти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такий вид гальмування, при якому втрати електроенергії мінімальні;</a:t>
            </a:r>
          </a:p>
          <a:p>
            <a:pPr marL="342900" lvl="0" indent="-342900">
              <a:lnSpc>
                <a:spcPct val="95000"/>
              </a:lnSpc>
              <a:buFont typeface="Wingdings" pitchFamily="2" charset="2"/>
              <a:buChar char="Ø"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збільшення тепловіддачі, особливо в період паузи. Якщо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використову-вати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незалежну вентиляцію, то можна довести значення коефіцієнта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до одиниці;</a:t>
            </a:r>
          </a:p>
          <a:p>
            <a:pPr marL="342900" indent="-342900">
              <a:lnSpc>
                <a:spcPct val="95000"/>
              </a:lnSpc>
              <a:buFont typeface="Wingdings" pitchFamily="2" charset="2"/>
              <a:buChar char="Ø"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збільшити інтенсивність тепловіддачі за рахунок вибору двигуна, ізоляція обмоток якого виконана із особливо теплостійких матеріалів.</a:t>
            </a:r>
            <a:endParaRPr lang="uk-UA" sz="2200" b="1" spc="-7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кутник 5"/>
          <p:cNvSpPr/>
          <p:nvPr/>
        </p:nvSpPr>
        <p:spPr>
          <a:xfrm>
            <a:off x="116731" y="2268000"/>
            <a:ext cx="4887317" cy="8633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Якщо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 усталеному режимі двигун працює з номінальним навантаженням, то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ΔР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ном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ΔР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тоді:</a:t>
            </a:r>
            <a:endParaRPr lang="uk-UA" sz="2200" spc="-7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615481"/>
              </p:ext>
            </p:extLst>
          </p:nvPr>
        </p:nvGraphicFramePr>
        <p:xfrm>
          <a:off x="1259632" y="1385332"/>
          <a:ext cx="5862806" cy="819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7" name="Формула" r:id="rId3" imgW="3543300" imgH="495300" progId="Equation.3">
                  <p:embed/>
                </p:oleObj>
              </mc:Choice>
              <mc:Fallback>
                <p:oleObj name="Формула" r:id="rId3" imgW="3543300" imgH="495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385332"/>
                        <a:ext cx="5862806" cy="81953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425997"/>
              </p:ext>
            </p:extLst>
          </p:nvPr>
        </p:nvGraphicFramePr>
        <p:xfrm>
          <a:off x="5076056" y="2268000"/>
          <a:ext cx="3816424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8" name="Формула" r:id="rId5" imgW="2184400" imgH="495300" progId="Equation.3">
                  <p:embed/>
                </p:oleObj>
              </mc:Choice>
              <mc:Fallback>
                <p:oleObj name="Формула" r:id="rId5" imgW="2184400" imgH="495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2268000"/>
                        <a:ext cx="3816424" cy="86409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470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uiExpand="1" build="p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36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spc="-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Класифікація номінальних режимів роботи двигунів</a:t>
            </a:r>
          </a:p>
        </p:txBody>
      </p:sp>
      <p:sp>
        <p:nvSpPr>
          <p:cNvPr id="5" name="Прямокутник 5"/>
          <p:cNvSpPr/>
          <p:nvPr/>
        </p:nvSpPr>
        <p:spPr>
          <a:xfrm>
            <a:off x="111383" y="486625"/>
            <a:ext cx="4388610" cy="316548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S2</a:t>
            </a:r>
            <a:r>
              <a:rPr lang="uk-UA" sz="2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b="1" dirty="0">
                <a:latin typeface="Calibri" pitchFamily="34" charset="0"/>
                <a:cs typeface="Calibri" pitchFamily="34" charset="0"/>
              </a:rPr>
              <a:t>- 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Короткочасний номінальний </a:t>
            </a:r>
            <a:r>
              <a:rPr lang="uk-UA" sz="2200" i="1" u="sng" dirty="0" err="1" smtClean="0">
                <a:latin typeface="Calibri" pitchFamily="34" charset="0"/>
                <a:cs typeface="Calibri" pitchFamily="34" charset="0"/>
              </a:rPr>
              <a:t>-</a:t>
            </a:r>
            <a:r>
              <a:rPr lang="uk-UA" sz="2200" i="1" dirty="0" err="1" smtClean="0">
                <a:latin typeface="Calibri" pitchFamily="34" charset="0"/>
                <a:cs typeface="Calibri" pitchFamily="34" charset="0"/>
              </a:rPr>
              <a:t>це</a:t>
            </a: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режим роботи,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коли періоди </a:t>
            </a:r>
            <a:r>
              <a:rPr lang="uk-UA" sz="2200" i="1" dirty="0" err="1" smtClean="0">
                <a:latin typeface="Calibri" pitchFamily="34" charset="0"/>
                <a:cs typeface="Calibri" pitchFamily="34" charset="0"/>
              </a:rPr>
              <a:t>ро-боти</a:t>
            </a: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електродвигуна з </a:t>
            </a:r>
            <a:r>
              <a:rPr lang="uk-UA" sz="2200" i="1" dirty="0" err="1" smtClean="0">
                <a:latin typeface="Calibri" pitchFamily="34" charset="0"/>
                <a:cs typeface="Calibri" pitchFamily="34" charset="0"/>
              </a:rPr>
              <a:t>номіналь-ним</a:t>
            </a: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навантаженням чергуються з періодами вимикання його з </a:t>
            </a:r>
            <a:r>
              <a:rPr lang="uk-UA" sz="2200" i="1" dirty="0" err="1" smtClean="0">
                <a:latin typeface="Calibri" pitchFamily="34" charset="0"/>
                <a:cs typeface="Calibri" pitchFamily="34" charset="0"/>
              </a:rPr>
              <a:t>мере-жі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, причому тривалість періоду </a:t>
            </a: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роботи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настільки мала, що двигун не встигає нагрітися до усталеної температури, а за час паузи </a:t>
            </a:r>
            <a:r>
              <a:rPr lang="uk-UA" sz="2200" i="1" dirty="0" err="1" smtClean="0">
                <a:latin typeface="Calibri" pitchFamily="34" charset="0"/>
                <a:cs typeface="Calibri" pitchFamily="34" charset="0"/>
              </a:rPr>
              <a:t>охо-лоджується</a:t>
            </a: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до температури </a:t>
            </a:r>
            <a:r>
              <a:rPr lang="uk-UA" sz="2200" i="1" dirty="0" err="1" smtClean="0">
                <a:latin typeface="Calibri" pitchFamily="34" charset="0"/>
                <a:cs typeface="Calibri" pitchFamily="34" charset="0"/>
              </a:rPr>
              <a:t>нав-колишнього</a:t>
            </a: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середовища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н.с</a:t>
            </a:r>
            <a:r>
              <a:rPr lang="uk-UA" sz="2200" baseline="-25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6" name="Прямокутник 8"/>
          <p:cNvSpPr/>
          <p:nvPr/>
        </p:nvSpPr>
        <p:spPr>
          <a:xfrm>
            <a:off x="111383" y="3691807"/>
            <a:ext cx="4388610" cy="11515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Режим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S2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характеризується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три-валістю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робочого періоду.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Стандар-тні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тривалості робочого періоду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кат</a:t>
            </a:r>
            <a:r>
              <a:rPr lang="uk-UA" sz="2200" b="1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22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10,</a:t>
            </a:r>
            <a:r>
              <a:rPr lang="uk-UA" sz="22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30, 60, 90 хв.</a:t>
            </a:r>
          </a:p>
        </p:txBody>
      </p:sp>
      <p:sp>
        <p:nvSpPr>
          <p:cNvPr id="8" name="Прямокутник 8"/>
          <p:cNvSpPr/>
          <p:nvPr/>
        </p:nvSpPr>
        <p:spPr>
          <a:xfrm>
            <a:off x="111382" y="4852657"/>
            <a:ext cx="8924667" cy="19027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Промисловість виготовляє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спеці</a:t>
            </a:r>
          </a:p>
          <a:p>
            <a:pPr>
              <a:lnSpc>
                <a:spcPct val="80000"/>
              </a:lnSpc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альні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двигуни для короткочасного режиму. Основними параметрами, які їх характеризують, є номінальна потужність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ном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і тривалість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короткочас-ної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роботи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У них збільшена перевантажувальна здатність, змінене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спів-відношення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втрат у міді і сталі. Двигуни з малою тривалістю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короткочас-ної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роботи не мають спеціального вентилятора для охолодження,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завдя-ки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чому зменшуються механічні втрати і знижується вартість двигунів.</a:t>
            </a:r>
          </a:p>
        </p:txBody>
      </p:sp>
      <p:pic>
        <p:nvPicPr>
          <p:cNvPr id="39938" name="Picture 2" descr="Двна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486625"/>
            <a:ext cx="4536057" cy="459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63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36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spc="-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Класифікація номінальних режимів роботи двигунів</a:t>
            </a:r>
          </a:p>
        </p:txBody>
      </p:sp>
      <p:sp>
        <p:nvSpPr>
          <p:cNvPr id="5" name="Прямокутник 5"/>
          <p:cNvSpPr/>
          <p:nvPr/>
        </p:nvSpPr>
        <p:spPr>
          <a:xfrm>
            <a:off x="111382" y="486625"/>
            <a:ext cx="4460617" cy="29860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S3</a:t>
            </a: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i="1" dirty="0">
                <a:latin typeface="Calibri" pitchFamily="34" charset="0"/>
                <a:cs typeface="Calibri" pitchFamily="34" charset="0"/>
              </a:rPr>
              <a:t>- 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Повторно-короткочасний </a:t>
            </a:r>
            <a:r>
              <a:rPr lang="uk-UA" sz="2200" i="1" u="sng" dirty="0" err="1" smtClean="0">
                <a:latin typeface="Calibri" pitchFamily="34" charset="0"/>
                <a:cs typeface="Calibri" pitchFamily="34" charset="0"/>
              </a:rPr>
              <a:t>но-мінальний</a:t>
            </a:r>
            <a:r>
              <a:rPr lang="uk-UA" sz="2200" i="1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це режим</a:t>
            </a:r>
            <a:r>
              <a:rPr lang="ru-RU" sz="2200" i="1" dirty="0">
                <a:latin typeface="Calibri" pitchFamily="34" charset="0"/>
                <a:cs typeface="Calibri" pitchFamily="34" charset="0"/>
              </a:rPr>
              <a:t> з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послідовніс-тю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однакових робочих циклів,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кож-ний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 яких складається з періодів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роботи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 постійним навантаженням і вимкненого нерухомого стану,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при-чому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за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час роботи електродвигун не встигає нагрітися до практично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усталеної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температури, а за час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пау-зи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не встигає охолонути до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темпера-тури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навколишнього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середовища</a:t>
            </a: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.</a:t>
            </a:r>
            <a:endParaRPr lang="uk-UA" sz="2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Двна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441305"/>
            <a:ext cx="4448770" cy="451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кутник 5"/>
          <p:cNvSpPr/>
          <p:nvPr/>
        </p:nvSpPr>
        <p:spPr>
          <a:xfrm>
            <a:off x="114509" y="3494674"/>
            <a:ext cx="4460617" cy="5760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Режим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характеризується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трива-лістю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вмикання:</a:t>
            </a:r>
            <a:endParaRPr lang="uk-UA" sz="2200" spc="-8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536849"/>
              </p:ext>
            </p:extLst>
          </p:nvPr>
        </p:nvGraphicFramePr>
        <p:xfrm>
          <a:off x="416865" y="4070729"/>
          <a:ext cx="3855903" cy="920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Формула" r:id="rId4" imgW="2260600" imgH="546100" progId="Equation.3">
                  <p:embed/>
                </p:oleObj>
              </mc:Choice>
              <mc:Fallback>
                <p:oleObj name="Формула" r:id="rId4" imgW="2260600" imgH="546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865" y="4070729"/>
                        <a:ext cx="3855903" cy="92054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кутник 5"/>
          <p:cNvSpPr/>
          <p:nvPr/>
        </p:nvSpPr>
        <p:spPr>
          <a:xfrm>
            <a:off x="114509" y="4959998"/>
            <a:ext cx="8921541" cy="8633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Стандартні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значення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ТВ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на які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розраховуються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і випускаються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електро-двигуни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встановлено такі: 15, 25, 40 і 60 </a:t>
            </a:r>
            <a:r>
              <a:rPr lang="uk-UA" sz="2200" b="1" i="1" dirty="0">
                <a:latin typeface="Calibri" pitchFamily="34" charset="0"/>
                <a:cs typeface="Calibri" pitchFamily="34" charset="0"/>
              </a:rPr>
              <a:t>%.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Якщо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ТВ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&gt; 60 % або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&gt; 10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хв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то режим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роботи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вважають тривалим зі змінним навантаженням.</a:t>
            </a:r>
            <a:endParaRPr lang="uk-UA" sz="2200" spc="-8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Прямокутник 5"/>
          <p:cNvSpPr/>
          <p:nvPr/>
        </p:nvSpPr>
        <p:spPr>
          <a:xfrm>
            <a:off x="133896" y="5868000"/>
            <a:ext cx="8921541" cy="8658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    Для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роботи в повторно-короткочасному режимі виготовляють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спеці-альні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електродвигуни, у яких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збільшені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пускові та максимальні моменти, зменшена інерційність роторів та інші особливості.</a:t>
            </a:r>
            <a:endParaRPr lang="uk-UA" sz="2200" spc="-8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82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36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spc="-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Класифікація номінальних режимів роботи двигунів</a:t>
            </a:r>
          </a:p>
        </p:txBody>
      </p:sp>
      <p:sp>
        <p:nvSpPr>
          <p:cNvPr id="5" name="Прямокутник 5"/>
          <p:cNvSpPr/>
          <p:nvPr/>
        </p:nvSpPr>
        <p:spPr>
          <a:xfrm>
            <a:off x="111382" y="486625"/>
            <a:ext cx="8924668" cy="86587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uk-UA" sz="2200" i="1" u="sng" dirty="0" smtClean="0">
                <a:latin typeface="Calibri" pitchFamily="34" charset="0"/>
                <a:cs typeface="Calibri" pitchFamily="34" charset="0"/>
              </a:rPr>
              <a:t>S4</a:t>
            </a:r>
            <a:r>
              <a:rPr lang="uk-UA" sz="2200" b="1" i="1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-</a:t>
            </a:r>
            <a:r>
              <a:rPr lang="uk-UA" sz="2200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Повторно-короткочасний номінальний режим із частими пусками</a:t>
            </a:r>
            <a:r>
              <a:rPr lang="uk-UA" sz="2200" b="1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це послідовність однакових робочих циклів, кожний з яких складається з періодів пуску, роботи з постійним навантаженням і періоду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зупинки.</a:t>
            </a:r>
            <a:endParaRPr lang="uk-UA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07950" y="1353353"/>
            <a:ext cx="8924668" cy="5760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Тривалість цих періодів недостатня для досягнення теплової рівноваги за час одного робочого циклу.</a:t>
            </a:r>
          </a:p>
        </p:txBody>
      </p:sp>
      <p:sp>
        <p:nvSpPr>
          <p:cNvPr id="7" name="Прямокутник 5"/>
          <p:cNvSpPr/>
          <p:nvPr/>
        </p:nvSpPr>
        <p:spPr>
          <a:xfrm>
            <a:off x="107950" y="1949261"/>
            <a:ext cx="8924668" cy="5760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Режим характеризується тривалістю вмикання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ТВ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кількістю пусків за годину і коефіцієнтом інерції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електропривода.</a:t>
            </a:r>
            <a:endParaRPr lang="uk-UA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кутник 5"/>
          <p:cNvSpPr/>
          <p:nvPr/>
        </p:nvSpPr>
        <p:spPr>
          <a:xfrm>
            <a:off x="111382" y="3789040"/>
            <a:ext cx="8924668" cy="5760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  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Нормовані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значення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ТВ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15; 25; 40 і 60 </a:t>
            </a:r>
            <a:r>
              <a:rPr lang="uk-UA" sz="2200" b="1" i="1" dirty="0">
                <a:latin typeface="Calibri" pitchFamily="34" charset="0"/>
                <a:cs typeface="Calibri" pitchFamily="34" charset="0"/>
              </a:rPr>
              <a:t>%.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Нормоване число пусків за годину: 30; 60; 120 і 240.</a:t>
            </a:r>
          </a:p>
        </p:txBody>
      </p:sp>
      <p:sp>
        <p:nvSpPr>
          <p:cNvPr id="9" name="Прямокутник 5"/>
          <p:cNvSpPr/>
          <p:nvPr/>
        </p:nvSpPr>
        <p:spPr>
          <a:xfrm>
            <a:off x="111382" y="4427199"/>
            <a:ext cx="8924668" cy="143885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en-US" sz="2200" i="1" u="sng" dirty="0" smtClean="0">
                <a:latin typeface="Calibri" pitchFamily="34" charset="0"/>
                <a:cs typeface="Calibri" pitchFamily="34" charset="0"/>
              </a:rPr>
              <a:t>S</a:t>
            </a:r>
            <a:r>
              <a:rPr lang="uk-UA" sz="2200" i="1" u="sng" dirty="0" smtClean="0">
                <a:latin typeface="Calibri" pitchFamily="34" charset="0"/>
                <a:cs typeface="Calibri" pitchFamily="34" charset="0"/>
              </a:rPr>
              <a:t>5 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- Повторно-короткочасний номінальний режим із частими пусками і електричним гальмуванням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- це послідовність однакових робочих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цик-лів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кожен з яких складається з періоду пуску, періоду роботи з постійним навантаженням, періоду швидкого електричного гальмування і періоду вимкненого стану.</a:t>
            </a:r>
          </a:p>
        </p:txBody>
      </p:sp>
      <p:sp>
        <p:nvSpPr>
          <p:cNvPr id="10" name="Прямокутник 5"/>
          <p:cNvSpPr/>
          <p:nvPr/>
        </p:nvSpPr>
        <p:spPr>
          <a:xfrm>
            <a:off x="111382" y="5877281"/>
            <a:ext cx="8924668" cy="5760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Тривалість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цих періодів недостатня для досягнення теплової рівноваги за час одного робочого циклу.</a:t>
            </a:r>
          </a:p>
        </p:txBody>
      </p:sp>
      <p:sp>
        <p:nvSpPr>
          <p:cNvPr id="11" name="Прямокутник 5"/>
          <p:cNvSpPr/>
          <p:nvPr/>
        </p:nvSpPr>
        <p:spPr>
          <a:xfrm>
            <a:off x="101104" y="6453336"/>
            <a:ext cx="8924668" cy="29033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Режим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характеризується такими ж номінальними даними, як і режим </a:t>
            </a:r>
            <a:r>
              <a:rPr lang="en-US" sz="2200" i="1" dirty="0">
                <a:latin typeface="Calibri" pitchFamily="34" charset="0"/>
                <a:cs typeface="Calibri" pitchFamily="34" charset="0"/>
              </a:rPr>
              <a:t>S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4.</a:t>
            </a:r>
          </a:p>
        </p:txBody>
      </p:sp>
      <p:sp>
        <p:nvSpPr>
          <p:cNvPr id="12" name="Прямокутник 5"/>
          <p:cNvSpPr/>
          <p:nvPr/>
        </p:nvSpPr>
        <p:spPr>
          <a:xfrm>
            <a:off x="97334" y="2541002"/>
            <a:ext cx="8924668" cy="8894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  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Коефіцієнт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інерції електропривода дорівнює відношенню сумарного приведеного моменту інерції системи «електродвигун - робоча машина» 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до моменту інерції якоря (ротора) електродвигуна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дв</a:t>
            </a: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: 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FJ = </a:t>
            </a:r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uk-UA" sz="2400" i="1" baseline="-25000" dirty="0" err="1"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uk-UA" sz="2400" i="1" baseline="-25000" dirty="0" err="1">
                <a:latin typeface="Times New Roman" pitchFamily="18" charset="0"/>
                <a:cs typeface="Times New Roman" pitchFamily="18" charset="0"/>
              </a:rPr>
              <a:t>дв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кутник 5"/>
          <p:cNvSpPr/>
          <p:nvPr/>
        </p:nvSpPr>
        <p:spPr>
          <a:xfrm>
            <a:off x="97334" y="3456000"/>
            <a:ext cx="8924668" cy="2877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Нормовані значення коефіцієнта інерції 1,2; 1,6; 2,5; 4; 6,3; 10.</a:t>
            </a:r>
            <a:endParaRPr lang="uk-UA" sz="2200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46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36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spc="-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Класифікація номінальних режимів роботи двигунів</a:t>
            </a:r>
          </a:p>
        </p:txBody>
      </p:sp>
      <p:sp>
        <p:nvSpPr>
          <p:cNvPr id="5" name="Прямокутник 5"/>
          <p:cNvSpPr/>
          <p:nvPr/>
        </p:nvSpPr>
        <p:spPr>
          <a:xfrm>
            <a:off x="111382" y="486625"/>
            <a:ext cx="3868693" cy="316548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sz="2200" i="1" u="sng" dirty="0" smtClean="0">
                <a:latin typeface="Calibri" pitchFamily="34" charset="0"/>
                <a:cs typeface="Calibri" pitchFamily="34" charset="0"/>
              </a:rPr>
              <a:t>S</a:t>
            </a:r>
            <a:r>
              <a:rPr lang="uk-UA" sz="2200" i="1" u="sng" dirty="0" smtClean="0">
                <a:latin typeface="Calibri" pitchFamily="34" charset="0"/>
                <a:cs typeface="Calibri" pitchFamily="34" charset="0"/>
              </a:rPr>
              <a:t>6 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- Номінальний режим </a:t>
            </a:r>
            <a:r>
              <a:rPr lang="uk-UA" sz="2200" i="1" u="sng" dirty="0" err="1" smtClean="0">
                <a:latin typeface="Calibri" pitchFamily="34" charset="0"/>
                <a:cs typeface="Calibri" pitchFamily="34" charset="0"/>
              </a:rPr>
              <a:t>пере-міжного</a:t>
            </a:r>
            <a:r>
              <a:rPr lang="uk-UA" sz="2200" i="1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навантаження</a:t>
            </a:r>
            <a:r>
              <a:rPr lang="uk-UA" sz="2200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- це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послідовність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однакових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робо-чих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циклів,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кожен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 яких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скла-дається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 періоду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роботи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з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пос-тійним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навантаженням і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періо-ду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холостого ходу, причому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тривалість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цих періодів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недос-татня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для досягнення теплової рівноваги за час одного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робо-чого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циклу. 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111382" y="3680737"/>
            <a:ext cx="3868693" cy="5755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Цей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режим характеризується тривалістю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навантаження:</a:t>
            </a:r>
            <a:endParaRPr lang="uk-UA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Прямокутник 5"/>
          <p:cNvSpPr/>
          <p:nvPr/>
        </p:nvSpPr>
        <p:spPr>
          <a:xfrm>
            <a:off x="111382" y="5875328"/>
            <a:ext cx="8924668" cy="2882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У цьому режимі тривалість циклу не перевищує 10 хв.</a:t>
            </a:r>
          </a:p>
        </p:txBody>
      </p:sp>
      <p:sp>
        <p:nvSpPr>
          <p:cNvPr id="8" name="Прямокутник 5"/>
          <p:cNvSpPr/>
          <p:nvPr/>
        </p:nvSpPr>
        <p:spPr>
          <a:xfrm>
            <a:off x="102279" y="6165304"/>
            <a:ext cx="8924668" cy="5755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Стандартні тривалості навантаження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ТН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15; 25; 40 і 60 % вказують після умовного позначення режиму.</a:t>
            </a:r>
            <a:endParaRPr lang="uk-UA" sz="2200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Двна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075" y="479718"/>
            <a:ext cx="5068618" cy="539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516362"/>
              </p:ext>
            </p:extLst>
          </p:nvPr>
        </p:nvGraphicFramePr>
        <p:xfrm>
          <a:off x="904236" y="4262883"/>
          <a:ext cx="2875705" cy="103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Формула" r:id="rId4" imgW="1511300" imgH="546100" progId="Equation.3">
                  <p:embed/>
                </p:oleObj>
              </mc:Choice>
              <mc:Fallback>
                <p:oleObj name="Формула" r:id="rId4" imgW="1511300" imgH="546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236" y="4262883"/>
                        <a:ext cx="2875705" cy="10321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кутник 5"/>
          <p:cNvSpPr/>
          <p:nvPr/>
        </p:nvSpPr>
        <p:spPr>
          <a:xfrm>
            <a:off x="133524" y="5295046"/>
            <a:ext cx="3934420" cy="5760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де </a:t>
            </a:r>
            <a:r>
              <a:rPr lang="en-US" sz="2200" i="1" dirty="0">
                <a:latin typeface="Calibri" pitchFamily="34" charset="0"/>
                <a:cs typeface="Calibri" pitchFamily="34" charset="0"/>
              </a:rPr>
              <a:t>t</a:t>
            </a:r>
            <a:r>
              <a:rPr lang="uk-UA" sz="2200" i="1" baseline="-25000" dirty="0" err="1" smtClean="0">
                <a:latin typeface="Calibri" pitchFamily="34" charset="0"/>
                <a:cs typeface="Calibri" pitchFamily="34" charset="0"/>
              </a:rPr>
              <a:t>хх</a:t>
            </a:r>
            <a:r>
              <a:rPr lang="uk-UA" sz="2200" baseline="-25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- тривалість періоду холостого ходу.</a:t>
            </a:r>
          </a:p>
        </p:txBody>
      </p:sp>
    </p:spTree>
    <p:extLst>
      <p:ext uri="{BB962C8B-B14F-4D97-AF65-F5344CB8AC3E}">
        <p14:creationId xmlns:p14="http://schemas.microsoft.com/office/powerpoint/2010/main" val="242233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36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spc="-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Класифікація номінальних режимів роботи двигунів</a:t>
            </a:r>
          </a:p>
        </p:txBody>
      </p:sp>
      <p:sp>
        <p:nvSpPr>
          <p:cNvPr id="5" name="Прямокутник 5"/>
          <p:cNvSpPr/>
          <p:nvPr/>
        </p:nvSpPr>
        <p:spPr>
          <a:xfrm>
            <a:off x="111382" y="486625"/>
            <a:ext cx="8924668" cy="11510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- 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Номінальний переміжний режим з частими реверсами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- це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послі-довність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однакових робочих циклів, кожний з яких складається з періоду пуску, періоду роботи з постійним навантаженням, періоду електричного гальмування. Період вимкненого стану відсутній.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111382" y="1657609"/>
            <a:ext cx="8924668" cy="5760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Тривалість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цих періодів недостатня для досягнення теплової рівноваги за час одного робочого циклу.</a:t>
            </a:r>
          </a:p>
        </p:txBody>
      </p:sp>
      <p:sp>
        <p:nvSpPr>
          <p:cNvPr id="7" name="Прямокутник 5"/>
          <p:cNvSpPr/>
          <p:nvPr/>
        </p:nvSpPr>
        <p:spPr>
          <a:xfrm>
            <a:off x="111382" y="2233664"/>
            <a:ext cx="8924668" cy="5760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Нормується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кількість реверсів за годину (30; 60; 120; 240) і коефіцієнт інерції 1,2; 1,6; 2,5; 4; 6,3; 10.</a:t>
            </a:r>
          </a:p>
        </p:txBody>
      </p:sp>
      <p:sp>
        <p:nvSpPr>
          <p:cNvPr id="8" name="Прямокутник 5"/>
          <p:cNvSpPr/>
          <p:nvPr/>
        </p:nvSpPr>
        <p:spPr>
          <a:xfrm>
            <a:off x="111382" y="2814533"/>
            <a:ext cx="8924668" cy="172662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2200" i="1" dirty="0" smtClean="0">
                <a:latin typeface="Calibri" pitchFamily="34" charset="0"/>
                <a:cs typeface="Calibri" pitchFamily="34" charset="0"/>
              </a:rPr>
              <a:t>S</a:t>
            </a: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8</a:t>
            </a:r>
            <a:r>
              <a:rPr lang="uk-UA" sz="2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b="1" dirty="0">
                <a:latin typeface="Calibri" pitchFamily="34" charset="0"/>
                <a:cs typeface="Calibri" pitchFamily="34" charset="0"/>
              </a:rPr>
              <a:t>- 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Номінальний переміжний режим з</a:t>
            </a:r>
            <a:r>
              <a:rPr lang="uk-UA" sz="2200" b="1" i="1" u="sng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двома або більше </a:t>
            </a:r>
            <a:r>
              <a:rPr lang="uk-UA" sz="2200" i="1" u="sng" dirty="0" smtClean="0">
                <a:latin typeface="Calibri" pitchFamily="34" charset="0"/>
                <a:cs typeface="Calibri" pitchFamily="34" charset="0"/>
              </a:rPr>
              <a:t>частотами 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обертання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- це послідовність однакових робочих циклів, кожний з яких складається з періоду прискорення, періоду роботи з постійним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наванта-женням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що відповідає заданій частоті обертання, за яким слідує один або кілька періодів роботи з іншим постійними навантаженнями, що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від-повідають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іншим частотам обертання. Період вимкненого стану відсутній.</a:t>
            </a:r>
          </a:p>
        </p:txBody>
      </p:sp>
      <p:sp>
        <p:nvSpPr>
          <p:cNvPr id="9" name="Прямокутник 5"/>
          <p:cNvSpPr/>
          <p:nvPr/>
        </p:nvSpPr>
        <p:spPr>
          <a:xfrm>
            <a:off x="111382" y="4545818"/>
            <a:ext cx="8924668" cy="5760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Тривалість кожного робочого періоду недостатня для досягнення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теп-лової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рівноваги за час одного робочого циклу.</a:t>
            </a:r>
          </a:p>
        </p:txBody>
      </p:sp>
      <p:sp>
        <p:nvSpPr>
          <p:cNvPr id="10" name="Прямокутник 5"/>
          <p:cNvSpPr/>
          <p:nvPr/>
        </p:nvSpPr>
        <p:spPr>
          <a:xfrm>
            <a:off x="111382" y="5121873"/>
            <a:ext cx="8924668" cy="8193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Для режиму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після скороченого позначення вказують коефіцієнт інерції число циклів за годину, а також навантаження, частоту обертання і тривалість вмикання на кожному ступені частоти обертання.</a:t>
            </a:r>
          </a:p>
        </p:txBody>
      </p:sp>
      <p:sp>
        <p:nvSpPr>
          <p:cNvPr id="11" name="Прямокутник 5"/>
          <p:cNvSpPr/>
          <p:nvPr/>
        </p:nvSpPr>
        <p:spPr>
          <a:xfrm>
            <a:off x="107950" y="5940000"/>
            <a:ext cx="8924668" cy="8175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 Р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ежими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3 та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є основними і для них виготовляють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спеціа-льні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двигуни, а режими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4,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5,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є допоміжними і для них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спеціа-льних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двигунів не виготовляють окрім для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8 –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багатошвидкісні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двигуни.  </a:t>
            </a:r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78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</a:rPr>
              <a:t>Визначення необхідної потужності приводних двигунів для тривалого режиму роботи</a:t>
            </a:r>
            <a:endParaRPr lang="uk-UA" sz="2800" b="1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30804" y="804508"/>
            <a:ext cx="8924668" cy="57605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У цьому режимі правильно вибраний двигун повинен працювати як завгодно довго не перегріваючись понад допустимі межі.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147597" y="1396449"/>
            <a:ext cx="8924668" cy="8633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Потужність двигуна, що працює тривалий час із постійним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навантаже-нням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може бути визначена за нормативними даними необхідної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потуж-ності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або за теоретичними розрахунковими формулами.</a:t>
            </a:r>
          </a:p>
        </p:txBody>
      </p:sp>
      <p:sp>
        <p:nvSpPr>
          <p:cNvPr id="7" name="Прямокутник 5"/>
          <p:cNvSpPr/>
          <p:nvPr/>
        </p:nvSpPr>
        <p:spPr>
          <a:xfrm>
            <a:off x="130804" y="2259762"/>
            <a:ext cx="8924668" cy="5760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Вибраний таким чином двигун повинен бути провіреним за пусковим моментом та перевантажувальною здатністю.</a:t>
            </a:r>
          </a:p>
        </p:txBody>
      </p:sp>
      <p:sp>
        <p:nvSpPr>
          <p:cNvPr id="8" name="Прямокутник 5"/>
          <p:cNvSpPr/>
          <p:nvPr/>
        </p:nvSpPr>
        <p:spPr>
          <a:xfrm>
            <a:off x="130804" y="2838154"/>
            <a:ext cx="8924668" cy="8633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Визначення потужності двигуна за нормативними даними.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Знаючи продуктивність та витрату електроенергії на одиницю виробленої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продук-ції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можна визначити потужності робочої машини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88224" y="3429000"/>
            <a:ext cx="1596912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кутник 5"/>
          <p:cNvSpPr/>
          <p:nvPr/>
        </p:nvSpPr>
        <p:spPr>
          <a:xfrm>
            <a:off x="117881" y="3970974"/>
            <a:ext cx="8924668" cy="6771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де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– продуктивність машини, т/год.;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– питома витрата електроенергії на одиницю виробленої продукції,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кВт∙год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./т.</a:t>
            </a:r>
          </a:p>
        </p:txBody>
      </p:sp>
      <p:sp>
        <p:nvSpPr>
          <p:cNvPr id="10" name="Прямокутник 5"/>
          <p:cNvSpPr/>
          <p:nvPr/>
        </p:nvSpPr>
        <p:spPr>
          <a:xfrm>
            <a:off x="117881" y="4632547"/>
            <a:ext cx="8924668" cy="6771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При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відомій потужності робочої машини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2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розрахункова потужність двигуна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дв</a:t>
            </a:r>
            <a:r>
              <a:rPr lang="ru-RU" sz="2200" i="1" baseline="-25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розр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визначається за формулою: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09427" y="4971101"/>
            <a:ext cx="3385799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дв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розр</a:t>
            </a:r>
            <a:r>
              <a:rPr lang="uk-UA" sz="28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зап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∙Р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пер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1" name="Прямокутник 5"/>
          <p:cNvSpPr/>
          <p:nvPr/>
        </p:nvSpPr>
        <p:spPr>
          <a:xfrm>
            <a:off x="107950" y="5529854"/>
            <a:ext cx="8924668" cy="2885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spc="-40" dirty="0">
                <a:latin typeface="Calibri" pitchFamily="34" charset="0"/>
                <a:cs typeface="Calibri" pitchFamily="34" charset="0"/>
              </a:rPr>
              <a:t>де </a:t>
            </a:r>
            <a:r>
              <a:rPr lang="uk-UA" sz="2200" i="1" spc="-40" dirty="0" err="1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200" i="1" spc="-40" baseline="-25000" dirty="0" err="1">
                <a:latin typeface="Times New Roman" pitchFamily="18" charset="0"/>
                <a:cs typeface="Times New Roman" pitchFamily="18" charset="0"/>
              </a:rPr>
              <a:t>зап</a:t>
            </a:r>
            <a:r>
              <a:rPr lang="uk-UA" sz="2200" i="1" spc="-40" dirty="0">
                <a:latin typeface="Calibri" pitchFamily="34" charset="0"/>
                <a:cs typeface="Calibri" pitchFamily="34" charset="0"/>
              </a:rPr>
              <a:t> -</a:t>
            </a:r>
            <a:r>
              <a:rPr lang="uk-UA" sz="2200" spc="-40" dirty="0">
                <a:latin typeface="Calibri" pitchFamily="34" charset="0"/>
                <a:cs typeface="Calibri" pitchFamily="34" charset="0"/>
              </a:rPr>
              <a:t> коефіцієнт запасу; </a:t>
            </a:r>
            <a:r>
              <a:rPr lang="uk-UA" sz="2200" i="1" spc="-40" dirty="0" err="1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uk-UA" sz="2200" i="1" spc="-40" baseline="-25000" dirty="0" err="1">
                <a:latin typeface="Times New Roman" pitchFamily="18" charset="0"/>
                <a:cs typeface="Times New Roman" pitchFamily="18" charset="0"/>
              </a:rPr>
              <a:t>пер</a:t>
            </a:r>
            <a:r>
              <a:rPr lang="uk-UA" sz="2200" b="1" i="1" spc="-4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i="1" spc="-40" dirty="0">
                <a:latin typeface="Calibri" pitchFamily="34" charset="0"/>
                <a:cs typeface="Calibri" pitchFamily="34" charset="0"/>
              </a:rPr>
              <a:t>-</a:t>
            </a:r>
            <a:r>
              <a:rPr lang="uk-UA" sz="2200" spc="-40" dirty="0">
                <a:latin typeface="Calibri" pitchFamily="34" charset="0"/>
                <a:cs typeface="Calibri" pitchFamily="34" charset="0"/>
              </a:rPr>
              <a:t> ККД механічного передавального пристрою.</a:t>
            </a:r>
          </a:p>
        </p:txBody>
      </p:sp>
      <p:sp>
        <p:nvSpPr>
          <p:cNvPr id="12" name="Прямокутник 5"/>
          <p:cNvSpPr/>
          <p:nvPr/>
        </p:nvSpPr>
        <p:spPr>
          <a:xfrm>
            <a:off x="107950" y="5877276"/>
            <a:ext cx="8924668" cy="5760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Номінальна потужність двигуна повинна бути не меншою за </a:t>
            </a:r>
            <a:r>
              <a:rPr lang="uk-UA" sz="2200" dirty="0" err="1" smtClean="0">
                <a:latin typeface="Calibri" pitchFamily="34" charset="0"/>
                <a:cs typeface="Calibri" pitchFamily="34" charset="0"/>
              </a:rPr>
              <a:t>розрахун-кову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тобто: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67744" y="6165304"/>
            <a:ext cx="2406749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дв.ном</a:t>
            </a:r>
            <a:r>
              <a:rPr lang="uk-UA" sz="28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≥ 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дв.розр</a:t>
            </a:r>
            <a:r>
              <a:rPr lang="uk-UA" sz="2800" i="1" baseline="-25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42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 animBg="1"/>
      <p:bldP spid="9" grpId="0" animBg="1"/>
      <p:bldP spid="10" grpId="0" animBg="1"/>
      <p:bldP spid="3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>
            <a:spLocks noChangeArrowheads="1"/>
          </p:cNvSpPr>
          <p:nvPr/>
        </p:nvSpPr>
        <p:spPr bwMode="auto">
          <a:xfrm>
            <a:off x="107950" y="72000"/>
            <a:ext cx="8928100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800" b="1" i="1" u="sng" dirty="0">
                <a:solidFill>
                  <a:schemeClr val="tx2"/>
                </a:solidFill>
              </a:rPr>
              <a:t>Визначення необхідної потужності приводних двигунів для тривалого режиму роботи</a:t>
            </a:r>
            <a:endParaRPr lang="uk-UA" sz="2800" b="1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5"/>
          <p:cNvSpPr/>
          <p:nvPr/>
        </p:nvSpPr>
        <p:spPr>
          <a:xfrm>
            <a:off x="130804" y="804508"/>
            <a:ext cx="8924668" cy="10156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i="1" u="sng" dirty="0">
                <a:latin typeface="Calibri" pitchFamily="34" charset="0"/>
                <a:cs typeface="Calibri" pitchFamily="34" charset="0"/>
              </a:rPr>
              <a:t>Визначення потужності двигуна за теоретичними розрахунковими формулами.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Потужності, споживані робочими машинами при </a:t>
            </a:r>
            <a:r>
              <a:rPr lang="uk-UA" sz="2200" spc="-60" dirty="0" smtClean="0">
                <a:latin typeface="Calibri" pitchFamily="34" charset="0"/>
                <a:cs typeface="Calibri" pitchFamily="34" charset="0"/>
              </a:rPr>
              <a:t>незмінному </a:t>
            </a:r>
            <a:r>
              <a:rPr lang="uk-UA" sz="2200" spc="-10" dirty="0">
                <a:latin typeface="Calibri" pitchFamily="34" charset="0"/>
                <a:cs typeface="Calibri" pitchFamily="34" charset="0"/>
              </a:rPr>
              <a:t>навантаженні, у багатьох випадках розраховують за простими формулами.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128919" y="1797121"/>
            <a:ext cx="8924668" cy="2877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Так, потужність, кВт, для привода насоса визначають за виразом:</a:t>
            </a:r>
          </a:p>
        </p:txBody>
      </p:sp>
      <p:sp>
        <p:nvSpPr>
          <p:cNvPr id="7" name="Прямокутник 5"/>
          <p:cNvSpPr/>
          <p:nvPr/>
        </p:nvSpPr>
        <p:spPr>
          <a:xfrm>
            <a:off x="130804" y="3708000"/>
            <a:ext cx="4513204" cy="5755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uk-UA" sz="2200" i="1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Розрахунковий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напір насоса (м), складається з:</a:t>
            </a: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393422"/>
              </p:ext>
            </p:extLst>
          </p:nvPr>
        </p:nvGraphicFramePr>
        <p:xfrm>
          <a:off x="2699792" y="2084892"/>
          <a:ext cx="3240360" cy="499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Формула" r:id="rId3" imgW="1726451" imgH="266584" progId="Equation.3">
                  <p:embed/>
                </p:oleObj>
              </mc:Choice>
              <mc:Fallback>
                <p:oleObj name="Формула" r:id="rId3" imgW="1726451" imgH="266584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2084892"/>
                        <a:ext cx="3240360" cy="49943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кутник 5"/>
          <p:cNvSpPr/>
          <p:nvPr/>
        </p:nvSpPr>
        <p:spPr>
          <a:xfrm>
            <a:off x="112548" y="2636912"/>
            <a:ext cx="8924668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>
              <a:defRPr/>
            </a:pPr>
            <a:r>
              <a:rPr lang="uk-UA" sz="2200" dirty="0">
                <a:latin typeface="Calibri" pitchFamily="34" charset="0"/>
                <a:cs typeface="Calibri" pitchFamily="34" charset="0"/>
              </a:rPr>
              <a:t>де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- подача насоса, м</a:t>
            </a:r>
            <a:r>
              <a:rPr lang="uk-UA" sz="2200" baseline="30000" dirty="0">
                <a:latin typeface="Calibri" pitchFamily="34" charset="0"/>
                <a:cs typeface="Calibri" pitchFamily="34" charset="0"/>
              </a:rPr>
              <a:t>3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/с;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-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густина рідини, що подається насосом, кг/м</a:t>
            </a:r>
            <a:r>
              <a:rPr lang="uk-UA" sz="2200" baseline="30000" dirty="0">
                <a:latin typeface="Calibri" pitchFamily="34" charset="0"/>
                <a:cs typeface="Calibri" pitchFamily="34" charset="0"/>
              </a:rPr>
              <a:t>3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;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- розрахунковий напір, м;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200" i="1" dirty="0">
                <a:latin typeface="Calibri" pitchFamily="34" charset="0"/>
                <a:cs typeface="Calibri" pitchFamily="34" charset="0"/>
              </a:rPr>
              <a:t> -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прискорення вільного падіння,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= 9,81м/с</a:t>
            </a:r>
            <a:r>
              <a:rPr lang="uk-UA" sz="2200" baseline="30000" dirty="0">
                <a:latin typeface="Calibri" pitchFamily="34" charset="0"/>
                <a:cs typeface="Calibri" pitchFamily="34" charset="0"/>
              </a:rPr>
              <a:t>2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;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нас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- ККД насоса; </a:t>
            </a:r>
            <a:r>
              <a:rPr lang="uk-UA" sz="2200" i="1" dirty="0" err="1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uk-UA" sz="2200" i="1" baseline="-25000" dirty="0" err="1">
                <a:latin typeface="Times New Roman" pitchFamily="18" charset="0"/>
                <a:cs typeface="Times New Roman" pitchFamily="18" charset="0"/>
              </a:rPr>
              <a:t>пер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– ККД механічної передачі.</a:t>
            </a: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2495923"/>
              </p:ext>
            </p:extLst>
          </p:nvPr>
        </p:nvGraphicFramePr>
        <p:xfrm>
          <a:off x="4716016" y="3715614"/>
          <a:ext cx="3877458" cy="567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Формула" r:id="rId5" imgW="1574800" imgH="228600" progId="Equation.3">
                  <p:embed/>
                </p:oleObj>
              </mc:Choice>
              <mc:Fallback>
                <p:oleObj name="Формула" r:id="rId5" imgW="15748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3715614"/>
                        <a:ext cx="3877458" cy="56792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кутник 5"/>
          <p:cNvSpPr/>
          <p:nvPr/>
        </p:nvSpPr>
        <p:spPr>
          <a:xfrm>
            <a:off x="98856" y="4365104"/>
            <a:ext cx="8924668" cy="2369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pPr hangingPunct="0"/>
            <a:r>
              <a:rPr lang="uk-UA" sz="2200" dirty="0" smtClean="0">
                <a:latin typeface="Calibri" pitchFamily="34" charset="0"/>
                <a:cs typeface="Calibri" pitchFamily="34" charset="0"/>
              </a:rPr>
              <a:t>де </a:t>
            </a: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- висота всмоктування, м (залежить також від атмосферного тиску та температури води);</a:t>
            </a:r>
          </a:p>
          <a:p>
            <a:pPr marL="266700" indent="-266700" hangingPunct="0">
              <a:buFont typeface="Wingdings" pitchFamily="2" charset="2"/>
              <a:buChar char="Ø"/>
            </a:pP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- найбільша висота </a:t>
            </a:r>
            <a:r>
              <a:rPr lang="uk-UA" sz="2200" dirty="0" err="1">
                <a:latin typeface="Calibri" pitchFamily="34" charset="0"/>
                <a:cs typeface="Calibri" pitchFamily="34" charset="0"/>
              </a:rPr>
              <a:t>водоспоживачів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, м;</a:t>
            </a:r>
          </a:p>
          <a:p>
            <a:pPr marL="266700" indent="-266700" hangingPunct="0">
              <a:buFont typeface="Wingdings" pitchFamily="2" charset="2"/>
              <a:buChar char="Ø"/>
            </a:pP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- напір втрат у всмоктувальному та нагнітальному трубопроводах (у орієнтовних розрахунках приймають рівним 5% від загального напору);</a:t>
            </a:r>
          </a:p>
          <a:p>
            <a:pPr marL="266700" indent="-266700">
              <a:buFont typeface="Wingdings" pitchFamily="2" charset="2"/>
              <a:buChar char="Ø"/>
            </a:pPr>
            <a:r>
              <a:rPr lang="uk-UA" sz="22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uk-UA" sz="2200" i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 – напір, що забезпечує необхідну швидкість витікання рідини із трубопроводу.</a:t>
            </a:r>
          </a:p>
        </p:txBody>
      </p:sp>
    </p:spTree>
    <p:extLst>
      <p:ext uri="{BB962C8B-B14F-4D97-AF65-F5344CB8AC3E}">
        <p14:creationId xmlns:p14="http://schemas.microsoft.com/office/powerpoint/2010/main" val="374966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25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250"/>
                            </p:stCondLst>
                            <p:childTnLst>
                              <p:par>
                                <p:cTn id="7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4" grpId="0" uiExpand="1" build="p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1900</TotalTime>
  <Words>4010</Words>
  <Application>Microsoft Office PowerPoint</Application>
  <PresentationFormat>Экран (4:3)</PresentationFormat>
  <Paragraphs>200</Paragraphs>
  <Slides>26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Воздушный поток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Master</dc:creator>
  <cp:lastModifiedBy>Master</cp:lastModifiedBy>
  <cp:revision>174</cp:revision>
  <dcterms:created xsi:type="dcterms:W3CDTF">2016-01-31T14:57:37Z</dcterms:created>
  <dcterms:modified xsi:type="dcterms:W3CDTF">2021-03-17T07:01:51Z</dcterms:modified>
</cp:coreProperties>
</file>