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257" r:id="rId4"/>
    <p:sldId id="314" r:id="rId5"/>
    <p:sldId id="274" r:id="rId6"/>
    <p:sldId id="315" r:id="rId7"/>
    <p:sldId id="259" r:id="rId8"/>
    <p:sldId id="262" r:id="rId9"/>
    <p:sldId id="309" r:id="rId10"/>
    <p:sldId id="264" r:id="rId11"/>
    <p:sldId id="327" r:id="rId12"/>
    <p:sldId id="266" r:id="rId13"/>
    <p:sldId id="335" r:id="rId14"/>
    <p:sldId id="291" r:id="rId15"/>
    <p:sldId id="294" r:id="rId16"/>
    <p:sldId id="296" r:id="rId17"/>
    <p:sldId id="310" r:id="rId18"/>
    <p:sldId id="299" r:id="rId19"/>
    <p:sldId id="300" r:id="rId20"/>
    <p:sldId id="301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7" autoAdjust="0"/>
  </p:normalViewPr>
  <p:slideViewPr>
    <p:cSldViewPr>
      <p:cViewPr varScale="1">
        <p:scale>
          <a:sx n="83" d="100"/>
          <a:sy n="83" d="100"/>
        </p:scale>
        <p:origin x="14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0587-AC77-411A-8C83-0C9DB56A6ACA}" type="datetimeFigureOut">
              <a:rPr lang="uk-UA" smtClean="0"/>
              <a:pPr/>
              <a:t>11.08.2022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9FB6-271B-49F0-AE1B-B737C401CC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0587-AC77-411A-8C83-0C9DB56A6ACA}" type="datetimeFigureOut">
              <a:rPr lang="uk-UA" smtClean="0"/>
              <a:pPr/>
              <a:t>11.08.2022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9FB6-271B-49F0-AE1B-B737C401CC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0587-AC77-411A-8C83-0C9DB56A6ACA}" type="datetimeFigureOut">
              <a:rPr lang="uk-UA" smtClean="0"/>
              <a:pPr/>
              <a:t>11.08.2022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9FB6-271B-49F0-AE1B-B737C401CC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0587-AC77-411A-8C83-0C9DB56A6ACA}" type="datetimeFigureOut">
              <a:rPr lang="uk-UA" smtClean="0"/>
              <a:pPr/>
              <a:t>11.08.2022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9FB6-271B-49F0-AE1B-B737C401CC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0587-AC77-411A-8C83-0C9DB56A6ACA}" type="datetimeFigureOut">
              <a:rPr lang="uk-UA" smtClean="0"/>
              <a:pPr/>
              <a:t>11.08.2022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9FB6-271B-49F0-AE1B-B737C401CC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0587-AC77-411A-8C83-0C9DB56A6ACA}" type="datetimeFigureOut">
              <a:rPr lang="uk-UA" smtClean="0"/>
              <a:pPr/>
              <a:t>11.08.2022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9FB6-271B-49F0-AE1B-B737C401CC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0587-AC77-411A-8C83-0C9DB56A6ACA}" type="datetimeFigureOut">
              <a:rPr lang="uk-UA" smtClean="0"/>
              <a:pPr/>
              <a:t>11.08.2022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9FB6-271B-49F0-AE1B-B737C401CC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0587-AC77-411A-8C83-0C9DB56A6ACA}" type="datetimeFigureOut">
              <a:rPr lang="uk-UA" smtClean="0"/>
              <a:pPr/>
              <a:t>11.08.2022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9FB6-271B-49F0-AE1B-B737C401CC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0587-AC77-411A-8C83-0C9DB56A6ACA}" type="datetimeFigureOut">
              <a:rPr lang="uk-UA" smtClean="0"/>
              <a:pPr/>
              <a:t>11.08.2022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9FB6-271B-49F0-AE1B-B737C401CC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0587-AC77-411A-8C83-0C9DB56A6ACA}" type="datetimeFigureOut">
              <a:rPr lang="uk-UA" smtClean="0"/>
              <a:pPr/>
              <a:t>11.08.2022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9FB6-271B-49F0-AE1B-B737C401CC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0587-AC77-411A-8C83-0C9DB56A6ACA}" type="datetimeFigureOut">
              <a:rPr lang="uk-UA" smtClean="0"/>
              <a:pPr/>
              <a:t>11.08.2022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9FB6-271B-49F0-AE1B-B737C401CC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90587-AC77-411A-8C83-0C9DB56A6ACA}" type="datetimeFigureOut">
              <a:rPr lang="uk-UA" smtClean="0"/>
              <a:pPr/>
              <a:t>11.08.2022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E9FB6-271B-49F0-AE1B-B737C401CCC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60;&#1110;&#1083;&#1100;&#1084;&#1080;%20&#1087;&#1088;&#1086;&#1076;&#1091;&#1082;&#1090;&#1080;%20&#1079;&#1072;&#1073;&#1086;&#1102;/&#1055;&#1077;&#1088;&#1077;&#1088;&#1072;&#1073;&#1086;&#1090;&#1082;&#1072;%20&#1089;&#1074;&#1080;&#1085;&#1077;&#1081;%20&#1090;&#1072;%20&#1086;&#1074;&#1077;&#1094;%2016%20&#1093;&#1074;.mp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918648" cy="2592288"/>
          </a:xfrm>
        </p:spPr>
        <p:txBody>
          <a:bodyPr>
            <a:normAutofit/>
          </a:bodyPr>
          <a:lstStyle/>
          <a:p>
            <a:r>
              <a:rPr lang="uk-UA" dirty="0" smtClean="0"/>
              <a:t>ТЕХНОЛОГІЯ  ЗАБОЮ  ВЕЛИКОЇ РОГАТОЇ ХУДОБИ, ОВЕЦЬ  ТА СВИНЕЙ</a:t>
            </a:r>
            <a:endParaRPr lang="uk-UA" dirty="0"/>
          </a:p>
        </p:txBody>
      </p:sp>
      <p:sp>
        <p:nvSpPr>
          <p:cNvPr id="48130" name="AutoShape 2" descr="Картинки по запросу сви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132" name="AutoShape 4" descr="Картинки по запросу сви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43204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BNwf13FCMAEQC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581128"/>
            <a:ext cx="3059831" cy="2222080"/>
          </a:xfrm>
          <a:prstGeom prst="rect">
            <a:avLst/>
          </a:prstGeom>
        </p:spPr>
      </p:pic>
      <p:sp>
        <p:nvSpPr>
          <p:cNvPr id="48135" name="AutoShape 7" descr="Картинки по запросу відгодівля овец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900" y="4572000"/>
            <a:ext cx="3848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42" y="0"/>
            <a:ext cx="912015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 smtClean="0"/>
              <a:t> </a:t>
            </a:r>
            <a:endParaRPr lang="uk-UA" sz="2000" dirty="0" smtClean="0"/>
          </a:p>
          <a:p>
            <a:pPr indent="457200" algn="just"/>
            <a:r>
              <a:rPr lang="uk-UA" sz="2000" dirty="0" smtClean="0"/>
              <a:t>Тварин знекровлюють у вертикальному положеннях, при якому можна повністю зібрати кров, і створюються кращі санітарні умови для обробки туші.</a:t>
            </a:r>
          </a:p>
          <a:p>
            <a:pPr indent="457200" algn="just"/>
            <a:r>
              <a:rPr lang="uk-UA" sz="2000" dirty="0" smtClean="0"/>
              <a:t>Під час  знекровлення  на  стравохід  накладають лігатуру. </a:t>
            </a:r>
          </a:p>
          <a:p>
            <a:pPr indent="457200" algn="just"/>
            <a:r>
              <a:rPr lang="uk-UA" sz="2000" b="1" dirty="0" smtClean="0"/>
              <a:t>Кров</a:t>
            </a:r>
            <a:r>
              <a:rPr lang="uk-UA" sz="2000" dirty="0" smtClean="0"/>
              <a:t> від великої рогатої худоби і свиней </a:t>
            </a:r>
            <a:r>
              <a:rPr lang="uk-UA" sz="2000" b="1" dirty="0" smtClean="0"/>
              <a:t>на харчові та лікувальні цілі</a:t>
            </a:r>
            <a:r>
              <a:rPr lang="uk-UA" sz="2000" dirty="0" smtClean="0"/>
              <a:t> збирають порожнистими ножами або спеціальними установками (закритий спосіб). </a:t>
            </a:r>
            <a:endParaRPr lang="uk-UA" sz="2000" dirty="0" smtClean="0"/>
          </a:p>
          <a:p>
            <a:pPr indent="457200" algn="just"/>
            <a:r>
              <a:rPr lang="uk-UA" sz="2000" dirty="0"/>
              <a:t>Спеціальними установками </a:t>
            </a:r>
            <a:r>
              <a:rPr lang="ru-RU" sz="2000" dirty="0"/>
              <a:t>В-2-ФВУ-100 і </a:t>
            </a:r>
            <a:br>
              <a:rPr lang="ru-RU" sz="2000" dirty="0"/>
            </a:br>
            <a:r>
              <a:rPr lang="ru-RU" sz="2000" dirty="0"/>
              <a:t>В-2-ФВУ-50 при </a:t>
            </a:r>
            <a:r>
              <a:rPr lang="uk-UA" sz="2000" dirty="0"/>
              <a:t>відборі крові виключається забруднення, збільшується її вихід, поліпшуються санітарно-гігієнічні умови збирання і подальшої переробки.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/>
              <a:t>продуктивність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– 100  і  50  </a:t>
            </a:r>
            <a:r>
              <a:rPr lang="ru-RU" sz="2000" dirty="0" err="1"/>
              <a:t>голів</a:t>
            </a:r>
            <a:r>
              <a:rPr lang="ru-RU" sz="2000" dirty="0"/>
              <a:t>  на годину. </a:t>
            </a:r>
            <a:endParaRPr lang="uk-UA" sz="2000" dirty="0"/>
          </a:p>
          <a:p>
            <a:pPr indent="457200" algn="just"/>
            <a:r>
              <a:rPr lang="uk-UA" sz="2000" dirty="0"/>
              <a:t>Після збирання крові на харчові цілі для повного знекровлення та збору те у  великої  рогатої  худоби  </a:t>
            </a:r>
            <a:r>
              <a:rPr lang="uk-UA" sz="2000" dirty="0" err="1"/>
              <a:t>ножем</a:t>
            </a:r>
            <a:r>
              <a:rPr lang="uk-UA" sz="2000" dirty="0"/>
              <a:t>  перерізають  великі  судини  у шийній ділянці, у свиней уколом під грудну кістку перерізають аорту і яремну вену. </a:t>
            </a:r>
            <a:r>
              <a:rPr lang="uk-UA" sz="2000" dirty="0" smtClean="0"/>
              <a:t>Кров </a:t>
            </a:r>
            <a:r>
              <a:rPr lang="uk-UA" sz="2000" dirty="0"/>
              <a:t>витікає у піддони, розміщені під підвісним шляхом конвеєра знекровлення. </a:t>
            </a:r>
          </a:p>
          <a:p>
            <a:pPr algn="just"/>
            <a:endParaRPr lang="uk-UA" sz="2000" dirty="0"/>
          </a:p>
          <a:p>
            <a:pPr indent="457200" algn="just"/>
            <a:endParaRPr lang="uk-UA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577" y="4552950"/>
            <a:ext cx="61926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98404" y="0"/>
            <a:ext cx="3403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/>
            <a:r>
              <a:rPr lang="ru-RU" sz="2400" b="1" dirty="0">
                <a:solidFill>
                  <a:srgbClr val="FF0000"/>
                </a:solidFill>
              </a:rPr>
              <a:t>3. </a:t>
            </a:r>
            <a:r>
              <a:rPr lang="ru-RU" sz="2400" b="1" dirty="0" err="1">
                <a:solidFill>
                  <a:srgbClr val="FF0000"/>
                </a:solidFill>
              </a:rPr>
              <a:t>Знекровлення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тварин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64096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/>
              <a:t>Збирання крові.</a:t>
            </a:r>
            <a:r>
              <a:rPr lang="uk-UA" sz="2000" dirty="0"/>
              <a:t> </a:t>
            </a:r>
          </a:p>
          <a:p>
            <a:pPr indent="457200" algn="just"/>
            <a:r>
              <a:rPr lang="uk-UA" sz="2000" dirty="0"/>
              <a:t>При забої тварин кров збирають для харчових, лікувальних і технічних цілей.</a:t>
            </a:r>
          </a:p>
          <a:p>
            <a:pPr indent="457200" algn="just"/>
            <a:r>
              <a:rPr lang="uk-UA" sz="2000" dirty="0"/>
              <a:t>Харчову кров звичайно збирають порожнистим </a:t>
            </a:r>
            <a:r>
              <a:rPr lang="uk-UA" sz="2000" dirty="0" err="1"/>
              <a:t>ножем</a:t>
            </a:r>
            <a:r>
              <a:rPr lang="uk-UA" sz="2000" dirty="0"/>
              <a:t> сис­теми В. Ю. </a:t>
            </a:r>
            <a:r>
              <a:rPr lang="uk-UA" sz="2000" dirty="0" err="1"/>
              <a:t>Вольферця</a:t>
            </a:r>
            <a:r>
              <a:rPr lang="uk-UA" sz="2000" dirty="0"/>
              <a:t>. </a:t>
            </a:r>
          </a:p>
          <a:p>
            <a:pPr indent="457200" algn="just"/>
            <a:r>
              <a:rPr lang="uk-UA" sz="2000" dirty="0"/>
              <a:t>Оглушеній тварині вздовж трахеї вводять ніж в праве передсердя, гумову трубку спрямовують у стерильний занумерований бідон</a:t>
            </a:r>
            <a:r>
              <a:rPr lang="uk-UA" sz="2000" dirty="0" smtClean="0"/>
              <a:t>.</a:t>
            </a:r>
          </a:p>
          <a:p>
            <a:pPr indent="457200" algn="just"/>
            <a:r>
              <a:rPr lang="uk-UA" sz="2000" dirty="0"/>
              <a:t>В харчових та лікувальних цілях кров використовують лише після ветеринарно-санітарної експертизи, тобто не раніше, як через 20-30 хв. з моменту оглушення тварини. </a:t>
            </a:r>
          </a:p>
          <a:p>
            <a:pPr indent="457200" algn="just"/>
            <a:endParaRPr lang="uk-UA" sz="2000" u="sng" dirty="0" smtClean="0"/>
          </a:p>
          <a:p>
            <a:pPr indent="457200" algn="just"/>
            <a:r>
              <a:rPr lang="uk-UA" sz="2000" u="sng" dirty="0" smtClean="0"/>
              <a:t>Загальна </a:t>
            </a:r>
            <a:r>
              <a:rPr lang="uk-UA" sz="2000" u="sng" dirty="0" smtClean="0"/>
              <a:t>тривалість знекровлення туш</a:t>
            </a:r>
            <a:r>
              <a:rPr lang="uk-UA" sz="2000" dirty="0" smtClean="0"/>
              <a:t>:</a:t>
            </a:r>
            <a:endParaRPr lang="uk-UA" sz="2000" dirty="0" smtClean="0"/>
          </a:p>
          <a:p>
            <a:pPr indent="457200" algn="just">
              <a:buFont typeface="Wingdings" pitchFamily="2" charset="2"/>
              <a:buChar char="Ø"/>
            </a:pPr>
            <a:r>
              <a:rPr lang="uk-UA" sz="2000" dirty="0" smtClean="0"/>
              <a:t> великої рогатої худоби – 8...10 хв</a:t>
            </a:r>
            <a:r>
              <a:rPr lang="uk-UA" sz="2000" dirty="0" smtClean="0"/>
              <a:t>,</a:t>
            </a:r>
            <a:endParaRPr lang="uk-UA" sz="2000" dirty="0" smtClean="0"/>
          </a:p>
          <a:p>
            <a:pPr indent="457200" algn="just">
              <a:buFont typeface="Wingdings" pitchFamily="2" charset="2"/>
              <a:buChar char="Ø"/>
            </a:pPr>
            <a:r>
              <a:rPr lang="uk-UA" sz="2000" dirty="0" smtClean="0"/>
              <a:t>свиней – 6...8 хв</a:t>
            </a:r>
            <a:r>
              <a:rPr lang="uk-UA" sz="2000" dirty="0" smtClean="0"/>
              <a:t>.,</a:t>
            </a:r>
            <a:endParaRPr lang="uk-UA" sz="2000" dirty="0" smtClean="0"/>
          </a:p>
          <a:p>
            <a:pPr indent="457200" algn="just">
              <a:buFont typeface="Wingdings" pitchFamily="2" charset="2"/>
              <a:buChar char="Ø"/>
            </a:pPr>
            <a:r>
              <a:rPr lang="uk-UA" sz="2000" dirty="0" smtClean="0"/>
              <a:t>дрібної рогатої худоби – 5…6 хвилин. </a:t>
            </a:r>
          </a:p>
          <a:p>
            <a:pPr indent="457200" algn="just"/>
            <a:r>
              <a:rPr lang="uk-UA" sz="2000" b="1" i="1" dirty="0"/>
              <a:t>Кров  від дрібної рогатої  худоби  на  харчові  цілі  не збирають</a:t>
            </a:r>
            <a:r>
              <a:rPr lang="uk-UA" sz="2000" dirty="0"/>
              <a:t>. </a:t>
            </a:r>
          </a:p>
          <a:p>
            <a:pPr indent="457200" algn="just"/>
            <a:r>
              <a:rPr lang="uk-UA" sz="2000" dirty="0"/>
              <a:t>Для знекровлення тварин роблять наскрізний прокол шиї, перерізаючи сонну артерію і яремну вену. </a:t>
            </a:r>
            <a:r>
              <a:rPr lang="uk-UA" sz="2000" dirty="0" smtClean="0"/>
              <a:t>Критерієм  </a:t>
            </a:r>
            <a:r>
              <a:rPr lang="uk-UA" sz="2000" dirty="0"/>
              <a:t>повноти  знекровлення  є  вихід  крові.  </a:t>
            </a:r>
          </a:p>
          <a:p>
            <a:pPr indent="457200" algn="just"/>
            <a:r>
              <a:rPr lang="uk-UA" sz="2000" dirty="0" smtClean="0"/>
              <a:t>Для </a:t>
            </a:r>
            <a:r>
              <a:rPr lang="uk-UA" sz="2000" dirty="0"/>
              <a:t>великої рогатої худоби він має становити 4,5% від живої маси, для свиней і дрібної рогатої худоби – не менше 3,5%. </a:t>
            </a:r>
          </a:p>
          <a:p>
            <a:pPr indent="457200" algn="just"/>
            <a:r>
              <a:rPr lang="uk-UA" sz="2000" dirty="0"/>
              <a:t> </a:t>
            </a:r>
          </a:p>
          <a:p>
            <a:pPr indent="457200" algn="just"/>
            <a:endParaRPr lang="uk-U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964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457200" algn="ctr"/>
            <a:r>
              <a:rPr lang="ru-RU" sz="2000" b="1" dirty="0" smtClean="0">
                <a:solidFill>
                  <a:srgbClr val="FF0000"/>
                </a:solidFill>
              </a:rPr>
              <a:t>4. </a:t>
            </a:r>
            <a:r>
              <a:rPr lang="ru-RU" sz="2000" b="1" dirty="0" err="1" smtClean="0">
                <a:solidFill>
                  <a:srgbClr val="FF0000"/>
                </a:solidFill>
              </a:rPr>
              <a:t>Забіловка</a:t>
            </a:r>
            <a:r>
              <a:rPr lang="ru-RU" sz="2000" b="1" dirty="0" smtClean="0">
                <a:solidFill>
                  <a:srgbClr val="FF0000"/>
                </a:solidFill>
              </a:rPr>
              <a:t> та </a:t>
            </a:r>
            <a:r>
              <a:rPr lang="ru-RU" sz="2000" b="1" dirty="0" err="1" smtClean="0">
                <a:solidFill>
                  <a:srgbClr val="FF0000"/>
                </a:solidFill>
              </a:rPr>
              <a:t>зняття</a:t>
            </a:r>
            <a:r>
              <a:rPr lang="ru-RU" sz="2000" b="1" dirty="0" smtClean="0">
                <a:solidFill>
                  <a:srgbClr val="FF0000"/>
                </a:solidFill>
              </a:rPr>
              <a:t> шкур</a:t>
            </a:r>
          </a:p>
          <a:p>
            <a:pPr indent="457200" algn="just"/>
            <a:r>
              <a:rPr lang="uk-UA" sz="2000" dirty="0" smtClean="0"/>
              <a:t> </a:t>
            </a:r>
          </a:p>
          <a:p>
            <a:pPr indent="457200" algn="just"/>
            <a:r>
              <a:rPr lang="uk-UA" sz="2000" dirty="0" smtClean="0"/>
              <a:t>Оброблення туш починають із знімання шкури, що складається з двох операцій - </a:t>
            </a:r>
            <a:r>
              <a:rPr lang="uk-UA" sz="2000" dirty="0" err="1" smtClean="0"/>
              <a:t>забіловки</a:t>
            </a:r>
            <a:r>
              <a:rPr lang="uk-UA" sz="2000" dirty="0" smtClean="0"/>
              <a:t> і остаточного зняття шкури</a:t>
            </a:r>
            <a:r>
              <a:rPr lang="uk-UA" sz="2000" dirty="0" smtClean="0"/>
              <a:t>.</a:t>
            </a:r>
            <a:endParaRPr lang="uk-UA" sz="2000" dirty="0" smtClean="0"/>
          </a:p>
          <a:p>
            <a:pPr indent="457200" algn="just"/>
            <a:r>
              <a:rPr lang="uk-UA" sz="2000" b="1" dirty="0" smtClean="0"/>
              <a:t>Відокремлення  шкури</a:t>
            </a:r>
            <a:r>
              <a:rPr lang="uk-UA" sz="2000" dirty="0" smtClean="0"/>
              <a:t>  від  туші  –  одна  з  трудомістких операцій, а саме 11...40% загальної трудомісткості обробки туші. </a:t>
            </a:r>
          </a:p>
          <a:p>
            <a:pPr indent="457200" algn="just"/>
            <a:r>
              <a:rPr lang="uk-UA" sz="2000" b="1" dirty="0" smtClean="0"/>
              <a:t>Знімання  шкури</a:t>
            </a:r>
            <a:r>
              <a:rPr lang="uk-UA" sz="2000" dirty="0" smtClean="0"/>
              <a:t>  має  бути  проведено  ретельно,  без  порізів, </a:t>
            </a:r>
            <a:r>
              <a:rPr lang="uk-UA" sz="2000" dirty="0" err="1" smtClean="0"/>
              <a:t>вихватів</a:t>
            </a:r>
            <a:r>
              <a:rPr lang="uk-UA" sz="2000" dirty="0" smtClean="0"/>
              <a:t> м’яса і жиру з поверхні туші. </a:t>
            </a:r>
            <a:endParaRPr lang="uk-UA" sz="2000" u="sng" dirty="0" smtClean="0"/>
          </a:p>
          <a:p>
            <a:pPr indent="457200" algn="just"/>
            <a:r>
              <a:rPr lang="uk-UA" sz="2000" u="sng" dirty="0" smtClean="0"/>
              <a:t>Шкуру  знімають  у  два  етапи</a:t>
            </a:r>
            <a:r>
              <a:rPr lang="uk-UA" sz="2000" dirty="0" smtClean="0"/>
              <a:t>:  </a:t>
            </a:r>
          </a:p>
          <a:p>
            <a:pPr indent="457200" algn="just">
              <a:buFont typeface="Wingdings" pitchFamily="2" charset="2"/>
              <a:buChar char="v"/>
            </a:pPr>
            <a:r>
              <a:rPr lang="uk-UA" sz="2000" dirty="0" smtClean="0"/>
              <a:t>під  час  </a:t>
            </a:r>
            <a:r>
              <a:rPr lang="uk-UA" sz="2000" dirty="0" err="1" smtClean="0"/>
              <a:t>забіловування</a:t>
            </a:r>
            <a:r>
              <a:rPr lang="uk-UA" sz="2000" dirty="0" smtClean="0"/>
              <a:t> ,</a:t>
            </a:r>
          </a:p>
          <a:p>
            <a:pPr indent="457200" algn="just">
              <a:buFont typeface="Wingdings" pitchFamily="2" charset="2"/>
              <a:buChar char="v"/>
            </a:pPr>
            <a:r>
              <a:rPr lang="uk-UA" sz="2000" dirty="0" smtClean="0"/>
              <a:t>під  час механічного знімання. </a:t>
            </a:r>
            <a:endParaRPr lang="uk-UA" sz="2000" dirty="0" smtClean="0"/>
          </a:p>
          <a:p>
            <a:pPr algn="just"/>
            <a:endParaRPr lang="uk-UA" sz="2000" dirty="0"/>
          </a:p>
          <a:p>
            <a:pPr algn="just"/>
            <a:r>
              <a:rPr lang="uk-UA" sz="2000" b="1" dirty="0"/>
              <a:t> </a:t>
            </a:r>
            <a:endParaRPr lang="uk-UA" sz="2000" dirty="0"/>
          </a:p>
          <a:p>
            <a:pPr indent="457200" algn="just">
              <a:buFont typeface="Wingdings" pitchFamily="2" charset="2"/>
              <a:buChar char="v"/>
            </a:pPr>
            <a:endParaRPr lang="uk-UA" sz="2000" u="sng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429000"/>
            <a:ext cx="7848872" cy="36004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 indent="457200" algn="just"/>
            <a:r>
              <a:rPr lang="uk-UA" sz="2000" b="1" dirty="0">
                <a:solidFill>
                  <a:prstClr val="black"/>
                </a:solidFill>
              </a:rPr>
              <a:t>При </a:t>
            </a:r>
            <a:r>
              <a:rPr lang="uk-UA" sz="2000" b="1" dirty="0" err="1">
                <a:solidFill>
                  <a:prstClr val="black"/>
                </a:solidFill>
              </a:rPr>
              <a:t>забіловці</a:t>
            </a:r>
            <a:r>
              <a:rPr lang="uk-UA" sz="2000" b="1" dirty="0">
                <a:solidFill>
                  <a:prstClr val="black"/>
                </a:solidFill>
              </a:rPr>
              <a:t> знімають шкуру:</a:t>
            </a:r>
            <a:r>
              <a:rPr lang="uk-UA" sz="2000" dirty="0">
                <a:solidFill>
                  <a:prstClr val="black"/>
                </a:solidFill>
              </a:rPr>
              <a:t> </a:t>
            </a:r>
          </a:p>
          <a:p>
            <a:pPr lvl="0" indent="457200" algn="just">
              <a:buFont typeface="Wingdings" pitchFamily="2" charset="2"/>
              <a:buChar char="Ø"/>
            </a:pPr>
            <a:r>
              <a:rPr lang="uk-UA" sz="2000" dirty="0">
                <a:solidFill>
                  <a:prstClr val="black"/>
                </a:solidFill>
              </a:rPr>
              <a:t>з голови, </a:t>
            </a:r>
          </a:p>
          <a:p>
            <a:pPr lvl="0" indent="457200" algn="just">
              <a:buFont typeface="Wingdings" pitchFamily="2" charset="2"/>
              <a:buChar char="Ø"/>
            </a:pPr>
            <a:r>
              <a:rPr lang="uk-UA" sz="2000" dirty="0">
                <a:solidFill>
                  <a:prstClr val="black"/>
                </a:solidFill>
              </a:rPr>
              <a:t>задніх ніг, </a:t>
            </a:r>
          </a:p>
          <a:p>
            <a:pPr lvl="0" indent="457200" algn="just">
              <a:buFont typeface="Wingdings" pitchFamily="2" charset="2"/>
              <a:buChar char="Ø"/>
            </a:pPr>
            <a:r>
              <a:rPr lang="uk-UA" sz="2000" dirty="0">
                <a:solidFill>
                  <a:prstClr val="black"/>
                </a:solidFill>
              </a:rPr>
              <a:t>проводять розріз по білій лінії,</a:t>
            </a:r>
          </a:p>
          <a:p>
            <a:pPr lvl="0" indent="457200" algn="just">
              <a:buFont typeface="Wingdings" pitchFamily="2" charset="2"/>
              <a:buChar char="Ø"/>
            </a:pPr>
            <a:r>
              <a:rPr lang="uk-UA" sz="2000" dirty="0">
                <a:solidFill>
                  <a:prstClr val="black"/>
                </a:solidFill>
              </a:rPr>
              <a:t>пахвини і черевної частини </a:t>
            </a:r>
          </a:p>
          <a:p>
            <a:pPr lvl="0" indent="457200" algn="just">
              <a:buFont typeface="Wingdings" pitchFamily="2" charset="2"/>
              <a:buChar char="Ø"/>
            </a:pPr>
            <a:r>
              <a:rPr lang="uk-UA" sz="2000" dirty="0">
                <a:solidFill>
                  <a:prstClr val="black"/>
                </a:solidFill>
              </a:rPr>
              <a:t>з передніх кінцівок, </a:t>
            </a:r>
          </a:p>
          <a:p>
            <a:pPr lvl="0" indent="457200" algn="just">
              <a:buFont typeface="Wingdings" pitchFamily="2" charset="2"/>
              <a:buChar char="Ø"/>
            </a:pPr>
            <a:r>
              <a:rPr lang="uk-UA" sz="2000" dirty="0">
                <a:solidFill>
                  <a:prstClr val="black"/>
                </a:solidFill>
              </a:rPr>
              <a:t>грудної частини, </a:t>
            </a:r>
          </a:p>
          <a:p>
            <a:pPr lvl="0" indent="457200" algn="just">
              <a:buFont typeface="Wingdings" pitchFamily="2" charset="2"/>
              <a:buChar char="Ø"/>
            </a:pPr>
            <a:r>
              <a:rPr lang="uk-UA" sz="2000" dirty="0">
                <a:solidFill>
                  <a:prstClr val="black"/>
                </a:solidFill>
              </a:rPr>
              <a:t>передпліччя, </a:t>
            </a:r>
          </a:p>
          <a:p>
            <a:pPr lvl="0" indent="457200" algn="just">
              <a:buFont typeface="Wingdings" pitchFamily="2" charset="2"/>
              <a:buChar char="Ø"/>
            </a:pPr>
            <a:r>
              <a:rPr lang="uk-UA" sz="2000" dirty="0">
                <a:solidFill>
                  <a:prstClr val="black"/>
                </a:solidFill>
              </a:rPr>
              <a:t>лопаток </a:t>
            </a:r>
          </a:p>
          <a:p>
            <a:pPr lvl="0" indent="457200" algn="just">
              <a:buFont typeface="Wingdings" pitchFamily="2" charset="2"/>
              <a:buChar char="Ø"/>
            </a:pPr>
            <a:r>
              <a:rPr lang="uk-UA" sz="2000" dirty="0">
                <a:solidFill>
                  <a:prstClr val="black"/>
                </a:solidFill>
              </a:rPr>
              <a:t>шиї.</a:t>
            </a:r>
          </a:p>
          <a:p>
            <a:pPr lvl="0" indent="457200" algn="just"/>
            <a:r>
              <a:rPr lang="uk-UA" sz="2000" b="1" dirty="0">
                <a:solidFill>
                  <a:srgbClr val="FF0000"/>
                </a:solidFill>
              </a:rPr>
              <a:t>Забіловка туш </a:t>
            </a:r>
            <a:r>
              <a:rPr lang="uk-UA" sz="2000" b="1" dirty="0">
                <a:solidFill>
                  <a:prstClr val="black"/>
                </a:solidFill>
              </a:rPr>
              <a:t>– </a:t>
            </a:r>
            <a:r>
              <a:rPr lang="uk-UA" sz="2000" dirty="0">
                <a:solidFill>
                  <a:prstClr val="black"/>
                </a:solidFill>
              </a:rPr>
              <a:t>це ручне знімання шкури, яка залежить від виду та вгодованості тварин:</a:t>
            </a:r>
          </a:p>
          <a:p>
            <a:pPr lvl="0" indent="457200" algn="just">
              <a:buFont typeface="Wingdings" pitchFamily="2" charset="2"/>
              <a:buChar char="§"/>
            </a:pPr>
            <a:r>
              <a:rPr lang="uk-UA" sz="2000" dirty="0">
                <a:solidFill>
                  <a:prstClr val="black"/>
                </a:solidFill>
              </a:rPr>
              <a:t>великої  рогатої  худоби - 20...26%,</a:t>
            </a:r>
          </a:p>
          <a:p>
            <a:pPr lvl="0" indent="457200" algn="just">
              <a:buFont typeface="Wingdings" pitchFamily="2" charset="2"/>
              <a:buChar char="§"/>
            </a:pPr>
            <a:r>
              <a:rPr lang="uk-UA" sz="2000" dirty="0">
                <a:solidFill>
                  <a:prstClr val="black"/>
                </a:solidFill>
              </a:rPr>
              <a:t> свиней – 30...50%, </a:t>
            </a:r>
          </a:p>
          <a:p>
            <a:pPr lvl="0" indent="457200" algn="just">
              <a:buFont typeface="Wingdings" pitchFamily="2" charset="2"/>
              <a:buChar char="§"/>
            </a:pPr>
            <a:r>
              <a:rPr lang="uk-UA" sz="2000" dirty="0">
                <a:solidFill>
                  <a:prstClr val="black"/>
                </a:solidFill>
              </a:rPr>
              <a:t>дрібної рогатої худоби – 30...40% . </a:t>
            </a:r>
            <a:endParaRPr lang="uk-UA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4464496" cy="635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42455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08" y="44624"/>
            <a:ext cx="896448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457200" algn="ctr"/>
            <a:r>
              <a:rPr lang="ru-RU" sz="2000" b="1" dirty="0" smtClean="0">
                <a:solidFill>
                  <a:srgbClr val="FF0000"/>
                </a:solidFill>
              </a:rPr>
              <a:t>5. </a:t>
            </a:r>
            <a:r>
              <a:rPr lang="ru-RU" sz="2000" b="1" dirty="0" err="1" smtClean="0">
                <a:solidFill>
                  <a:srgbClr val="FF0000"/>
                </a:solidFill>
              </a:rPr>
              <a:t>Нутровка</a:t>
            </a:r>
            <a:r>
              <a:rPr lang="ru-RU" sz="2000" b="1" dirty="0" smtClean="0">
                <a:solidFill>
                  <a:srgbClr val="FF0000"/>
                </a:solidFill>
              </a:rPr>
              <a:t> туш – </a:t>
            </a:r>
            <a:r>
              <a:rPr lang="ru-RU" sz="2000" b="1" dirty="0" err="1" smtClean="0">
                <a:solidFill>
                  <a:srgbClr val="FF0000"/>
                </a:solidFill>
              </a:rPr>
              <a:t>видалення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внутрішніх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органів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indent="457200" algn="just"/>
            <a:r>
              <a:rPr lang="uk-UA" sz="2000" dirty="0" smtClean="0"/>
              <a:t> </a:t>
            </a:r>
          </a:p>
          <a:p>
            <a:pPr indent="457200" algn="just"/>
            <a:r>
              <a:rPr lang="uk-UA" sz="2000" dirty="0" smtClean="0"/>
              <a:t>Після зняття шкури проводять </a:t>
            </a:r>
            <a:r>
              <a:rPr lang="uk-UA" sz="2000" dirty="0" err="1" smtClean="0"/>
              <a:t>нутровку</a:t>
            </a:r>
            <a:r>
              <a:rPr lang="uk-UA" sz="2000" dirty="0" smtClean="0"/>
              <a:t>, тобто виймають внутрішні органи з грудної та черевної порожнин.</a:t>
            </a:r>
          </a:p>
          <a:p>
            <a:pPr indent="457200" algn="just"/>
            <a:r>
              <a:rPr lang="uk-UA" sz="2000" b="1" dirty="0" smtClean="0"/>
              <a:t>Внутрішні  органи  </a:t>
            </a:r>
            <a:r>
              <a:rPr lang="uk-UA" sz="2000" dirty="0" smtClean="0"/>
              <a:t>видаляють  не  пізніше,  як  через  </a:t>
            </a:r>
            <a:br>
              <a:rPr lang="uk-UA" sz="2000" dirty="0" smtClean="0"/>
            </a:br>
            <a:r>
              <a:rPr lang="uk-UA" sz="2000" dirty="0" smtClean="0"/>
              <a:t>45  хв  після знекровлення  туш  великої  рогатої  худоби  і  свиней,  і  через  30  хв  –  з туш дрібної рогатої худоби. </a:t>
            </a:r>
          </a:p>
          <a:p>
            <a:pPr indent="457200" algn="just"/>
            <a:r>
              <a:rPr lang="uk-UA" sz="2000" dirty="0" smtClean="0"/>
              <a:t>Розпилювання грудної кістку у великої рогатої худоби і свиней, розрізають м’язи живота по білій лінії від лобкової кістки до грудної, окільцьовують прохідник і перев’язують сечовий міхур. </a:t>
            </a:r>
            <a:endParaRPr lang="uk-UA" sz="2000" dirty="0" smtClean="0"/>
          </a:p>
          <a:p>
            <a:pPr indent="457200" algn="just"/>
            <a:endParaRPr lang="uk-UA" sz="2000" dirty="0" smtClean="0"/>
          </a:p>
          <a:p>
            <a:pPr indent="457200" algn="just"/>
            <a:r>
              <a:rPr lang="uk-UA" sz="2000" b="1" dirty="0"/>
              <a:t>Видаляють внутрішні органи </a:t>
            </a:r>
            <a:r>
              <a:rPr lang="uk-UA" sz="2000" dirty="0"/>
              <a:t>на </a:t>
            </a:r>
            <a:r>
              <a:rPr lang="uk-UA" sz="2000" i="1" dirty="0"/>
              <a:t>конвеєрному або </a:t>
            </a:r>
            <a:r>
              <a:rPr lang="uk-UA" sz="2000" i="1" dirty="0" err="1"/>
              <a:t>безконвеєрному</a:t>
            </a:r>
            <a:r>
              <a:rPr lang="uk-UA" sz="2000" i="1" dirty="0"/>
              <a:t>  столі</a:t>
            </a:r>
            <a:r>
              <a:rPr lang="uk-UA" sz="2000" dirty="0"/>
              <a:t>.  </a:t>
            </a:r>
          </a:p>
          <a:p>
            <a:pPr indent="457200" algn="just"/>
            <a:r>
              <a:rPr lang="uk-UA" sz="2000" dirty="0"/>
              <a:t>Швидкість  руху  конвеєрних  столів  синхронізовано  зі швидкістю конвеєра. </a:t>
            </a:r>
          </a:p>
          <a:p>
            <a:pPr indent="457200" algn="just"/>
            <a:r>
              <a:rPr lang="uk-UA" sz="2000" dirty="0"/>
              <a:t>Після розрізання м’язів по  білій  лінії  живота  видаляють  сальник,  </a:t>
            </a:r>
            <a:r>
              <a:rPr lang="uk-UA" sz="2000" dirty="0" err="1"/>
              <a:t>кишково</a:t>
            </a:r>
            <a:r>
              <a:rPr lang="uk-UA" sz="2000" dirty="0"/>
              <a:t>-шлунковий тракт, лівер. </a:t>
            </a:r>
          </a:p>
          <a:p>
            <a:pPr indent="457200" algn="just"/>
            <a:r>
              <a:rPr lang="uk-UA" sz="2000" dirty="0"/>
              <a:t>На  конвеєрі  нутрощі  піддають  ветеринарному огляду. Рубець, сітку, сичуг і книжку знежирюють, звільняють від вмісту, промивають і спрямовують у цех субпродуктів. </a:t>
            </a:r>
          </a:p>
          <a:p>
            <a:pPr indent="457200" algn="just"/>
            <a:r>
              <a:rPr lang="uk-UA" sz="2000" dirty="0"/>
              <a:t>У свиней і дрібної рогатої худоби нутрощі видаляють так само, як і у великої рогатої худоби. </a:t>
            </a:r>
          </a:p>
          <a:p>
            <a:pPr indent="457200" algn="just"/>
            <a:r>
              <a:rPr lang="uk-UA" sz="2000" dirty="0"/>
              <a:t>Шлунково-кишковий тракт  і  лівер  видаляють  без  їхнього  розділення  –  разом  з  язиком. </a:t>
            </a:r>
          </a:p>
          <a:p>
            <a:pPr indent="457200" algn="just"/>
            <a:endParaRPr lang="uk-UA" sz="2000" dirty="0"/>
          </a:p>
          <a:p>
            <a:pPr indent="457200" algn="just"/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5779"/>
            <a:ext cx="889248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000" b="1" dirty="0" smtClean="0">
                <a:solidFill>
                  <a:srgbClr val="FF0000"/>
                </a:solidFill>
              </a:rPr>
              <a:t>6. </a:t>
            </a:r>
            <a:r>
              <a:rPr lang="ru-RU" sz="2000" b="1" dirty="0" smtClean="0">
                <a:solidFill>
                  <a:srgbClr val="FF0000"/>
                </a:solidFill>
              </a:rPr>
              <a:t>Зачистка та </a:t>
            </a:r>
            <a:r>
              <a:rPr lang="ru-RU" sz="2000" b="1" dirty="0" err="1" smtClean="0">
                <a:solidFill>
                  <a:srgbClr val="FF0000"/>
                </a:solidFill>
              </a:rPr>
              <a:t>клеймування</a:t>
            </a:r>
            <a:r>
              <a:rPr lang="ru-RU" sz="2000" b="1" dirty="0" smtClean="0">
                <a:solidFill>
                  <a:srgbClr val="FF0000"/>
                </a:solidFill>
              </a:rPr>
              <a:t> туш </a:t>
            </a:r>
            <a:endParaRPr lang="uk-UA" sz="2000" dirty="0" smtClean="0"/>
          </a:p>
          <a:p>
            <a:pPr indent="457200" algn="just"/>
            <a:r>
              <a:rPr lang="uk-UA" sz="2200" dirty="0" smtClean="0"/>
              <a:t>Після видалення нутрощів туші великої рогатої худоби і свиней  розпилюють  або  розрубують  уздовж  хребта,  відступивши  від лінії верхніх остистих відростків у бік, щоб не пошкодити спинний мозок.  </a:t>
            </a:r>
          </a:p>
          <a:p>
            <a:pPr indent="457200" algn="just"/>
            <a:r>
              <a:rPr lang="uk-UA" sz="2200" dirty="0" smtClean="0"/>
              <a:t>Туші,  призначені  для  виготовлення  солоного  бекону,  після обшпарювання і обпалювання піддають </a:t>
            </a:r>
            <a:r>
              <a:rPr lang="uk-UA" sz="2200" dirty="0" err="1" smtClean="0"/>
              <a:t>зам’якотці</a:t>
            </a:r>
            <a:r>
              <a:rPr lang="uk-UA" sz="2200" dirty="0" smtClean="0"/>
              <a:t> – процесові підготування  до  розрубування  на  дві  половини  з  видаленням  хребетного стовпа. </a:t>
            </a:r>
          </a:p>
          <a:p>
            <a:pPr indent="457200" algn="just"/>
            <a:r>
              <a:rPr lang="uk-UA" sz="2200" dirty="0" smtClean="0"/>
              <a:t>Під час </a:t>
            </a:r>
            <a:r>
              <a:rPr lang="uk-UA" sz="2200" dirty="0" err="1" smtClean="0"/>
              <a:t>зам’якотки</a:t>
            </a:r>
            <a:r>
              <a:rPr lang="uk-UA" sz="2200" dirty="0" smtClean="0"/>
              <a:t> надрізають шкуру і відокремлюють жир  і  м’язову  тканину  від  остистих  відростків  хребців  з  правого  і лівого  боків.  </a:t>
            </a:r>
          </a:p>
          <a:p>
            <a:pPr indent="457200" algn="just"/>
            <a:r>
              <a:rPr lang="uk-UA" sz="2200" dirty="0" err="1" smtClean="0"/>
              <a:t>Напівтуші</a:t>
            </a:r>
            <a:r>
              <a:rPr lang="uk-UA" sz="2200" dirty="0" smtClean="0"/>
              <a:t>  свиней  розпилюють  або  розрубують  до шийної частини, а туші розділяють навпіл для полегшення процесів транспортування. </a:t>
            </a:r>
          </a:p>
          <a:p>
            <a:pPr indent="457200" algn="just"/>
            <a:r>
              <a:rPr lang="uk-UA" sz="2200" dirty="0" smtClean="0"/>
              <a:t>Туші дрібної рогатої худоби не розпилюють. </a:t>
            </a:r>
            <a:endParaRPr lang="uk-UA" sz="2200" dirty="0" smtClean="0"/>
          </a:p>
          <a:p>
            <a:pPr indent="457200" algn="just"/>
            <a:r>
              <a:rPr lang="uk-UA" sz="2200" dirty="0"/>
              <a:t>Розпилювання  здійснюють  електричними  і  пневматичними пилами. </a:t>
            </a:r>
          </a:p>
          <a:p>
            <a:pPr indent="457200" algn="just"/>
            <a:r>
              <a:rPr lang="uk-UA" sz="2200" dirty="0"/>
              <a:t>Після розпилювання від свинячих туш відбирають пробу для  проведення  </a:t>
            </a:r>
            <a:r>
              <a:rPr lang="uk-UA" sz="2200" dirty="0" err="1"/>
              <a:t>трихінелоскопії</a:t>
            </a:r>
            <a:r>
              <a:rPr lang="uk-UA" sz="2200" dirty="0"/>
              <a:t>.  </a:t>
            </a:r>
          </a:p>
          <a:p>
            <a:pPr indent="457200" algn="just"/>
            <a:r>
              <a:rPr lang="uk-UA" sz="2200" dirty="0"/>
              <a:t>До  отримання  результатів  </a:t>
            </a:r>
            <a:r>
              <a:rPr lang="uk-UA" sz="2200" b="1" dirty="0" err="1"/>
              <a:t>трихінелоскопії</a:t>
            </a:r>
            <a:r>
              <a:rPr lang="uk-UA" sz="2200" dirty="0"/>
              <a:t> туші не обробляють. </a:t>
            </a:r>
          </a:p>
          <a:p>
            <a:pPr indent="457200" algn="just"/>
            <a:r>
              <a:rPr lang="uk-UA" sz="2200" dirty="0"/>
              <a:t>Після  розпилювання  проводять  </a:t>
            </a:r>
            <a:r>
              <a:rPr lang="uk-UA" sz="2200" u="sng" dirty="0"/>
              <a:t>сухе  і  мокре  зачищення</a:t>
            </a:r>
            <a:r>
              <a:rPr lang="uk-UA" sz="22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71296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dirty="0" smtClean="0"/>
              <a:t>Під час  </a:t>
            </a:r>
            <a:r>
              <a:rPr lang="uk-UA" sz="2400" b="1" dirty="0" smtClean="0"/>
              <a:t>сухого  зачищення  </a:t>
            </a:r>
            <a:r>
              <a:rPr lang="uk-UA" sz="2400" dirty="0" smtClean="0"/>
              <a:t>звільняють  спинний  мозок,  видаляють  нирки, хвости, залишки діафрагми, внутрішній жир, травмовані ділянки туш і механічні забруднення. </a:t>
            </a:r>
          </a:p>
          <a:p>
            <a:pPr indent="457200" algn="just"/>
            <a:r>
              <a:rPr lang="uk-UA" sz="2400" dirty="0" smtClean="0"/>
              <a:t>У свинячих туш, крім цього, відокремлюють голови. </a:t>
            </a:r>
          </a:p>
          <a:p>
            <a:pPr indent="457200" algn="just"/>
            <a:r>
              <a:rPr lang="uk-UA" sz="2400" dirty="0" smtClean="0"/>
              <a:t>У туш дрібної рогатої худоби залишають нирки і нирковий жир. </a:t>
            </a:r>
            <a:endParaRPr lang="uk-UA" sz="2400" dirty="0" smtClean="0"/>
          </a:p>
          <a:p>
            <a:pPr indent="457200" algn="just"/>
            <a:r>
              <a:rPr lang="uk-UA" sz="2400" b="1" dirty="0"/>
              <a:t>Мокре зачищення (вологий туалет) </a:t>
            </a:r>
            <a:r>
              <a:rPr lang="uk-UA" sz="2400" dirty="0"/>
              <a:t>сприяє видаленню з поверхні туш як механічного, так і мікробного забруднення. </a:t>
            </a:r>
          </a:p>
          <a:p>
            <a:pPr indent="457200" algn="just"/>
            <a:r>
              <a:rPr lang="uk-UA" sz="2400" u="sng" dirty="0"/>
              <a:t>Миття туш </a:t>
            </a:r>
            <a:r>
              <a:rPr lang="uk-UA" sz="2400" dirty="0"/>
              <a:t>доступне тільки в тому  разі,  якщо  поверхню  туш  можна  підсушити у  спеціальних приміщеннях за температури 0-4 </a:t>
            </a:r>
            <a:r>
              <a:rPr lang="uk-UA" sz="2400" dirty="0">
                <a:latin typeface="Times New Roman"/>
                <a:cs typeface="Times New Roman"/>
              </a:rPr>
              <a:t>°</a:t>
            </a:r>
            <a:r>
              <a:rPr lang="uk-UA" sz="2400" dirty="0"/>
              <a:t>С. </a:t>
            </a:r>
          </a:p>
          <a:p>
            <a:pPr indent="457200" algn="just"/>
            <a:r>
              <a:rPr lang="uk-UA" sz="2400" dirty="0"/>
              <a:t>Воду для миття краще подавати під тиском.  </a:t>
            </a:r>
          </a:p>
          <a:p>
            <a:pPr indent="457200" algn="just"/>
            <a:r>
              <a:rPr lang="uk-UA" sz="2400" dirty="0"/>
              <a:t>Після закінчення обробки </a:t>
            </a:r>
            <a:r>
              <a:rPr lang="uk-UA" sz="2400" dirty="0" err="1"/>
              <a:t>напівтуш</a:t>
            </a:r>
            <a:r>
              <a:rPr lang="uk-UA" sz="2400" dirty="0"/>
              <a:t> і туші </a:t>
            </a:r>
            <a:r>
              <a:rPr lang="uk-UA" sz="2400" u="sng" dirty="0"/>
              <a:t>маркують, зважують та відправляють у холодильні камери</a:t>
            </a:r>
            <a:r>
              <a:rPr lang="uk-UA" sz="2400" dirty="0"/>
              <a:t>.</a:t>
            </a:r>
          </a:p>
          <a:p>
            <a:pPr indent="457200" algn="just"/>
            <a:endParaRPr lang="uk-U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675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u="sng" dirty="0" smtClean="0"/>
              <a:t>Для клеймування м’яса тварин встановлено такі форми клейм</a:t>
            </a:r>
            <a:r>
              <a:rPr lang="uk-UA" sz="2000" dirty="0" smtClean="0"/>
              <a:t>: 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000" dirty="0" smtClean="0"/>
              <a:t>кругле (діаметром 40 мм), 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000" dirty="0" smtClean="0"/>
              <a:t>квадратне (40 х 40 мм), 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000" dirty="0" smtClean="0"/>
              <a:t>трикутне (45 х 50 </a:t>
            </a:r>
            <a:r>
              <a:rPr lang="uk-UA" sz="2000" dirty="0" err="1" smtClean="0"/>
              <a:t>х</a:t>
            </a:r>
            <a:r>
              <a:rPr lang="uk-UA" sz="2000" dirty="0" smtClean="0"/>
              <a:t> 50 мм), 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000" dirty="0" smtClean="0"/>
              <a:t>овальне (діаметр </a:t>
            </a:r>
            <a:r>
              <a:rPr lang="en-US" sz="2000" i="1" dirty="0" smtClean="0"/>
              <a:t>D</a:t>
            </a:r>
            <a:r>
              <a:rPr lang="uk-UA" sz="2000" dirty="0" smtClean="0"/>
              <a:t>1 — 50 мм), 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000" dirty="0" smtClean="0"/>
              <a:t>овальне (діаметром </a:t>
            </a:r>
            <a:r>
              <a:rPr lang="en-US" sz="2000" i="1" dirty="0" smtClean="0"/>
              <a:t>D2</a:t>
            </a:r>
            <a:r>
              <a:rPr lang="en-US" sz="2000" dirty="0" smtClean="0"/>
              <a:t> </a:t>
            </a:r>
            <a:r>
              <a:rPr lang="uk-UA" sz="2000" dirty="0" smtClean="0"/>
              <a:t>— 40 мм), 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000" dirty="0" smtClean="0"/>
              <a:t>ромбоподібне (0 х 40 мм з кутами </a:t>
            </a:r>
            <a:endParaRPr lang="uk-UA" sz="2000" dirty="0" smtClean="0"/>
          </a:p>
          <a:p>
            <a:pPr algn="just"/>
            <a:r>
              <a:rPr lang="uk-UA" sz="2000" dirty="0" smtClean="0"/>
              <a:t>60 </a:t>
            </a:r>
            <a:r>
              <a:rPr lang="uk-UA" sz="2000" dirty="0" smtClean="0"/>
              <a:t>і 120°). 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1674" y="632070"/>
            <a:ext cx="5045381" cy="227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2923147"/>
            <a:ext cx="90216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000" dirty="0">
                <a:solidFill>
                  <a:prstClr val="black"/>
                </a:solidFill>
              </a:rPr>
              <a:t>Для м’яса, яке поставляється на експорт, клеймо </a:t>
            </a:r>
            <a:r>
              <a:rPr lang="uk-UA" sz="2000" b="1" dirty="0">
                <a:solidFill>
                  <a:prstClr val="black"/>
                </a:solidFill>
              </a:rPr>
              <a:t>овальне</a:t>
            </a:r>
            <a:r>
              <a:rPr lang="uk-UA" sz="2000" dirty="0">
                <a:solidFill>
                  <a:prstClr val="black"/>
                </a:solidFill>
              </a:rPr>
              <a:t> </a:t>
            </a:r>
            <a:r>
              <a:rPr lang="en-US" sz="2000" i="1" dirty="0">
                <a:solidFill>
                  <a:prstClr val="black"/>
                </a:solidFill>
              </a:rPr>
              <a:t>(D</a:t>
            </a:r>
            <a:r>
              <a:rPr lang="uk-UA" sz="2000" dirty="0">
                <a:solidFill>
                  <a:prstClr val="black"/>
                </a:solidFill>
              </a:rPr>
              <a:t>1 — 45×65 мм і </a:t>
            </a:r>
            <a:r>
              <a:rPr lang="en-US" sz="2000" i="1" dirty="0">
                <a:solidFill>
                  <a:prstClr val="black"/>
                </a:solidFill>
              </a:rPr>
              <a:t>D2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uk-UA" sz="2000" dirty="0">
                <a:solidFill>
                  <a:prstClr val="black"/>
                </a:solidFill>
              </a:rPr>
              <a:t>— 40×50 мм). </a:t>
            </a:r>
          </a:p>
          <a:p>
            <a:pPr lvl="0" algn="just"/>
            <a:endParaRPr lang="uk-UA" sz="2000" dirty="0">
              <a:solidFill>
                <a:prstClr val="black"/>
              </a:solidFill>
            </a:endParaRPr>
          </a:p>
          <a:p>
            <a:pPr lvl="0" algn="just"/>
            <a:endParaRPr lang="uk-UA" sz="2000" dirty="0">
              <a:solidFill>
                <a:prstClr val="black"/>
              </a:solidFill>
            </a:endParaRPr>
          </a:p>
          <a:p>
            <a:pPr lvl="0" algn="just"/>
            <a:endParaRPr lang="uk-UA" sz="2000" dirty="0">
              <a:solidFill>
                <a:prstClr val="black"/>
              </a:solidFill>
            </a:endParaRPr>
          </a:p>
          <a:p>
            <a:pPr lvl="0" algn="just"/>
            <a:endParaRPr lang="uk-UA" sz="2000" dirty="0">
              <a:solidFill>
                <a:prstClr val="black"/>
              </a:solidFill>
            </a:endParaRPr>
          </a:p>
          <a:p>
            <a:pPr lvl="0" algn="just"/>
            <a:endParaRPr lang="uk-UA" sz="2000" dirty="0">
              <a:solidFill>
                <a:prstClr val="black"/>
              </a:solidFill>
            </a:endParaRPr>
          </a:p>
          <a:p>
            <a:pPr lvl="0" algn="just"/>
            <a:endParaRPr lang="uk-UA" sz="2000" dirty="0">
              <a:solidFill>
                <a:prstClr val="black"/>
              </a:solidFill>
            </a:endParaRPr>
          </a:p>
          <a:p>
            <a:pPr lvl="0" algn="just"/>
            <a:r>
              <a:rPr lang="uk-UA" sz="2000" dirty="0">
                <a:solidFill>
                  <a:prstClr val="black"/>
                </a:solidFill>
              </a:rPr>
              <a:t>У центрі кожного клейма має бути три пари цифр: </a:t>
            </a:r>
          </a:p>
          <a:p>
            <a:pPr lvl="0" algn="just">
              <a:buFont typeface="Wingdings" pitchFamily="2" charset="2"/>
              <a:buChar char="q"/>
            </a:pPr>
            <a:r>
              <a:rPr lang="uk-UA" sz="2000" dirty="0">
                <a:solidFill>
                  <a:prstClr val="black"/>
                </a:solidFill>
              </a:rPr>
              <a:t>перша — означає порядковий номер області; </a:t>
            </a:r>
          </a:p>
          <a:p>
            <a:pPr lvl="0" algn="just">
              <a:buFont typeface="Wingdings" pitchFamily="2" charset="2"/>
              <a:buChar char="q"/>
            </a:pPr>
            <a:r>
              <a:rPr lang="uk-UA" sz="2000" dirty="0">
                <a:solidFill>
                  <a:prstClr val="black"/>
                </a:solidFill>
              </a:rPr>
              <a:t>друга — порядковий номер району; </a:t>
            </a:r>
          </a:p>
          <a:p>
            <a:pPr lvl="0" algn="just">
              <a:buFont typeface="Wingdings" pitchFamily="2" charset="2"/>
              <a:buChar char="q"/>
            </a:pPr>
            <a:r>
              <a:rPr lang="uk-UA" sz="2000" dirty="0">
                <a:solidFill>
                  <a:prstClr val="black"/>
                </a:solidFill>
              </a:rPr>
              <a:t>третя — порядковий номер підприємства.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429000"/>
            <a:ext cx="5904656" cy="199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4624"/>
            <a:ext cx="88204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/>
              <a:t>У верхній частині клейма </a:t>
            </a:r>
            <a:r>
              <a:rPr lang="uk-UA" sz="2000" dirty="0" smtClean="0"/>
              <a:t>наводять напис «Україна», а </a:t>
            </a:r>
            <a:r>
              <a:rPr lang="uk-UA" sz="2000" b="1" dirty="0" smtClean="0"/>
              <a:t>внизу</a:t>
            </a:r>
            <a:r>
              <a:rPr lang="uk-UA" sz="2000" dirty="0" smtClean="0"/>
              <a:t> — «</a:t>
            </a:r>
            <a:r>
              <a:rPr lang="uk-UA" sz="2000" dirty="0" err="1" smtClean="0"/>
              <a:t>Ветогляд</a:t>
            </a:r>
            <a:r>
              <a:rPr lang="uk-UA" sz="2000" dirty="0" smtClean="0"/>
              <a:t>». </a:t>
            </a:r>
          </a:p>
          <a:p>
            <a:pPr algn="just"/>
            <a:endParaRPr lang="uk-UA" sz="2800" dirty="0" smtClean="0"/>
          </a:p>
          <a:p>
            <a:pPr algn="just"/>
            <a:endParaRPr lang="uk-UA" sz="2800" dirty="0" smtClean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3286" y="357913"/>
            <a:ext cx="27773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5468" y="2971196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Для </a:t>
            </a:r>
            <a:r>
              <a:rPr lang="uk-UA" sz="2000" dirty="0" smtClean="0">
                <a:solidFill>
                  <a:srgbClr val="FF0000"/>
                </a:solidFill>
              </a:rPr>
              <a:t>м’яса</a:t>
            </a:r>
            <a:r>
              <a:rPr lang="uk-UA" sz="2000" dirty="0" smtClean="0"/>
              <a:t>, що поставляється </a:t>
            </a:r>
            <a:r>
              <a:rPr lang="uk-UA" sz="2000" b="1" dirty="0" smtClean="0"/>
              <a:t>на експорт</a:t>
            </a:r>
            <a:r>
              <a:rPr lang="uk-UA" sz="2000" dirty="0" smtClean="0"/>
              <a:t>, нижче від номера підприємства за допомогою механізму з цифрами позначають </a:t>
            </a:r>
            <a:r>
              <a:rPr lang="uk-UA" sz="2000" b="1" i="1" dirty="0" smtClean="0"/>
              <a:t>дату, місце та рік вироблення м’яса</a:t>
            </a:r>
            <a:r>
              <a:rPr lang="uk-UA" sz="2000" dirty="0" smtClean="0"/>
              <a:t>.</a:t>
            </a:r>
          </a:p>
          <a:p>
            <a:pPr algn="just"/>
            <a:r>
              <a:rPr lang="uk-UA" sz="2000" dirty="0"/>
              <a:t>Крім форм клейм встановлені </a:t>
            </a:r>
            <a:r>
              <a:rPr lang="uk-UA" sz="2000" u="sng" dirty="0"/>
              <a:t>штампи прямокутної форми</a:t>
            </a:r>
            <a:r>
              <a:rPr lang="uk-UA" sz="2000" dirty="0"/>
              <a:t> розміром 40 х 60 мм з написом:</a:t>
            </a:r>
          </a:p>
          <a:p>
            <a:pPr algn="just"/>
            <a:r>
              <a:rPr lang="uk-UA" sz="2000" dirty="0"/>
              <a:t> вгорі «</a:t>
            </a:r>
            <a:r>
              <a:rPr lang="uk-UA" sz="2000" dirty="0" err="1"/>
              <a:t>Ветогляд</a:t>
            </a:r>
            <a:r>
              <a:rPr lang="uk-UA" sz="2000" dirty="0"/>
              <a:t>», </a:t>
            </a:r>
          </a:p>
          <a:p>
            <a:pPr algn="just"/>
            <a:r>
              <a:rPr lang="uk-UA" sz="2000" dirty="0"/>
              <a:t>у центрі позначається порядок використання </a:t>
            </a:r>
            <a:endParaRPr lang="uk-UA" sz="2000" dirty="0" smtClean="0"/>
          </a:p>
          <a:p>
            <a:pPr algn="just"/>
            <a:r>
              <a:rPr lang="uk-UA" sz="2000" dirty="0" smtClean="0"/>
              <a:t>«</a:t>
            </a:r>
            <a:r>
              <a:rPr lang="uk-UA" sz="2000" dirty="0" err="1"/>
              <a:t>Проварка</a:t>
            </a:r>
            <a:r>
              <a:rPr lang="uk-UA" sz="2000" dirty="0"/>
              <a:t>», “Замороження”, «На консерви», </a:t>
            </a:r>
            <a:endParaRPr lang="uk-UA" sz="2000" dirty="0" smtClean="0"/>
          </a:p>
          <a:p>
            <a:pPr algn="just"/>
            <a:r>
              <a:rPr lang="uk-UA" sz="2000" dirty="0" smtClean="0"/>
              <a:t>«</a:t>
            </a:r>
            <a:r>
              <a:rPr lang="uk-UA" sz="2000" dirty="0"/>
              <a:t>Ящур», «Фіноз» ,</a:t>
            </a:r>
          </a:p>
          <a:p>
            <a:pPr algn="just"/>
            <a:r>
              <a:rPr lang="uk-UA" sz="2000" dirty="0"/>
              <a:t> знизу — номер.</a:t>
            </a:r>
          </a:p>
          <a:p>
            <a:pPr algn="just"/>
            <a:endParaRPr lang="uk-UA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033" r="8251"/>
          <a:stretch/>
        </p:blipFill>
        <p:spPr>
          <a:xfrm>
            <a:off x="5652120" y="4441373"/>
            <a:ext cx="2808312" cy="2317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44624"/>
            <a:ext cx="8964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u="sng" dirty="0" smtClean="0"/>
              <a:t>Літерні штампи заввишки 20 мм, які означають</a:t>
            </a:r>
            <a:r>
              <a:rPr lang="uk-UA" sz="3200" dirty="0" smtClean="0"/>
              <a:t>:</a:t>
            </a:r>
          </a:p>
          <a:p>
            <a:pPr algn="just"/>
            <a:r>
              <a:rPr lang="uk-UA" sz="3200" dirty="0" smtClean="0"/>
              <a:t> </a:t>
            </a:r>
          </a:p>
          <a:p>
            <a:pPr algn="just"/>
            <a:r>
              <a:rPr lang="uk-UA" sz="2800" b="1" dirty="0" smtClean="0"/>
              <a:t>м</a:t>
            </a:r>
            <a:r>
              <a:rPr lang="uk-UA" sz="2800" dirty="0" smtClean="0"/>
              <a:t> — м’ясо молодняку великої рогатої худоби, свинина п’ятої категорії, свинина м’ясна від забою молодняку свиней спеціальних м’ясних порід, м’ясо підсвинків; </a:t>
            </a:r>
          </a:p>
          <a:p>
            <a:pPr algn="just"/>
            <a:r>
              <a:rPr lang="uk-UA" sz="2800" b="1" dirty="0" smtClean="0"/>
              <a:t>Б</a:t>
            </a:r>
            <a:r>
              <a:rPr lang="uk-UA" sz="2800" dirty="0" smtClean="0"/>
              <a:t> — м’ясо некастрованих биків віком понад 3 роки; </a:t>
            </a:r>
          </a:p>
          <a:p>
            <a:pPr algn="just"/>
            <a:r>
              <a:rPr lang="uk-UA" sz="2800" b="1" dirty="0" smtClean="0"/>
              <a:t>В</a:t>
            </a:r>
            <a:r>
              <a:rPr lang="uk-UA" sz="2800" dirty="0" smtClean="0"/>
              <a:t> — туші, одержані від забою тварин вищої вгодованості; </a:t>
            </a:r>
          </a:p>
          <a:p>
            <a:pPr algn="just"/>
            <a:r>
              <a:rPr lang="uk-UA" sz="2800" b="1" dirty="0" smtClean="0"/>
              <a:t>Д</a:t>
            </a:r>
            <a:r>
              <a:rPr lang="uk-UA" sz="2800" dirty="0" smtClean="0"/>
              <a:t> — м’ясо, призначене для виробництва продуктів дитячого харчування; </a:t>
            </a:r>
          </a:p>
          <a:p>
            <a:pPr algn="just"/>
            <a:r>
              <a:rPr lang="uk-UA" sz="2800" b="1" dirty="0" smtClean="0"/>
              <a:t>ПП</a:t>
            </a:r>
            <a:r>
              <a:rPr lang="uk-UA" sz="2800" dirty="0" smtClean="0"/>
              <a:t> — м’ясо з дефектами технологічного оброблення.</a:t>
            </a:r>
          </a:p>
          <a:p>
            <a:pPr algn="just"/>
            <a:endParaRPr lang="uk-UA" sz="3200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941168"/>
            <a:ext cx="895593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73422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ПЛАН 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3200" b="1" dirty="0" err="1" smtClean="0">
                <a:solidFill>
                  <a:srgbClr val="FF0000"/>
                </a:solidFill>
              </a:rPr>
              <a:t>Основи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технології</a:t>
            </a:r>
            <a:r>
              <a:rPr lang="ru-RU" sz="3200" b="1" dirty="0" smtClean="0">
                <a:solidFill>
                  <a:srgbClr val="FF0000"/>
                </a:solidFill>
              </a:rPr>
              <a:t> забою </a:t>
            </a:r>
            <a:r>
              <a:rPr lang="ru-RU" sz="3200" b="1" dirty="0" err="1" smtClean="0">
                <a:solidFill>
                  <a:srgbClr val="FF0000"/>
                </a:solidFill>
              </a:rPr>
              <a:t>тварин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3200" b="1" dirty="0" err="1" smtClean="0">
                <a:solidFill>
                  <a:srgbClr val="FF0000"/>
                </a:solidFill>
              </a:rPr>
              <a:t>Оглушення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забійних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тварин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3200" b="1" dirty="0" err="1" smtClean="0">
                <a:solidFill>
                  <a:srgbClr val="FF0000"/>
                </a:solidFill>
              </a:rPr>
              <a:t>Знекровлення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тварин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3200" b="1" dirty="0" err="1" smtClean="0">
                <a:solidFill>
                  <a:srgbClr val="FF0000"/>
                </a:solidFill>
              </a:rPr>
              <a:t>Забіловка</a:t>
            </a:r>
            <a:r>
              <a:rPr lang="ru-RU" sz="3200" b="1" dirty="0" smtClean="0">
                <a:solidFill>
                  <a:srgbClr val="FF0000"/>
                </a:solidFill>
              </a:rPr>
              <a:t> та </a:t>
            </a:r>
            <a:r>
              <a:rPr lang="ru-RU" sz="3200" b="1" dirty="0" err="1" smtClean="0">
                <a:solidFill>
                  <a:srgbClr val="FF0000"/>
                </a:solidFill>
              </a:rPr>
              <a:t>зняття</a:t>
            </a:r>
            <a:r>
              <a:rPr lang="ru-RU" sz="3200" b="1" dirty="0" smtClean="0">
                <a:solidFill>
                  <a:srgbClr val="FF0000"/>
                </a:solidFill>
              </a:rPr>
              <a:t> шкур</a:t>
            </a:r>
            <a:endParaRPr lang="ru-RU" sz="3200" b="1" dirty="0">
              <a:solidFill>
                <a:srgbClr val="FF000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3200" b="1" dirty="0" err="1" smtClean="0">
                <a:solidFill>
                  <a:srgbClr val="FF0000"/>
                </a:solidFill>
              </a:rPr>
              <a:t>Нутровка</a:t>
            </a:r>
            <a:r>
              <a:rPr lang="ru-RU" sz="3200" b="1" dirty="0" smtClean="0">
                <a:solidFill>
                  <a:srgbClr val="FF0000"/>
                </a:solidFill>
              </a:rPr>
              <a:t> туш</a:t>
            </a:r>
          </a:p>
          <a:p>
            <a:pPr marL="342900" indent="-342900" algn="just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Зачистка та </a:t>
            </a:r>
            <a:r>
              <a:rPr lang="ru-RU" sz="3200" b="1" dirty="0" err="1" smtClean="0">
                <a:solidFill>
                  <a:srgbClr val="FF0000"/>
                </a:solidFill>
              </a:rPr>
              <a:t>клеймування</a:t>
            </a:r>
            <a:r>
              <a:rPr lang="ru-RU" sz="3200" b="1" dirty="0" smtClean="0">
                <a:solidFill>
                  <a:srgbClr val="FF0000"/>
                </a:solidFill>
              </a:rPr>
              <a:t> туш </a:t>
            </a:r>
          </a:p>
          <a:p>
            <a:pPr marL="342900" indent="-342900" algn="just">
              <a:buAutoNum type="arabicPeriod"/>
            </a:pP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319296"/>
            <a:ext cx="90364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/>
              <a:t>Залежно від вгодованості яловичину клеймують</a:t>
            </a:r>
            <a:r>
              <a:rPr lang="uk-UA" sz="2000" dirty="0" smtClean="0"/>
              <a:t>:</a:t>
            </a:r>
          </a:p>
          <a:p>
            <a:pPr algn="just"/>
            <a:endParaRPr lang="uk-UA" sz="2000" dirty="0" smtClean="0"/>
          </a:p>
          <a:p>
            <a:pPr algn="just">
              <a:buFont typeface="Wingdings" pitchFamily="2" charset="2"/>
              <a:buChar char="Ø"/>
            </a:pPr>
            <a:r>
              <a:rPr lang="uk-UA" sz="2000" dirty="0" smtClean="0"/>
              <a:t> першої категорії — круглим клеймом, 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000" dirty="0" smtClean="0"/>
              <a:t>другої категорії — квадратним клеймом, 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000" dirty="0" smtClean="0"/>
              <a:t>худу — трикутним клеймом.</a:t>
            </a:r>
          </a:p>
          <a:p>
            <a:pPr algn="just"/>
            <a:endParaRPr lang="uk-UA" sz="3600" dirty="0" smtClean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64704"/>
            <a:ext cx="4104456" cy="199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2348880"/>
            <a:ext cx="8892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/>
              <a:t>Свинину клеймують</a:t>
            </a:r>
            <a:r>
              <a:rPr lang="uk-UA" sz="2000" dirty="0" smtClean="0"/>
              <a:t>:</a:t>
            </a:r>
          </a:p>
          <a:p>
            <a:pPr algn="just">
              <a:buFont typeface="Wingdings" pitchFamily="2" charset="2"/>
              <a:buChar char="q"/>
            </a:pPr>
            <a:r>
              <a:rPr lang="uk-UA" sz="2000" dirty="0" smtClean="0"/>
              <a:t>першої категорії – круглим клеймом;</a:t>
            </a:r>
          </a:p>
          <a:p>
            <a:pPr algn="just">
              <a:buFont typeface="Wingdings" pitchFamily="2" charset="2"/>
              <a:buChar char="q"/>
            </a:pPr>
            <a:r>
              <a:rPr lang="uk-UA" sz="2000" dirty="0" smtClean="0"/>
              <a:t> другої — квадратним; </a:t>
            </a:r>
          </a:p>
          <a:p>
            <a:pPr algn="just">
              <a:buFont typeface="Wingdings" pitchFamily="2" charset="2"/>
              <a:buChar char="q"/>
            </a:pPr>
            <a:r>
              <a:rPr lang="uk-UA" sz="2000" dirty="0" smtClean="0"/>
              <a:t>третьої — овальним; </a:t>
            </a:r>
          </a:p>
          <a:p>
            <a:pPr algn="just">
              <a:buFont typeface="Wingdings" pitchFamily="2" charset="2"/>
              <a:buChar char="q"/>
            </a:pPr>
            <a:r>
              <a:rPr lang="uk-UA" sz="2000" dirty="0" smtClean="0"/>
              <a:t>четвертої — ромбоподібним; </a:t>
            </a:r>
          </a:p>
          <a:p>
            <a:pPr algn="just">
              <a:buFont typeface="Wingdings" pitchFamily="2" charset="2"/>
              <a:buChar char="q"/>
            </a:pPr>
            <a:r>
              <a:rPr lang="uk-UA" sz="2000" dirty="0" smtClean="0"/>
              <a:t>п’ятої — трикутним.</a:t>
            </a:r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r>
              <a:rPr lang="uk-UA" sz="2000" i="1" dirty="0" smtClean="0"/>
              <a:t>Свинину, яка не відповідає вимогам стандарту за показниками категорії якості, клеймують трикутним клеймом.</a:t>
            </a:r>
            <a:endParaRPr lang="uk-UA" sz="2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221088"/>
            <a:ext cx="6336704" cy="180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95480"/>
            <a:ext cx="878497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 smtClean="0"/>
              <a:t>Після проведення </a:t>
            </a:r>
            <a:r>
              <a:rPr lang="uk-UA" sz="2000" dirty="0" err="1" smtClean="0"/>
              <a:t>передзабійного</a:t>
            </a:r>
            <a:r>
              <a:rPr lang="uk-UA" sz="2000" dirty="0" smtClean="0"/>
              <a:t> огляду здорових тварин направляють у цех первинної переробки. Безпосередньо перед забоєм велику рогату худобу і свиней миють. </a:t>
            </a:r>
          </a:p>
          <a:p>
            <a:pPr indent="457200" algn="just"/>
            <a:r>
              <a:rPr lang="uk-UA" sz="2000" dirty="0" smtClean="0"/>
              <a:t>Худобу  </a:t>
            </a:r>
            <a:r>
              <a:rPr lang="uk-UA" sz="2000" dirty="0" smtClean="0"/>
              <a:t>переробляють  з  дотриманням  правил  </a:t>
            </a:r>
            <a:r>
              <a:rPr lang="uk-UA" sz="2000" b="1" i="1" dirty="0" smtClean="0"/>
              <a:t>ветеринарно-санітарного  огляду  забійних  тварин  і  ветеринарно-санітарної  експертизи м’яса та м’ясних продуктів</a:t>
            </a:r>
            <a:r>
              <a:rPr lang="uk-UA" sz="2000" dirty="0" smtClean="0"/>
              <a:t>. </a:t>
            </a:r>
            <a:endParaRPr lang="uk-UA" sz="2000" dirty="0" smtClean="0"/>
          </a:p>
          <a:p>
            <a:pPr indent="457200" algn="just"/>
            <a:r>
              <a:rPr lang="uk-UA" sz="2000" dirty="0"/>
              <a:t>На м’ясопереробних підприємствах можуть застосовуються різні методи забою тварин</a:t>
            </a:r>
            <a:r>
              <a:rPr lang="uk-UA" sz="2000" dirty="0" smtClean="0"/>
              <a:t>.</a:t>
            </a:r>
            <a:endParaRPr lang="uk-UA" sz="2000" b="1" dirty="0"/>
          </a:p>
          <a:p>
            <a:pPr indent="457200" algn="just"/>
            <a:r>
              <a:rPr lang="uk-UA" sz="2000" b="1" dirty="0"/>
              <a:t>Дотримання загальних правил</a:t>
            </a:r>
            <a:r>
              <a:rPr lang="uk-UA" sz="2000" dirty="0"/>
              <a:t>: </a:t>
            </a:r>
          </a:p>
          <a:p>
            <a:pPr indent="457200" algn="just">
              <a:buFont typeface="Wingdings" pitchFamily="2" charset="2"/>
              <a:buChar char="v"/>
            </a:pPr>
            <a:r>
              <a:rPr lang="uk-UA" sz="2000" dirty="0"/>
              <a:t>забій тварин повинен бути швидким, </a:t>
            </a:r>
          </a:p>
          <a:p>
            <a:pPr indent="457200" algn="just">
              <a:buFont typeface="Wingdings" pitchFamily="2" charset="2"/>
              <a:buChar char="v"/>
            </a:pPr>
            <a:r>
              <a:rPr lang="uk-UA" sz="2000" dirty="0"/>
              <a:t>безболісним, </a:t>
            </a:r>
          </a:p>
          <a:p>
            <a:pPr indent="457200" algn="just">
              <a:buFont typeface="Wingdings" pitchFamily="2" charset="2"/>
              <a:buChar char="v"/>
            </a:pPr>
            <a:r>
              <a:rPr lang="uk-UA" sz="2000" dirty="0"/>
              <a:t>супроводжуватися повним знекровленням,</a:t>
            </a:r>
          </a:p>
          <a:p>
            <a:pPr indent="457200" algn="just">
              <a:buFont typeface="Wingdings" pitchFamily="2" charset="2"/>
              <a:buChar char="v"/>
            </a:pPr>
            <a:r>
              <a:rPr lang="uk-UA" sz="2000" dirty="0"/>
              <a:t>безпечний для людей, які проводять забій. </a:t>
            </a:r>
          </a:p>
          <a:p>
            <a:pPr indent="457200" algn="just"/>
            <a:r>
              <a:rPr lang="uk-UA" sz="2000" b="1" dirty="0"/>
              <a:t>Забій худоби </a:t>
            </a:r>
            <a:r>
              <a:rPr lang="uk-UA" sz="2000" dirty="0"/>
              <a:t>і розбирання туш здійснюють відповідно </a:t>
            </a:r>
            <a:r>
              <a:rPr lang="uk-UA" sz="2000" i="1" dirty="0"/>
              <a:t>до схеми технологічних процесів на потоково-механізованих лініях</a:t>
            </a:r>
            <a:r>
              <a:rPr lang="uk-UA" sz="2000" dirty="0"/>
              <a:t>. </a:t>
            </a:r>
          </a:p>
          <a:p>
            <a:pPr indent="457200" algn="just"/>
            <a:r>
              <a:rPr lang="uk-UA" sz="2000" u="sng" dirty="0" smtClean="0">
                <a:solidFill>
                  <a:srgbClr val="FF0000"/>
                </a:solidFill>
              </a:rPr>
              <a:t>Лінії переробки</a:t>
            </a:r>
            <a:r>
              <a:rPr lang="uk-UA" sz="2000" dirty="0" smtClean="0">
                <a:solidFill>
                  <a:srgbClr val="FF0000"/>
                </a:solidFill>
              </a:rPr>
              <a:t>:</a:t>
            </a:r>
            <a:endParaRPr lang="uk-UA" sz="2000" dirty="0">
              <a:solidFill>
                <a:srgbClr val="FF0000"/>
              </a:solidFill>
            </a:endParaRPr>
          </a:p>
          <a:p>
            <a:pPr indent="457200" algn="just">
              <a:buFont typeface="Wingdings" pitchFamily="2" charset="2"/>
              <a:buChar char="Ø"/>
            </a:pPr>
            <a:r>
              <a:rPr lang="uk-UA" sz="2000" dirty="0"/>
              <a:t> великої рогатої худоби і дрібної рогатої худоби; 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uk-UA" sz="2000" dirty="0"/>
              <a:t>свиней з повним або частковим шпаренням; 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uk-UA" sz="2000" dirty="0"/>
              <a:t>свиней зі зніманням шкури і </a:t>
            </a:r>
            <a:r>
              <a:rPr lang="uk-UA" sz="2000" dirty="0" err="1"/>
              <a:t>крупонів</a:t>
            </a:r>
            <a:r>
              <a:rPr lang="uk-UA" sz="2000" dirty="0"/>
              <a:t>; 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uk-UA" sz="2000" dirty="0"/>
              <a:t>універсальні для переробки всіх видів худоби. </a:t>
            </a:r>
          </a:p>
          <a:p>
            <a:pPr indent="457200" algn="just"/>
            <a:endParaRPr lang="uk-UA" sz="2000" dirty="0"/>
          </a:p>
          <a:p>
            <a:pPr indent="457200" algn="just"/>
            <a:endParaRPr lang="uk-UA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1.  </a:t>
            </a:r>
            <a:r>
              <a:rPr lang="ru-RU" sz="2800" b="1" dirty="0" err="1" smtClean="0">
                <a:solidFill>
                  <a:srgbClr val="FF0000"/>
                </a:solidFill>
              </a:rPr>
              <a:t>Основи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технології</a:t>
            </a:r>
            <a:r>
              <a:rPr lang="ru-RU" sz="2800" b="1" dirty="0" smtClean="0">
                <a:solidFill>
                  <a:srgbClr val="FF0000"/>
                </a:solidFill>
              </a:rPr>
              <a:t> забою </a:t>
            </a:r>
            <a:r>
              <a:rPr lang="ru-RU" sz="2800" b="1" dirty="0" err="1" smtClean="0">
                <a:solidFill>
                  <a:srgbClr val="FF0000"/>
                </a:solidFill>
              </a:rPr>
              <a:t>тварин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10726"/>
            <a:ext cx="5174170" cy="66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046" y="72753"/>
            <a:ext cx="6854330" cy="678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mages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5085184"/>
            <a:ext cx="1287586" cy="128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1445"/>
            <a:ext cx="5112568" cy="628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65425"/>
            <a:ext cx="903649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dirty="0" smtClean="0"/>
              <a:t>Оглушення</a:t>
            </a:r>
            <a:r>
              <a:rPr lang="uk-UA" dirty="0" smtClean="0"/>
              <a:t> </a:t>
            </a:r>
            <a:r>
              <a:rPr lang="uk-UA" dirty="0" smtClean="0"/>
              <a:t>здійснюють для безпечного і зручного виконання наступних операцій. Оглушена тварина втрачає здатність рухатися, у  неї  порушуються  спинномозкові  рефлекси  і  дихання,  а  серце продовжує  працювати для кращого знекровлення туші.  </a:t>
            </a:r>
          </a:p>
          <a:p>
            <a:pPr indent="457200" algn="just"/>
            <a:r>
              <a:rPr lang="uk-UA" dirty="0" smtClean="0"/>
              <a:t>Оглушують  тільки  велику  рогату  худобу  і свиней. </a:t>
            </a:r>
            <a:endParaRPr lang="uk-UA" dirty="0" smtClean="0"/>
          </a:p>
          <a:p>
            <a:pPr indent="457200" algn="just"/>
            <a:r>
              <a:rPr lang="uk-UA" dirty="0"/>
              <a:t>Застосовують методи оглушення тварин: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uk-UA" b="1" dirty="0"/>
              <a:t>електрострумом,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uk-UA" b="1" dirty="0"/>
              <a:t>дією вуглекислого газу (СО2),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uk-UA" b="1" dirty="0"/>
              <a:t>механічною дією на головний мозок (удар стилетом, молотом, стрілецьким апаратом).</a:t>
            </a:r>
          </a:p>
          <a:p>
            <a:pPr indent="457200" algn="just"/>
            <a:r>
              <a:rPr lang="uk-UA" dirty="0">
                <a:solidFill>
                  <a:srgbClr val="FF0000"/>
                </a:solidFill>
              </a:rPr>
              <a:t>На  підприємствах  використовують  </a:t>
            </a:r>
            <a:r>
              <a:rPr lang="uk-UA" b="1" dirty="0">
                <a:solidFill>
                  <a:srgbClr val="FF0000"/>
                </a:solidFill>
              </a:rPr>
              <a:t>три  методи  оглушення  </a:t>
            </a:r>
            <a:r>
              <a:rPr lang="uk-UA" dirty="0">
                <a:solidFill>
                  <a:srgbClr val="FF0000"/>
                </a:solidFill>
              </a:rPr>
              <a:t>залежно від способу підведення </a:t>
            </a:r>
            <a:r>
              <a:rPr lang="uk-UA" dirty="0" err="1">
                <a:solidFill>
                  <a:srgbClr val="FF0000"/>
                </a:solidFill>
              </a:rPr>
              <a:t>електроконтактів</a:t>
            </a:r>
            <a:r>
              <a:rPr lang="uk-UA" dirty="0">
                <a:solidFill>
                  <a:srgbClr val="FF0000"/>
                </a:solidFill>
              </a:rPr>
              <a:t> до тіла тварини. </a:t>
            </a:r>
            <a:endParaRPr lang="ru-RU" dirty="0">
              <a:solidFill>
                <a:srgbClr val="FF0000"/>
              </a:solidFill>
            </a:endParaRPr>
          </a:p>
          <a:p>
            <a:pPr indent="457200" algn="just"/>
            <a:r>
              <a:rPr lang="ru-RU" dirty="0"/>
              <a:t>1). Метод </a:t>
            </a:r>
            <a:r>
              <a:rPr lang="ru-RU" b="1" dirty="0"/>
              <a:t>ВНДІМП</a:t>
            </a:r>
            <a:r>
              <a:rPr lang="ru-RU" dirty="0"/>
              <a:t>,  два  </a:t>
            </a:r>
            <a:r>
              <a:rPr lang="ru-RU" dirty="0" err="1"/>
              <a:t>контакти</a:t>
            </a:r>
            <a:r>
              <a:rPr lang="ru-RU" dirty="0"/>
              <a:t>  </a:t>
            </a:r>
            <a:r>
              <a:rPr lang="ru-RU" dirty="0" err="1"/>
              <a:t>накладають</a:t>
            </a:r>
            <a:r>
              <a:rPr lang="ru-RU" dirty="0"/>
              <a:t>  на  </a:t>
            </a:r>
            <a:r>
              <a:rPr lang="ru-RU" dirty="0" err="1"/>
              <a:t>потиличну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 </a:t>
            </a:r>
            <a:r>
              <a:rPr lang="ru-RU" dirty="0" err="1"/>
              <a:t>голови</a:t>
            </a:r>
            <a:r>
              <a:rPr lang="ru-RU" dirty="0"/>
              <a:t>  </a:t>
            </a:r>
            <a:r>
              <a:rPr lang="ru-RU" dirty="0" err="1"/>
              <a:t>тварини</a:t>
            </a:r>
            <a:r>
              <a:rPr lang="ru-RU" dirty="0"/>
              <a:t> та </a:t>
            </a:r>
            <a:r>
              <a:rPr lang="ru-RU" dirty="0" err="1"/>
              <a:t>оглушують</a:t>
            </a:r>
            <a:r>
              <a:rPr lang="ru-RU" dirty="0"/>
              <a:t>.  </a:t>
            </a:r>
            <a:endParaRPr lang="uk-UA" dirty="0" smtClean="0"/>
          </a:p>
          <a:p>
            <a:pPr indent="457200" algn="just"/>
            <a:r>
              <a:rPr lang="ru-RU" dirty="0"/>
              <a:t>2) Метод</a:t>
            </a:r>
            <a:r>
              <a:rPr lang="ru-RU" b="1" dirty="0"/>
              <a:t>  </a:t>
            </a:r>
            <a:r>
              <a:rPr lang="ru-RU" b="1" dirty="0" err="1"/>
              <a:t>Бакинського</a:t>
            </a:r>
            <a:r>
              <a:rPr lang="ru-RU" b="1" dirty="0"/>
              <a:t>  </a:t>
            </a:r>
            <a:r>
              <a:rPr lang="ru-RU" b="1" dirty="0" err="1"/>
              <a:t>м’ясокомбінату</a:t>
            </a:r>
            <a:r>
              <a:rPr lang="ru-RU" dirty="0"/>
              <a:t>  одним  контактом  є </a:t>
            </a:r>
            <a:r>
              <a:rPr lang="ru-RU" dirty="0" err="1"/>
              <a:t>вмонтований</a:t>
            </a:r>
            <a:r>
              <a:rPr lang="ru-RU" dirty="0"/>
              <a:t>  у  стек  </a:t>
            </a:r>
            <a:r>
              <a:rPr lang="ru-RU" dirty="0" err="1"/>
              <a:t>гострий</a:t>
            </a:r>
            <a:r>
              <a:rPr lang="ru-RU" dirty="0"/>
              <a:t>  </a:t>
            </a:r>
            <a:r>
              <a:rPr lang="ru-RU" dirty="0" err="1"/>
              <a:t>стрижень</a:t>
            </a:r>
            <a:r>
              <a:rPr lang="ru-RU" dirty="0"/>
              <a:t>,  </a:t>
            </a:r>
            <a:r>
              <a:rPr lang="ru-RU" dirty="0" err="1"/>
              <a:t>що</a:t>
            </a:r>
            <a:r>
              <a:rPr lang="ru-RU" dirty="0"/>
              <a:t>  </a:t>
            </a:r>
            <a:r>
              <a:rPr lang="ru-RU" dirty="0" err="1"/>
              <a:t>його</a:t>
            </a:r>
            <a:r>
              <a:rPr lang="ru-RU" dirty="0"/>
              <a:t>  </a:t>
            </a:r>
            <a:r>
              <a:rPr lang="ru-RU" dirty="0" err="1"/>
              <a:t>накладають</a:t>
            </a:r>
            <a:r>
              <a:rPr lang="ru-RU" dirty="0"/>
              <a:t> на </a:t>
            </a:r>
            <a:r>
              <a:rPr lang="ru-RU" dirty="0" err="1"/>
              <a:t>потиличну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. </a:t>
            </a:r>
          </a:p>
          <a:p>
            <a:pPr indent="457200" algn="just"/>
            <a:r>
              <a:rPr lang="ru-RU" dirty="0"/>
              <a:t>Другим контактом  є  </a:t>
            </a:r>
            <a:r>
              <a:rPr lang="ru-RU" dirty="0" err="1"/>
              <a:t>металева</a:t>
            </a:r>
            <a:r>
              <a:rPr lang="ru-RU" dirty="0"/>
              <a:t>  плита,  на  </a:t>
            </a:r>
            <a:r>
              <a:rPr lang="ru-RU" dirty="0" err="1"/>
              <a:t>якій</a:t>
            </a:r>
            <a:r>
              <a:rPr lang="ru-RU" dirty="0"/>
              <a:t>  </a:t>
            </a:r>
            <a:r>
              <a:rPr lang="ru-RU" dirty="0" err="1"/>
              <a:t>тварина</a:t>
            </a:r>
            <a:r>
              <a:rPr lang="ru-RU" dirty="0"/>
              <a:t>  </a:t>
            </a:r>
            <a:r>
              <a:rPr lang="ru-RU" dirty="0" err="1"/>
              <a:t>стоїть</a:t>
            </a:r>
            <a:r>
              <a:rPr lang="ru-RU" dirty="0"/>
              <a:t>  </a:t>
            </a:r>
            <a:r>
              <a:rPr lang="ru-RU" dirty="0" err="1"/>
              <a:t>передніми</a:t>
            </a:r>
            <a:r>
              <a:rPr lang="ru-RU" dirty="0"/>
              <a:t> ногами;  </a:t>
            </a:r>
            <a:r>
              <a:rPr lang="ru-RU" dirty="0" err="1"/>
              <a:t>задні</a:t>
            </a:r>
            <a:r>
              <a:rPr lang="ru-RU" dirty="0"/>
              <a:t>  </a:t>
            </a:r>
            <a:r>
              <a:rPr lang="ru-RU" dirty="0" err="1"/>
              <a:t>її</a:t>
            </a:r>
            <a:r>
              <a:rPr lang="ru-RU" dirty="0"/>
              <a:t>  ноги     </a:t>
            </a:r>
            <a:r>
              <a:rPr lang="ru-RU" dirty="0" err="1"/>
              <a:t>розміщені</a:t>
            </a:r>
            <a:r>
              <a:rPr lang="ru-RU" dirty="0"/>
              <a:t>  на  </a:t>
            </a:r>
            <a:r>
              <a:rPr lang="ru-RU" dirty="0" err="1"/>
              <a:t>ізолювальній</a:t>
            </a:r>
            <a:r>
              <a:rPr lang="ru-RU" dirty="0"/>
              <a:t>  </a:t>
            </a:r>
            <a:r>
              <a:rPr lang="ru-RU" dirty="0" err="1"/>
              <a:t>гумовій</a:t>
            </a:r>
            <a:r>
              <a:rPr lang="ru-RU" dirty="0"/>
              <a:t> </a:t>
            </a:r>
            <a:r>
              <a:rPr lang="ru-RU" dirty="0" err="1"/>
              <a:t>плиті</a:t>
            </a:r>
            <a:r>
              <a:rPr lang="ru-RU" dirty="0"/>
              <a:t>; </a:t>
            </a:r>
          </a:p>
          <a:p>
            <a:pPr indent="457200" algn="just"/>
            <a:r>
              <a:rPr lang="ru-RU" dirty="0"/>
              <a:t>3). Метод</a:t>
            </a:r>
            <a:r>
              <a:rPr lang="ru-RU" b="1" dirty="0"/>
              <a:t>  </a:t>
            </a:r>
            <a:r>
              <a:rPr lang="ru-RU" b="1" dirty="0" err="1"/>
              <a:t>Московського</a:t>
            </a:r>
            <a:r>
              <a:rPr lang="ru-RU" b="1" dirty="0"/>
              <a:t>  </a:t>
            </a:r>
            <a:r>
              <a:rPr lang="ru-RU" b="1" dirty="0" err="1"/>
              <a:t>м’ясокомбінату</a:t>
            </a:r>
            <a:r>
              <a:rPr lang="ru-RU" dirty="0"/>
              <a:t>  </a:t>
            </a:r>
            <a:r>
              <a:rPr lang="ru-RU" dirty="0" err="1"/>
              <a:t>електроконтактами</a:t>
            </a:r>
            <a:r>
              <a:rPr lang="ru-RU" dirty="0"/>
              <a:t> для </a:t>
            </a:r>
            <a:r>
              <a:rPr lang="ru-RU" dirty="0" err="1"/>
              <a:t>оглушення</a:t>
            </a:r>
            <a:r>
              <a:rPr lang="ru-RU" dirty="0"/>
              <a:t> є </a:t>
            </a:r>
            <a:r>
              <a:rPr lang="ru-RU" dirty="0" err="1"/>
              <a:t>ізольовані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плити</a:t>
            </a:r>
            <a:r>
              <a:rPr lang="ru-RU" dirty="0"/>
              <a:t>, </a:t>
            </a:r>
            <a:r>
              <a:rPr lang="ru-RU" dirty="0" err="1"/>
              <a:t>змонтовані</a:t>
            </a:r>
            <a:r>
              <a:rPr lang="ru-RU" dirty="0"/>
              <a:t> у </a:t>
            </a:r>
            <a:r>
              <a:rPr lang="ru-RU" dirty="0" err="1"/>
              <a:t>підлозі</a:t>
            </a:r>
            <a:r>
              <a:rPr lang="ru-RU" dirty="0"/>
              <a:t> боксу, 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підведений</a:t>
            </a:r>
            <a:r>
              <a:rPr lang="ru-RU" dirty="0"/>
              <a:t> </a:t>
            </a:r>
            <a:r>
              <a:rPr lang="ru-RU" dirty="0" err="1"/>
              <a:t>трифазний</a:t>
            </a:r>
            <a:r>
              <a:rPr lang="ru-RU" dirty="0"/>
              <a:t> струм. </a:t>
            </a:r>
          </a:p>
          <a:p>
            <a:pPr indent="457200" algn="just"/>
            <a:r>
              <a:rPr lang="ru-RU" dirty="0"/>
              <a:t>Одна фаза </a:t>
            </a:r>
            <a:r>
              <a:rPr lang="ru-RU" dirty="0" err="1"/>
              <a:t>підведена</a:t>
            </a:r>
            <a:r>
              <a:rPr lang="ru-RU" dirty="0"/>
              <a:t> до </a:t>
            </a:r>
            <a:r>
              <a:rPr lang="ru-RU" dirty="0" err="1"/>
              <a:t>першої</a:t>
            </a:r>
            <a:r>
              <a:rPr lang="ru-RU" dirty="0"/>
              <a:t> та </a:t>
            </a:r>
            <a:r>
              <a:rPr lang="ru-RU" dirty="0" err="1"/>
              <a:t>четвертої</a:t>
            </a:r>
            <a:r>
              <a:rPr lang="ru-RU" dirty="0"/>
              <a:t> плит, друга - до </a:t>
            </a:r>
            <a:r>
              <a:rPr lang="ru-RU" dirty="0" err="1"/>
              <a:t>другої</a:t>
            </a:r>
            <a:r>
              <a:rPr lang="ru-RU" dirty="0"/>
              <a:t> та </a:t>
            </a:r>
            <a:r>
              <a:rPr lang="ru-RU" dirty="0" err="1"/>
              <a:t>п’ятої</a:t>
            </a:r>
            <a:r>
              <a:rPr lang="ru-RU" dirty="0"/>
              <a:t>, </a:t>
            </a:r>
            <a:r>
              <a:rPr lang="ru-RU" dirty="0" err="1"/>
              <a:t>третя</a:t>
            </a:r>
            <a:r>
              <a:rPr lang="ru-RU" dirty="0"/>
              <a:t> – до </a:t>
            </a:r>
            <a:r>
              <a:rPr lang="ru-RU" dirty="0" err="1"/>
              <a:t>третьої</a:t>
            </a:r>
            <a:r>
              <a:rPr lang="ru-RU" dirty="0"/>
              <a:t> та </a:t>
            </a:r>
            <a:r>
              <a:rPr lang="ru-RU" dirty="0" err="1"/>
              <a:t>шостої</a:t>
            </a:r>
            <a:r>
              <a:rPr lang="ru-RU" dirty="0"/>
              <a:t> плит. </a:t>
            </a:r>
          </a:p>
          <a:p>
            <a:pPr indent="457200" algn="just"/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у </a:t>
            </a:r>
            <a:r>
              <a:rPr lang="ru-RU" dirty="0" err="1"/>
              <a:t>боксі</a:t>
            </a:r>
            <a:r>
              <a:rPr lang="ru-RU" dirty="0"/>
              <a:t> до </a:t>
            </a:r>
            <a:r>
              <a:rPr lang="ru-RU" dirty="0" err="1"/>
              <a:t>контактів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</a:t>
            </a:r>
            <a:r>
              <a:rPr lang="ru-RU" dirty="0" err="1"/>
              <a:t>електричний</a:t>
            </a:r>
            <a:r>
              <a:rPr lang="ru-RU" dirty="0"/>
              <a:t> струм.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4548"/>
            <a:ext cx="4155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algn="ctr"/>
            <a:r>
              <a:rPr lang="uk-UA" b="1" dirty="0">
                <a:solidFill>
                  <a:srgbClr val="FF0000"/>
                </a:solidFill>
              </a:rPr>
              <a:t>2. ОГЛУШЕННЯ ЗАБІЙНИХ  ТВАРИН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8" y="13708"/>
            <a:ext cx="903649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dirty="0" smtClean="0"/>
              <a:t>Електричним  струмом  оглушують</a:t>
            </a:r>
            <a:r>
              <a:rPr lang="uk-UA" sz="2000" dirty="0" smtClean="0"/>
              <a:t>  тварин  у  боксах  різних конструкцій. </a:t>
            </a:r>
          </a:p>
          <a:p>
            <a:pPr indent="457200" algn="just"/>
            <a:r>
              <a:rPr lang="uk-UA" sz="2000" dirty="0" smtClean="0"/>
              <a:t>Поширення набули </a:t>
            </a:r>
            <a:r>
              <a:rPr lang="uk-UA" sz="2000" i="1" dirty="0" smtClean="0"/>
              <a:t>автоматичні та універсальні бокси безперервної дії</a:t>
            </a:r>
            <a:r>
              <a:rPr lang="uk-UA" sz="2000" dirty="0" smtClean="0"/>
              <a:t>. </a:t>
            </a:r>
            <a:endParaRPr lang="uk-UA" sz="2000" b="1" dirty="0" smtClean="0"/>
          </a:p>
          <a:p>
            <a:pPr indent="457200" algn="just"/>
            <a:r>
              <a:rPr lang="uk-UA" sz="2000" b="1" dirty="0" smtClean="0"/>
              <a:t>Механічне  оглушення</a:t>
            </a:r>
            <a:r>
              <a:rPr lang="uk-UA" sz="2000" dirty="0" smtClean="0"/>
              <a:t>  полягає  у  </a:t>
            </a:r>
            <a:r>
              <a:rPr lang="uk-UA" sz="2000" i="1" dirty="0" smtClean="0"/>
              <a:t>нанесенні  удару  </a:t>
            </a:r>
            <a:r>
              <a:rPr lang="uk-UA" sz="2000" dirty="0" smtClean="0"/>
              <a:t>відповідної сили у лобну частину голови тварини дерев’яним (металевим) </a:t>
            </a:r>
            <a:r>
              <a:rPr lang="uk-UA" sz="2000" i="1" dirty="0" smtClean="0"/>
              <a:t>молотом, </a:t>
            </a:r>
            <a:r>
              <a:rPr lang="uk-UA" sz="2000" i="1" dirty="0" err="1" smtClean="0"/>
              <a:t>пневмомолотом</a:t>
            </a:r>
            <a:r>
              <a:rPr lang="uk-UA" sz="2000" i="1" dirty="0" smtClean="0"/>
              <a:t> або з пристрою,  що стріляє</a:t>
            </a:r>
            <a:r>
              <a:rPr lang="uk-UA" sz="2000" dirty="0" smtClean="0"/>
              <a:t> (пістолета), без порушення цілісності кісток. </a:t>
            </a:r>
          </a:p>
          <a:p>
            <a:pPr indent="457200" algn="just"/>
            <a:r>
              <a:rPr lang="ru-RU" sz="2000" b="1" dirty="0"/>
              <a:t>ОГЛУШЕННЯ  СВИНЕЙ</a:t>
            </a:r>
            <a:r>
              <a:rPr lang="ru-RU" sz="2000" dirty="0"/>
              <a:t>.  </a:t>
            </a:r>
          </a:p>
          <a:p>
            <a:pPr indent="457200" algn="just"/>
            <a:r>
              <a:rPr lang="uk-UA" sz="2000" dirty="0" smtClean="0"/>
              <a:t>Оглушення </a:t>
            </a:r>
            <a:r>
              <a:rPr lang="uk-UA" sz="2000" dirty="0"/>
              <a:t>свиней використовують </a:t>
            </a:r>
            <a:r>
              <a:rPr lang="uk-UA" sz="2000" b="1" dirty="0"/>
              <a:t>ряд методів </a:t>
            </a:r>
            <a:r>
              <a:rPr lang="uk-UA" sz="2000" b="1" dirty="0" err="1"/>
              <a:t>електрооглушення</a:t>
            </a:r>
            <a:r>
              <a:rPr lang="uk-UA" sz="2000" dirty="0"/>
              <a:t>: </a:t>
            </a:r>
            <a:r>
              <a:rPr lang="uk-UA" sz="2000" i="1" dirty="0"/>
              <a:t>щипцями, порожнистим </a:t>
            </a:r>
            <a:r>
              <a:rPr lang="uk-UA" sz="2000" i="1" dirty="0" err="1"/>
              <a:t>ножем</a:t>
            </a:r>
            <a:r>
              <a:rPr lang="uk-UA" sz="2000" i="1" dirty="0"/>
              <a:t>, </a:t>
            </a:r>
            <a:r>
              <a:rPr lang="uk-UA" sz="2000" i="1" dirty="0" err="1"/>
              <a:t>електроголкою</a:t>
            </a:r>
            <a:r>
              <a:rPr lang="uk-UA" sz="2000" dirty="0"/>
              <a:t>.</a:t>
            </a:r>
          </a:p>
          <a:p>
            <a:pPr indent="457200" algn="just"/>
            <a:r>
              <a:rPr lang="ru-RU" sz="2000" b="1" dirty="0" err="1"/>
              <a:t>Оглушення</a:t>
            </a:r>
            <a:r>
              <a:rPr lang="ru-RU" sz="2000" b="1" dirty="0"/>
              <a:t> свиней </a:t>
            </a:r>
            <a:r>
              <a:rPr lang="ru-RU" sz="2000" b="1" dirty="0" err="1"/>
              <a:t>струмом</a:t>
            </a:r>
            <a:r>
              <a:rPr lang="ru-RU" sz="2000" dirty="0"/>
              <a:t> </a:t>
            </a:r>
            <a:r>
              <a:rPr lang="ru-RU" sz="2000" dirty="0" err="1"/>
              <a:t>промислової</a:t>
            </a:r>
            <a:r>
              <a:rPr lang="ru-RU" sz="2000" dirty="0"/>
              <a:t> </a:t>
            </a:r>
            <a:r>
              <a:rPr lang="ru-RU" sz="2000" dirty="0" err="1"/>
              <a:t>частоти</a:t>
            </a:r>
            <a:r>
              <a:rPr lang="ru-RU" sz="2000" dirty="0"/>
              <a:t> </a:t>
            </a:r>
            <a:r>
              <a:rPr lang="ru-RU" sz="2000" dirty="0" err="1"/>
              <a:t>виконують</a:t>
            </a:r>
            <a:r>
              <a:rPr lang="ru-RU" sz="2000" dirty="0"/>
              <a:t> з </a:t>
            </a:r>
            <a:r>
              <a:rPr lang="ru-RU" sz="2000" dirty="0" err="1"/>
              <a:t>допомогою</a:t>
            </a:r>
            <a:r>
              <a:rPr lang="ru-RU" sz="2000" dirty="0"/>
              <a:t>  стека,  </a:t>
            </a:r>
            <a:r>
              <a:rPr lang="ru-RU" sz="2000" dirty="0" err="1"/>
              <a:t>який</a:t>
            </a:r>
            <a:r>
              <a:rPr lang="ru-RU" sz="2000" dirty="0"/>
              <a:t>  </a:t>
            </a:r>
            <a:r>
              <a:rPr lang="ru-RU" sz="2000" dirty="0" err="1"/>
              <a:t>накладають</a:t>
            </a:r>
            <a:r>
              <a:rPr lang="ru-RU" sz="2000" dirty="0"/>
              <a:t>  на  </a:t>
            </a:r>
            <a:r>
              <a:rPr lang="ru-RU" sz="2000" dirty="0" err="1"/>
              <a:t>потиличну</a:t>
            </a:r>
            <a:r>
              <a:rPr lang="ru-RU" sz="2000" dirty="0"/>
              <a:t>  </a:t>
            </a:r>
            <a:r>
              <a:rPr lang="ru-RU" sz="2000" dirty="0" err="1"/>
              <a:t>частину</a:t>
            </a:r>
            <a:r>
              <a:rPr lang="ru-RU" sz="2000" dirty="0"/>
              <a:t>  </a:t>
            </a:r>
            <a:r>
              <a:rPr lang="ru-RU" sz="2000" dirty="0" err="1"/>
              <a:t>голови</a:t>
            </a:r>
            <a:r>
              <a:rPr lang="ru-RU" sz="2000" dirty="0"/>
              <a:t> </a:t>
            </a:r>
            <a:r>
              <a:rPr lang="ru-RU" sz="2000" dirty="0" err="1"/>
              <a:t>тварини</a:t>
            </a:r>
            <a:r>
              <a:rPr lang="ru-RU" sz="2000" dirty="0"/>
              <a:t>. Другим контактом є </a:t>
            </a:r>
            <a:r>
              <a:rPr lang="ru-RU" sz="2000" dirty="0" err="1"/>
              <a:t>підлога</a:t>
            </a:r>
            <a:r>
              <a:rPr lang="ru-RU" sz="2000" dirty="0"/>
              <a:t>. </a:t>
            </a:r>
            <a:r>
              <a:rPr lang="ru-RU" sz="2000" dirty="0" err="1" smtClean="0"/>
              <a:t>Напруга</a:t>
            </a:r>
            <a:r>
              <a:rPr lang="ru-RU" sz="2000" dirty="0" smtClean="0"/>
              <a:t> </a:t>
            </a:r>
            <a:r>
              <a:rPr lang="ru-RU" sz="2000" dirty="0"/>
              <a:t>струму – 65…100 В, частота – 50 Гц, </a:t>
            </a:r>
            <a:r>
              <a:rPr lang="ru-RU" sz="2000" dirty="0" err="1"/>
              <a:t>тривалість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– 6...8 с. </a:t>
            </a:r>
          </a:p>
          <a:p>
            <a:pPr indent="457200" algn="just"/>
            <a:r>
              <a:rPr lang="uk-UA" sz="2000" b="1" i="1" dirty="0"/>
              <a:t>Електрооглушення щипцями.</a:t>
            </a:r>
            <a:r>
              <a:rPr lang="uk-UA" sz="2000" dirty="0"/>
              <a:t> </a:t>
            </a:r>
            <a:r>
              <a:rPr lang="uk-UA" sz="2000" dirty="0" err="1" smtClean="0"/>
              <a:t>Електрощипці</a:t>
            </a:r>
            <a:r>
              <a:rPr lang="uk-UA" sz="2000" dirty="0" smtClean="0"/>
              <a:t> </a:t>
            </a:r>
            <a:r>
              <a:rPr lang="uk-UA" sz="2000" dirty="0"/>
              <a:t>накладають з обох боків на вискову область голови тварин на лінії, що з’єднує вухо й око. </a:t>
            </a:r>
            <a:r>
              <a:rPr lang="uk-UA" sz="2000" dirty="0" smtClean="0"/>
              <a:t>Через </a:t>
            </a:r>
            <a:r>
              <a:rPr lang="uk-UA" sz="2000" dirty="0"/>
              <a:t>щипці пропускають електрострум напругою 70 В протягом 5-10 с. </a:t>
            </a:r>
          </a:p>
          <a:p>
            <a:pPr indent="457200" algn="just"/>
            <a:r>
              <a:rPr lang="uk-UA" sz="2000" b="1" i="1" dirty="0"/>
              <a:t>Електрооглушення порожнистим </a:t>
            </a:r>
            <a:r>
              <a:rPr lang="uk-UA" sz="2000" b="1" i="1" dirty="0" err="1" smtClean="0"/>
              <a:t>ножем.Застосовують</a:t>
            </a:r>
            <a:r>
              <a:rPr lang="uk-UA" sz="2000" b="1" i="1" dirty="0" smtClean="0"/>
              <a:t> </a:t>
            </a:r>
            <a:r>
              <a:rPr lang="uk-UA" sz="2000" b="1" i="1" dirty="0"/>
              <a:t>при збиранні крові на харчові та лікувальні цілі</a:t>
            </a:r>
            <a:r>
              <a:rPr lang="uk-UA" sz="2000" dirty="0"/>
              <a:t>. </a:t>
            </a:r>
            <a:r>
              <a:rPr lang="uk-UA" sz="2000" dirty="0" smtClean="0"/>
              <a:t>До </a:t>
            </a:r>
            <a:r>
              <a:rPr lang="uk-UA" sz="2000" dirty="0"/>
              <a:t>порожнистого ножа підводять електрострум напругою 24-35 В, </a:t>
            </a:r>
            <a:r>
              <a:rPr lang="uk-UA" sz="2000" dirty="0" smtClean="0"/>
              <a:t>перерізають </a:t>
            </a:r>
            <a:r>
              <a:rPr lang="uk-UA" sz="2000" dirty="0"/>
              <a:t>ним </a:t>
            </a:r>
            <a:r>
              <a:rPr lang="uk-UA" sz="2000" dirty="0" smtClean="0"/>
              <a:t>артерії </a:t>
            </a:r>
            <a:r>
              <a:rPr lang="uk-UA" sz="2000" dirty="0"/>
              <a:t>і вводять в </a:t>
            </a:r>
            <a:r>
              <a:rPr lang="uk-UA" sz="2000" dirty="0" smtClean="0"/>
              <a:t>праве </a:t>
            </a:r>
            <a:r>
              <a:rPr lang="uk-UA" sz="2000" dirty="0"/>
              <a:t>передсердя. </a:t>
            </a:r>
          </a:p>
          <a:p>
            <a:pPr algn="just"/>
            <a:r>
              <a:rPr lang="uk-UA" sz="2000" b="1" i="1" dirty="0"/>
              <a:t>Оглушення </a:t>
            </a:r>
            <a:r>
              <a:rPr lang="uk-UA" sz="2000" b="1" i="1" dirty="0" err="1"/>
              <a:t>електроголкою</a:t>
            </a:r>
            <a:r>
              <a:rPr lang="uk-UA" sz="2000" b="1" i="1" dirty="0"/>
              <a:t>.</a:t>
            </a:r>
            <a:r>
              <a:rPr lang="uk-UA" sz="2000" dirty="0"/>
              <a:t> </a:t>
            </a:r>
            <a:r>
              <a:rPr lang="uk-UA" sz="2000" dirty="0" err="1" smtClean="0"/>
              <a:t>Електроголка</a:t>
            </a:r>
            <a:r>
              <a:rPr lang="uk-UA" sz="2000" dirty="0" smtClean="0"/>
              <a:t> </a:t>
            </a:r>
            <a:r>
              <a:rPr lang="uk-UA" sz="2000" dirty="0"/>
              <a:t>змонтована разом з джерелом напруги 24 В. </a:t>
            </a:r>
            <a:r>
              <a:rPr lang="uk-UA" sz="2000" dirty="0" smtClean="0"/>
              <a:t>Для </a:t>
            </a:r>
            <a:r>
              <a:rPr lang="uk-UA" sz="2000" dirty="0"/>
              <a:t>оглушення </a:t>
            </a:r>
            <a:r>
              <a:rPr lang="uk-UA" sz="2000" dirty="0" err="1"/>
              <a:t>електроголку</a:t>
            </a:r>
            <a:r>
              <a:rPr lang="uk-UA" sz="2000" dirty="0"/>
              <a:t> вводять у м’язи за вухом і тримають не менше 45 с.</a:t>
            </a:r>
          </a:p>
          <a:p>
            <a:pPr indent="457200" algn="just"/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dirty="0" smtClean="0"/>
              <a:t>Оглушення  свиней  газовою  сумішшю</a:t>
            </a:r>
            <a:r>
              <a:rPr lang="uk-UA" sz="2000" dirty="0" smtClean="0"/>
              <a:t>.  Газова  суміш  складається на 65% з діоксиду вуглецю і 35% повітря. </a:t>
            </a:r>
            <a:r>
              <a:rPr lang="uk-UA" sz="2000" dirty="0" smtClean="0"/>
              <a:t>Оглушення </a:t>
            </a:r>
            <a:r>
              <a:rPr lang="uk-UA" sz="2000" dirty="0" smtClean="0"/>
              <a:t>газовою сумішшю виконують у герметичній камері протягом 45 с. </a:t>
            </a:r>
            <a:r>
              <a:rPr lang="uk-UA" sz="2000" dirty="0" smtClean="0"/>
              <a:t>Тварина </a:t>
            </a:r>
            <a:r>
              <a:rPr lang="uk-UA" sz="2000" dirty="0" smtClean="0"/>
              <a:t>залишається в нерухомому стані 1-2 хв. </a:t>
            </a:r>
            <a:r>
              <a:rPr lang="uk-UA" sz="2000" dirty="0" smtClean="0"/>
              <a:t>За </a:t>
            </a:r>
            <a:r>
              <a:rPr lang="uk-UA" sz="2000" dirty="0" smtClean="0"/>
              <a:t>цей час її піднімають на підвісний шлях, а далі знекровлюють. </a:t>
            </a:r>
            <a:endParaRPr lang="uk-UA" sz="2000" dirty="0" smtClean="0"/>
          </a:p>
          <a:p>
            <a:pPr indent="457200" algn="just"/>
            <a:r>
              <a:rPr lang="uk-UA" sz="2000" b="1" i="1" dirty="0"/>
              <a:t>Оглушення тварин механічними засобами</a:t>
            </a:r>
            <a:r>
              <a:rPr lang="uk-UA" sz="2000" b="1" i="1" dirty="0" smtClean="0"/>
              <a:t>:</a:t>
            </a:r>
            <a:endParaRPr lang="uk-UA" sz="2000" b="1" i="1" dirty="0"/>
          </a:p>
          <a:p>
            <a:pPr indent="457200" algn="just"/>
            <a:r>
              <a:rPr lang="uk-UA" sz="2000" b="1" i="1" dirty="0"/>
              <a:t>Оглушення молотом.</a:t>
            </a:r>
            <a:r>
              <a:rPr lang="uk-UA" sz="2000" dirty="0"/>
              <a:t> </a:t>
            </a:r>
            <a:r>
              <a:rPr lang="uk-UA" sz="2000" dirty="0" smtClean="0"/>
              <a:t>Застосовують </a:t>
            </a:r>
            <a:r>
              <a:rPr lang="uk-UA" sz="2000" dirty="0"/>
              <a:t>залізний (масою 1-1,2 кг) або краще дерев’яний (масою 1,5-2 кг) молот з дерев’яною ручкою довжиною близько 1 м. </a:t>
            </a:r>
            <a:r>
              <a:rPr lang="uk-UA" sz="2000" dirty="0" smtClean="0"/>
              <a:t>Удар </a:t>
            </a:r>
            <a:r>
              <a:rPr lang="uk-UA" sz="2000" dirty="0"/>
              <a:t>наносять в перехрестя ліній, що з’єднують основу правого рога й лівого ока та правого ока і лівого рога. Стан оглушення триває 2-4,5 хв. </a:t>
            </a:r>
          </a:p>
          <a:p>
            <a:pPr indent="457200" algn="just"/>
            <a:r>
              <a:rPr lang="uk-UA" sz="2000" b="1" i="1" dirty="0"/>
              <a:t>Оглушення за допомогою стрілецьких апаратів</a:t>
            </a:r>
            <a:r>
              <a:rPr lang="uk-UA" sz="2000" b="1" i="1" dirty="0" smtClean="0"/>
              <a:t>.</a:t>
            </a:r>
            <a:endParaRPr lang="uk-UA" sz="2000" b="1" i="1" dirty="0"/>
          </a:p>
          <a:p>
            <a:pPr indent="457200" algn="just"/>
            <a:r>
              <a:rPr lang="uk-UA" sz="2000" dirty="0"/>
              <a:t> На деяких м’ясопереробних підприємствах Західної Європи і С</a:t>
            </a:r>
            <a:r>
              <a:rPr lang="uk-UA" sz="2000" u="sng" dirty="0"/>
              <a:t>ША</a:t>
            </a:r>
            <a:r>
              <a:rPr lang="uk-UA" sz="2000" dirty="0"/>
              <a:t> застосовують пістолети. </a:t>
            </a:r>
          </a:p>
          <a:p>
            <a:pPr algn="just"/>
            <a:r>
              <a:rPr lang="uk-UA" sz="2000" dirty="0" smtClean="0"/>
              <a:t>Вони </a:t>
            </a:r>
            <a:r>
              <a:rPr lang="uk-UA" sz="2000" dirty="0"/>
              <a:t>зручні й безпечні, двох систем: 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uk-UA" sz="2000" dirty="0"/>
              <a:t>з висувним стержнем </a:t>
            </a:r>
            <a:endParaRPr lang="uk-UA" sz="2000" dirty="0" smtClean="0"/>
          </a:p>
          <a:p>
            <a:pPr algn="just"/>
            <a:r>
              <a:rPr lang="uk-UA" sz="2000" dirty="0" smtClean="0"/>
              <a:t>(пістолет Коха);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uk-UA" sz="2000" dirty="0" smtClean="0"/>
              <a:t>вибухового </a:t>
            </a:r>
            <a:r>
              <a:rPr lang="uk-UA" sz="2000" dirty="0"/>
              <a:t>типу, </a:t>
            </a:r>
            <a:endParaRPr lang="uk-UA" sz="2000" dirty="0" smtClean="0"/>
          </a:p>
          <a:p>
            <a:pPr algn="just"/>
            <a:r>
              <a:rPr lang="uk-UA" sz="2000" dirty="0" smtClean="0"/>
              <a:t>оглушення </a:t>
            </a:r>
            <a:r>
              <a:rPr lang="uk-UA" sz="2000" dirty="0"/>
              <a:t>яким відбувається </a:t>
            </a:r>
            <a:endParaRPr lang="uk-UA" sz="2000" dirty="0" smtClean="0"/>
          </a:p>
          <a:p>
            <a:pPr algn="just"/>
            <a:r>
              <a:rPr lang="uk-UA" sz="2000" dirty="0" smtClean="0"/>
              <a:t>внаслідок </a:t>
            </a:r>
            <a:r>
              <a:rPr lang="uk-UA" sz="2000" dirty="0"/>
              <a:t>вибуху заряду в патроні.</a:t>
            </a:r>
          </a:p>
          <a:p>
            <a:pPr indent="457200" algn="just"/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3780181"/>
            <a:ext cx="5134527" cy="3077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1724</Words>
  <Application>Microsoft Office PowerPoint</Application>
  <PresentationFormat>Экран (4:3)</PresentationFormat>
  <Paragraphs>184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ТЕХНОЛОГІЯ  ЗАБОЮ  ВЕЛИКОЇ РОГАТОЇ ХУДОБИ, ОВЕЦЬ  ТА СВИНЕЙ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ВеРеЛ</dc:creator>
  <cp:lastModifiedBy>Пользователь</cp:lastModifiedBy>
  <cp:revision>80</cp:revision>
  <dcterms:created xsi:type="dcterms:W3CDTF">2018-02-09T10:14:37Z</dcterms:created>
  <dcterms:modified xsi:type="dcterms:W3CDTF">2022-08-11T19:07:35Z</dcterms:modified>
</cp:coreProperties>
</file>