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69" r:id="rId17"/>
    <p:sldId id="256" r:id="rId18"/>
    <p:sldId id="257" r:id="rId19"/>
    <p:sldId id="258" r:id="rId20"/>
    <p:sldId id="259" r:id="rId21"/>
    <p:sldId id="260" r:id="rId22"/>
    <p:sldId id="264" r:id="rId23"/>
    <p:sldId id="263" r:id="rId24"/>
    <p:sldId id="262" r:id="rId25"/>
    <p:sldId id="261" r:id="rId26"/>
    <p:sldId id="266" r:id="rId27"/>
    <p:sldId id="267" r:id="rId28"/>
    <p:sldId id="268" r:id="rId29"/>
    <p:sldId id="284" r:id="rId30"/>
    <p:sldId id="285" r:id="rId31"/>
    <p:sldId id="286" r:id="rId32"/>
    <p:sldId id="287" r:id="rId3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0" autoAdjust="0"/>
    <p:restoredTop sz="94660"/>
  </p:normalViewPr>
  <p:slideViewPr>
    <p:cSldViewPr snapToGrid="0">
      <p:cViewPr varScale="1">
        <p:scale>
          <a:sx n="69" d="100"/>
          <a:sy n="69" d="100"/>
        </p:scale>
        <p:origin x="56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1430044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474485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399080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300066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3900783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164296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421295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2126068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2692231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45473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C020CB8A-B34E-452B-9635-8FA91828141D}"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D1BEFF0-CD0D-42AD-85D8-E5CB9916F125}" type="slidenum">
              <a:rPr lang="ru-RU" smtClean="0"/>
              <a:pPr/>
              <a:t>‹#›</a:t>
            </a:fld>
            <a:endParaRPr lang="ru-RU"/>
          </a:p>
        </p:txBody>
      </p:sp>
    </p:spTree>
    <p:extLst>
      <p:ext uri="{BB962C8B-B14F-4D97-AF65-F5344CB8AC3E}">
        <p14:creationId xmlns:p14="http://schemas.microsoft.com/office/powerpoint/2010/main" val="2600750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0CB8A-B34E-452B-9635-8FA91828141D}" type="datetimeFigureOut">
              <a:rPr lang="ru-RU" smtClean="0"/>
              <a:pPr/>
              <a:t>20.03.2023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BEFF0-CD0D-42AD-85D8-E5CB9916F125}" type="slidenum">
              <a:rPr lang="ru-RU" smtClean="0"/>
              <a:pPr/>
              <a:t>‹#›</a:t>
            </a:fld>
            <a:endParaRPr lang="ru-RU"/>
          </a:p>
        </p:txBody>
      </p:sp>
    </p:spTree>
    <p:extLst>
      <p:ext uri="{BB962C8B-B14F-4D97-AF65-F5344CB8AC3E}">
        <p14:creationId xmlns:p14="http://schemas.microsoft.com/office/powerpoint/2010/main" val="2829147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TextBox 1"/>
          <p:cNvSpPr txBox="1"/>
          <p:nvPr/>
        </p:nvSpPr>
        <p:spPr>
          <a:xfrm>
            <a:off x="1963061" y="446515"/>
            <a:ext cx="9196551" cy="2308324"/>
          </a:xfrm>
          <a:prstGeom prst="rect">
            <a:avLst/>
          </a:prstGeom>
          <a:noFill/>
        </p:spPr>
        <p:txBody>
          <a:bodyPr wrap="square" rtlCol="0">
            <a:spAutoFit/>
          </a:bodyPr>
          <a:lstStyle/>
          <a:p>
            <a:pPr algn="ctr"/>
            <a:r>
              <a:rPr lang="ru-RU" sz="3600" b="1" dirty="0" smtClean="0">
                <a:solidFill>
                  <a:srgbClr val="C00000"/>
                </a:solidFill>
                <a:latin typeface="Times New Roman" pitchFamily="18" charset="0"/>
                <a:cs typeface="Times New Roman" pitchFamily="18" charset="0"/>
              </a:rPr>
              <a:t>Тема: </a:t>
            </a:r>
            <a:r>
              <a:rPr lang="ru-RU" sz="3600" b="1" dirty="0" err="1" smtClean="0">
                <a:solidFill>
                  <a:srgbClr val="C00000"/>
                </a:solidFill>
                <a:latin typeface="Times New Roman" pitchFamily="18" charset="0"/>
                <a:cs typeface="Times New Roman" pitchFamily="18" charset="0"/>
              </a:rPr>
              <a:t>Українська</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лексикологія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Питання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походження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окремих</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слів-символів</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Фразеологія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Орфографія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Історія</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національних</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чергувань</a:t>
            </a:r>
            <a:r>
              <a:rPr lang="ru-RU" sz="3600" b="1" dirty="0" smtClean="0">
                <a:solidFill>
                  <a:srgbClr val="C00000"/>
                </a:solidFill>
                <a:latin typeface="Times New Roman" pitchFamily="18" charset="0"/>
                <a:cs typeface="Times New Roman" pitchFamily="18" charset="0"/>
              </a:rPr>
              <a:t> </a:t>
            </a:r>
            <a:r>
              <a:rPr lang="ru-RU" sz="3600" b="1" dirty="0" err="1" smtClean="0">
                <a:solidFill>
                  <a:srgbClr val="C00000"/>
                </a:solidFill>
                <a:latin typeface="Times New Roman" pitchFamily="18" charset="0"/>
                <a:cs typeface="Times New Roman" pitchFamily="18" charset="0"/>
              </a:rPr>
              <a:t>звуків</a:t>
            </a:r>
            <a:endParaRPr lang="ru-RU" sz="3600" dirty="0">
              <a:solidFill>
                <a:srgbClr val="C00000"/>
              </a:solidFill>
              <a:latin typeface="Times New Roman" pitchFamily="18" charset="0"/>
              <a:cs typeface="Times New Roman" pitchFamily="18" charset="0"/>
            </a:endParaRPr>
          </a:p>
        </p:txBody>
      </p:sp>
      <p:sp>
        <p:nvSpPr>
          <p:cNvPr id="3" name="Прямоугольник 2"/>
          <p:cNvSpPr/>
          <p:nvPr/>
        </p:nvSpPr>
        <p:spPr>
          <a:xfrm>
            <a:off x="1922183" y="3600495"/>
            <a:ext cx="6096000" cy="523220"/>
          </a:xfrm>
          <a:prstGeom prst="rect">
            <a:avLst/>
          </a:prstGeom>
        </p:spPr>
        <p:txBody>
          <a:bodyPr>
            <a:spAutoFit/>
          </a:bodyPr>
          <a:lstStyle/>
          <a:p>
            <a:pPr algn="ctr"/>
            <a:r>
              <a:rPr lang="uk-UA" sz="2800" b="1" smtClean="0">
                <a:latin typeface="Times New Roman" pitchFamily="18" charset="0"/>
                <a:cs typeface="Times New Roman" pitchFamily="18" charset="0"/>
              </a:rPr>
              <a:t>Тема 8</a:t>
            </a:r>
            <a:endParaRPr lang="uk-UA" sz="2800" b="1" dirty="0" smtClean="0">
              <a:latin typeface="Times New Roman" pitchFamily="18" charset="0"/>
              <a:cs typeface="Times New Roman" pitchFamily="18" charset="0"/>
            </a:endParaRPr>
          </a:p>
        </p:txBody>
      </p:sp>
      <p:pic>
        <p:nvPicPr>
          <p:cNvPr id="1026"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52826" y="3042116"/>
            <a:ext cx="4369128" cy="379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2" y="117983"/>
            <a:ext cx="100878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dirty="0" smtClean="0">
                <a:latin typeface="Times New Roman" pitchFamily="18" charset="0"/>
                <a:cs typeface="Times New Roman" pitchFamily="18" charset="0"/>
              </a:rPr>
              <a:t>До лексики обмеженого функціонування (жаргонізмів) характерне забарвлення </a:t>
            </a:r>
            <a:r>
              <a:rPr lang="uk-UA" sz="2800" dirty="0" err="1" smtClean="0">
                <a:latin typeface="Times New Roman" pitchFamily="18" charset="0"/>
                <a:cs typeface="Times New Roman" pitchFamily="18" charset="0"/>
              </a:rPr>
              <a:t>нелітературності</a:t>
            </a:r>
            <a:r>
              <a:rPr lang="uk-UA" sz="2800" dirty="0" smtClean="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Жаргон</a:t>
            </a:r>
            <a:r>
              <a:rPr lang="uk-UA" sz="2800" dirty="0" smtClean="0">
                <a:latin typeface="Times New Roman" pitchFamily="18" charset="0"/>
                <a:cs typeface="Times New Roman" pitchFamily="18" charset="0"/>
              </a:rPr>
              <a:t> – сукупність особливостей словника розмовного мовлення людей, пов’язаних певною спільністю інтересів. Насамперед це спільність професійна, а також тривале перебування разом (навчання, військо), однакові захоплення (спортом, мистецтвом, колекціонуванням тощо). </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На відміну від соціально нейтральних жаргонізмів, арготизми є соціально забарвленим розрядом лексики. </a:t>
            </a:r>
            <a:r>
              <a:rPr lang="uk-UA" sz="2800" b="1" i="1" dirty="0" smtClean="0">
                <a:latin typeface="Times New Roman" pitchFamily="18" charset="0"/>
                <a:cs typeface="Times New Roman" pitchFamily="18" charset="0"/>
              </a:rPr>
              <a:t>Арго</a:t>
            </a:r>
            <a:r>
              <a:rPr lang="uk-UA" sz="2800" dirty="0" smtClean="0">
                <a:latin typeface="Times New Roman" pitchFamily="18" charset="0"/>
                <a:cs typeface="Times New Roman" pitchFamily="18" charset="0"/>
              </a:rPr>
              <a:t> – це умовна говірка певної соціальної групи з набором слів, незрозумілих для невтаємничених у справи цієї групи. Наприклад: </a:t>
            </a:r>
            <a:r>
              <a:rPr lang="uk-UA" sz="2800" dirty="0" err="1" smtClean="0">
                <a:latin typeface="Times New Roman" pitchFamily="18" charset="0"/>
                <a:cs typeface="Times New Roman" pitchFamily="18" charset="0"/>
              </a:rPr>
              <a:t>кимарити</a:t>
            </a:r>
            <a:r>
              <a:rPr lang="uk-UA" sz="2800" dirty="0" smtClean="0">
                <a:latin typeface="Times New Roman" pitchFamily="18" charset="0"/>
                <a:cs typeface="Times New Roman" pitchFamily="18" charset="0"/>
              </a:rPr>
              <a:t> – «спати», </a:t>
            </a:r>
            <a:r>
              <a:rPr lang="uk-UA" sz="2800" dirty="0" err="1" smtClean="0">
                <a:latin typeface="Times New Roman" pitchFamily="18" charset="0"/>
                <a:cs typeface="Times New Roman" pitchFamily="18" charset="0"/>
              </a:rPr>
              <a:t>пописа́ти</a:t>
            </a:r>
            <a:r>
              <a:rPr lang="uk-UA" sz="2800" dirty="0" smtClean="0">
                <a:latin typeface="Times New Roman" pitchFamily="18" charset="0"/>
                <a:cs typeface="Times New Roman" pitchFamily="18" charset="0"/>
              </a:rPr>
              <a:t> – «порізати», </a:t>
            </a:r>
            <a:r>
              <a:rPr lang="uk-UA" sz="2800" dirty="0" err="1" smtClean="0">
                <a:latin typeface="Times New Roman" pitchFamily="18" charset="0"/>
                <a:cs typeface="Times New Roman" pitchFamily="18" charset="0"/>
              </a:rPr>
              <a:t>батузник</a:t>
            </a:r>
            <a:r>
              <a:rPr lang="uk-UA" sz="2800" dirty="0" smtClean="0">
                <a:latin typeface="Times New Roman" pitchFamily="18" charset="0"/>
                <a:cs typeface="Times New Roman" pitchFamily="18" charset="0"/>
              </a:rPr>
              <a:t> – «мотузка» тощо. Жаргонізми і арготизми перебувають за межами літературної мови, вони зрідка вживаються в письменстві та публіцистиці як засіб негативної оцінки та мовної характеристики персонажів.</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2" y="117984"/>
            <a:ext cx="100878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dirty="0" smtClean="0">
                <a:latin typeface="Times New Roman" pitchFamily="18" charset="0"/>
                <a:cs typeface="Times New Roman" pitchFamily="18" charset="0"/>
              </a:rPr>
              <a:t>З погляду змісту в лексиці виділяються: </a:t>
            </a:r>
            <a:r>
              <a:rPr lang="uk-UA" sz="2800" i="1" dirty="0" smtClean="0">
                <a:latin typeface="Times New Roman" pitchFamily="18" charset="0"/>
                <a:cs typeface="Times New Roman" pitchFamily="18" charset="0"/>
              </a:rPr>
              <a:t>значущі і службові, абстрактні і конкретні, синоніми, антоніми </a:t>
            </a:r>
            <a:r>
              <a:rPr lang="uk-UA" sz="2800" dirty="0" smtClean="0">
                <a:latin typeface="Times New Roman" pitchFamily="18" charset="0"/>
                <a:cs typeface="Times New Roman" pitchFamily="18" charset="0"/>
              </a:rPr>
              <a:t>та ін. З погляду плану вираження виділяються: </a:t>
            </a:r>
            <a:r>
              <a:rPr lang="uk-UA" sz="2800" i="1" dirty="0" smtClean="0">
                <a:latin typeface="Times New Roman" pitchFamily="18" charset="0"/>
                <a:cs typeface="Times New Roman" pitchFamily="18" charset="0"/>
              </a:rPr>
              <a:t>омоніми, омофони, омографи, пароніми.</a:t>
            </a:r>
          </a:p>
          <a:p>
            <a:pPr algn="just"/>
            <a:r>
              <a:rPr lang="uk-UA" sz="2800" dirty="0" smtClean="0">
                <a:latin typeface="Times New Roman" pitchFamily="18" charset="0"/>
                <a:cs typeface="Times New Roman" pitchFamily="18" charset="0"/>
              </a:rPr>
              <a:t>Одним із джерел забруднення літературної мови є </a:t>
            </a:r>
            <a:r>
              <a:rPr lang="uk-UA" sz="2800" b="1" i="1" dirty="0" smtClean="0">
                <a:latin typeface="Times New Roman" pitchFamily="18" charset="0"/>
                <a:cs typeface="Times New Roman" pitchFamily="18" charset="0"/>
              </a:rPr>
              <a:t>словесні</a:t>
            </a:r>
            <a:r>
              <a:rPr lang="uk-UA" sz="2800" dirty="0" smtClean="0">
                <a:latin typeface="Times New Roman" pitchFamily="18" charset="0"/>
                <a:cs typeface="Times New Roman" pitchFamily="18" charset="0"/>
              </a:rPr>
              <a:t> </a:t>
            </a:r>
            <a:r>
              <a:rPr lang="uk-UA" sz="2800" b="1" i="1" dirty="0" smtClean="0">
                <a:latin typeface="Times New Roman" pitchFamily="18" charset="0"/>
                <a:cs typeface="Times New Roman" pitchFamily="18" charset="0"/>
              </a:rPr>
              <a:t>штампи</a:t>
            </a:r>
            <a:r>
              <a:rPr lang="uk-UA" sz="2800" dirty="0" smtClean="0">
                <a:latin typeface="Times New Roman" pitchFamily="18" charset="0"/>
                <a:cs typeface="Times New Roman" pitchFamily="18" charset="0"/>
              </a:rPr>
              <a:t> – слова і вирази, позбавлені образності, часто й одноманітно повторювані без урахування контексту, які збіднюють, знеособлюють мову. В основі таких виразів часто лежить якийсь образ, але цей образ унаслідок частого вживання втратив свою оригінальність. Наприклад: </a:t>
            </a:r>
            <a:r>
              <a:rPr lang="uk-UA" sz="2800" i="1" dirty="0" smtClean="0">
                <a:latin typeface="Times New Roman" pitchFamily="18" charset="0"/>
                <a:cs typeface="Times New Roman" pitchFamily="18" charset="0"/>
              </a:rPr>
              <a:t>творча співпраця, люди в білих халатах (лікарі), рідке золото (нафта), чорне золото (вугілля), набути широкого розмаху, піддати різкій критиці, приділяти найсерйознішу увагу, активна підтримка громадськості, викликає занепокоєння стан справ, висвітлити цілий комплекс проблем, набула гостроти ситуація</a:t>
            </a:r>
            <a:r>
              <a:rPr lang="uk-UA" sz="2800" dirty="0" smtClean="0">
                <a:latin typeface="Times New Roman" pitchFamily="18" charset="0"/>
                <a:cs typeface="Times New Roman" pitchFamily="18" charset="0"/>
              </a:rPr>
              <a:t>.</a:t>
            </a:r>
            <a:endParaRPr lang="ru-RU"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843546" y="86915"/>
            <a:ext cx="1034845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dirty="0" smtClean="0">
                <a:latin typeface="Times New Roman" pitchFamily="18" charset="0"/>
                <a:cs typeface="Times New Roman" pitchFamily="18" charset="0"/>
              </a:rPr>
              <a:t>2. Українська фразеологія. </a:t>
            </a:r>
            <a:endParaRPr lang="ru-RU" sz="2800" dirty="0" smtClean="0">
              <a:latin typeface="Times New Roman" pitchFamily="18" charset="0"/>
              <a:cs typeface="Times New Roman" pitchFamily="18" charset="0"/>
            </a:endParaRPr>
          </a:p>
          <a:p>
            <a:pPr algn="just"/>
            <a:r>
              <a:rPr lang="uk-UA" sz="2800" b="1" i="1" dirty="0" smtClean="0">
                <a:latin typeface="Times New Roman" pitchFamily="18" charset="0"/>
                <a:cs typeface="Times New Roman" pitchFamily="18" charset="0"/>
              </a:rPr>
              <a:t>Фразеологія</a:t>
            </a:r>
            <a:r>
              <a:rPr lang="uk-UA" sz="2800" i="1" dirty="0" smtClean="0">
                <a:latin typeface="Times New Roman" pitchFamily="18" charset="0"/>
                <a:cs typeface="Times New Roman" pitchFamily="18" charset="0"/>
              </a:rPr>
              <a:t> – це розділ лінгвістики, що вивчає фразеологічну систему мови.</a:t>
            </a:r>
            <a:endParaRPr lang="ru-RU" sz="2800" i="1"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Об’єктом вивчення фразеології як мовознавчої дисципліни є сукупність усіх фразеологічних одиниць (фразеологізмів) мови. Предметом фразеології є вивчення типологічних ознак фразеологізмів, дослідження їхньої природи і сутності, закономірностей функціонування.</a:t>
            </a:r>
          </a:p>
          <a:p>
            <a:pPr algn="just"/>
            <a:r>
              <a:rPr lang="ru-RU" sz="2800" dirty="0" err="1" smtClean="0">
                <a:latin typeface="Times New Roman" pitchFamily="18" charset="0"/>
                <a:cs typeface="Times New Roman" pitchFamily="18" charset="0"/>
              </a:rPr>
              <a:t>Фразеологізмом</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фразеологічною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одиницею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називається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лексико-граматична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єдність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двох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більше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компонентів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граматично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організованих</a:t>
            </a:r>
            <a:r>
              <a:rPr lang="ru-RU" sz="2800" dirty="0" smtClean="0">
                <a:latin typeface="Times New Roman" pitchFamily="18" charset="0"/>
                <a:cs typeface="Times New Roman" pitchFamily="18" charset="0"/>
              </a:rPr>
              <a:t> за </a:t>
            </a:r>
            <a:r>
              <a:rPr lang="ru-RU" sz="2800" dirty="0" err="1" smtClean="0">
                <a:latin typeface="Times New Roman" pitchFamily="18" charset="0"/>
                <a:cs typeface="Times New Roman" pitchFamily="18" charset="0"/>
              </a:rPr>
              <a:t>моделлю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словосполучення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чи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речення</a:t>
            </a:r>
            <a:r>
              <a:rPr lang="ru-RU" sz="2800" dirty="0" smtClean="0">
                <a:latin typeface="Times New Roman" pitchFamily="18" charset="0"/>
                <a:cs typeface="Times New Roman" pitchFamily="18" charset="0"/>
              </a:rPr>
              <a:t>, яка, </a:t>
            </a:r>
            <a:r>
              <a:rPr lang="ru-RU" sz="2800" dirty="0" err="1" smtClean="0">
                <a:latin typeface="Times New Roman" pitchFamily="18" charset="0"/>
                <a:cs typeface="Times New Roman" pitchFamily="18" charset="0"/>
              </a:rPr>
              <a:t>маючи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цілісне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значення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відтворюється</a:t>
            </a:r>
            <a:r>
              <a:rPr lang="ru-RU" sz="2800" dirty="0" smtClean="0">
                <a:latin typeface="Times New Roman" pitchFamily="18" charset="0"/>
                <a:cs typeface="Times New Roman" pitchFamily="18" charset="0"/>
              </a:rPr>
              <a:t> у </a:t>
            </a:r>
            <a:r>
              <a:rPr lang="ru-RU" sz="2800" dirty="0" err="1" smtClean="0">
                <a:latin typeface="Times New Roman" pitchFamily="18" charset="0"/>
                <a:cs typeface="Times New Roman" pitchFamily="18" charset="0"/>
              </a:rPr>
              <a:t>мовленні</a:t>
            </a:r>
            <a:r>
              <a:rPr lang="ru-RU" sz="2800" dirty="0" smtClean="0">
                <a:latin typeface="Times New Roman" pitchFamily="18" charset="0"/>
                <a:cs typeface="Times New Roman" pitchFamily="18" charset="0"/>
              </a:rPr>
              <a:t> за </a:t>
            </a:r>
            <a:r>
              <a:rPr lang="ru-RU" sz="2800" dirty="0" err="1" smtClean="0">
                <a:latin typeface="Times New Roman" pitchFamily="18" charset="0"/>
                <a:cs typeface="Times New Roman" pitchFamily="18" charset="0"/>
              </a:rPr>
              <a:t>традицією</a:t>
            </a:r>
            <a:r>
              <a:rPr lang="ru-RU" sz="2800" dirty="0" smtClean="0">
                <a:latin typeface="Times New Roman" pitchFamily="18" charset="0"/>
                <a:cs typeface="Times New Roman" pitchFamily="18" charset="0"/>
              </a:rPr>
              <a:t>, автоматично. </a:t>
            </a:r>
            <a:r>
              <a:rPr lang="ru-RU" sz="2800" dirty="0" err="1" smtClean="0">
                <a:latin typeface="Times New Roman" pitchFamily="18" charset="0"/>
                <a:cs typeface="Times New Roman" pitchFamily="18" charset="0"/>
              </a:rPr>
              <a:t>Наприклад</a:t>
            </a:r>
            <a:r>
              <a:rPr lang="ru-RU" sz="2800"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байдики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бити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ледарювати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показати</a:t>
            </a:r>
            <a:r>
              <a:rPr lang="ru-RU" sz="2800" i="1" dirty="0" smtClean="0">
                <a:latin typeface="Times New Roman" pitchFamily="18" charset="0"/>
                <a:cs typeface="Times New Roman" pitchFamily="18" charset="0"/>
              </a:rPr>
              <a:t>, де раки </a:t>
            </a:r>
            <a:r>
              <a:rPr lang="ru-RU" sz="2800" i="1" dirty="0" err="1" smtClean="0">
                <a:latin typeface="Times New Roman" pitchFamily="18" charset="0"/>
                <a:cs typeface="Times New Roman" pitchFamily="18" charset="0"/>
              </a:rPr>
              <a:t>зимують</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провчити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покарати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лебедина</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пісня</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останній</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вияв</a:t>
            </a:r>
            <a:r>
              <a:rPr lang="ru-RU" sz="2800" i="1" dirty="0" smtClean="0">
                <a:latin typeface="Times New Roman" pitchFamily="18" charset="0"/>
                <a:cs typeface="Times New Roman" pitchFamily="18" charset="0"/>
              </a:rPr>
              <a:t> таланту); стати на ноги (</a:t>
            </a:r>
            <a:r>
              <a:rPr lang="ru-RU" sz="2800" i="1" dirty="0" err="1" smtClean="0">
                <a:latin typeface="Times New Roman" pitchFamily="18" charset="0"/>
                <a:cs typeface="Times New Roman" pitchFamily="18" charset="0"/>
              </a:rPr>
              <a:t>одужати</a:t>
            </a:r>
            <a:r>
              <a:rPr lang="ru-RU" sz="2800" i="1" dirty="0" smtClean="0">
                <a:latin typeface="Times New Roman" pitchFamily="18" charset="0"/>
                <a:cs typeface="Times New Roman" pitchFamily="18" charset="0"/>
              </a:rPr>
              <a:t>).</a:t>
            </a:r>
            <a:endParaRPr lang="ru-RU"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843546" y="108052"/>
            <a:ext cx="10161641"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dirty="0" smtClean="0">
                <a:latin typeface="Times New Roman" pitchFamily="18" charset="0"/>
                <a:cs typeface="Times New Roman" pitchFamily="18" charset="0"/>
              </a:rPr>
              <a:t>Ознаки фразеологізмів:</a:t>
            </a:r>
          </a:p>
          <a:p>
            <a:pPr algn="just"/>
            <a:r>
              <a:rPr lang="uk-UA" sz="2800" dirty="0" smtClean="0">
                <a:latin typeface="Times New Roman" pitchFamily="18" charset="0"/>
                <a:cs typeface="Times New Roman" pitchFamily="18" charset="0"/>
              </a:rPr>
              <a:t>1) семантична цілісність (неподільність) компонентів фразеологізму (значення фразеологічної одиниці не може бути витлумачене на основі значень тих слів, які входять до неї);</a:t>
            </a:r>
          </a:p>
          <a:p>
            <a:pPr algn="just"/>
            <a:r>
              <a:rPr lang="uk-UA" sz="2800" dirty="0" smtClean="0">
                <a:latin typeface="Times New Roman" pitchFamily="18" charset="0"/>
                <a:cs typeface="Times New Roman" pitchFamily="18" charset="0"/>
              </a:rPr>
              <a:t>2) стабільність компонентного складу, усталеність порядку слів;</a:t>
            </a:r>
          </a:p>
          <a:p>
            <a:pPr algn="just"/>
            <a:r>
              <a:rPr lang="uk-UA" sz="2800" dirty="0" smtClean="0">
                <a:latin typeface="Times New Roman" pitchFamily="18" charset="0"/>
                <a:cs typeface="Times New Roman" pitchFamily="18" charset="0"/>
              </a:rPr>
              <a:t>3) автоматичність відтворення фразеологізму в мовленні;</a:t>
            </a:r>
          </a:p>
          <a:p>
            <a:pPr algn="just"/>
            <a:r>
              <a:rPr lang="uk-UA" sz="2800" dirty="0" smtClean="0">
                <a:latin typeface="Times New Roman" pitchFamily="18" charset="0"/>
                <a:cs typeface="Times New Roman" pitchFamily="18" charset="0"/>
              </a:rPr>
              <a:t>4) </a:t>
            </a:r>
            <a:r>
              <a:rPr lang="uk-UA" sz="2800" dirty="0" err="1" smtClean="0">
                <a:latin typeface="Times New Roman" pitchFamily="18" charset="0"/>
                <a:cs typeface="Times New Roman" pitchFamily="18" charset="0"/>
              </a:rPr>
              <a:t>кількакомпонентний</a:t>
            </a:r>
            <a:r>
              <a:rPr lang="uk-UA" sz="2800" dirty="0" smtClean="0">
                <a:latin typeface="Times New Roman" pitchFamily="18" charset="0"/>
                <a:cs typeface="Times New Roman" pitchFamily="18" charset="0"/>
              </a:rPr>
              <a:t> склад;</a:t>
            </a:r>
          </a:p>
          <a:p>
            <a:pPr algn="just"/>
            <a:r>
              <a:rPr lang="uk-UA" sz="2800" dirty="0" smtClean="0">
                <a:latin typeface="Times New Roman" pitchFamily="18" charset="0"/>
                <a:cs typeface="Times New Roman" pitchFamily="18" charset="0"/>
              </a:rPr>
              <a:t>5) можуть вступати в синонімічні й антонімічні відношення: </a:t>
            </a:r>
            <a:r>
              <a:rPr lang="uk-UA" sz="2800" i="1" dirty="0" smtClean="0">
                <a:latin typeface="Times New Roman" pitchFamily="18" charset="0"/>
                <a:cs typeface="Times New Roman" pitchFamily="18" charset="0"/>
              </a:rPr>
              <a:t>теревені правити – ляси точити – дурниці молотити; хоч греблю гати – кіт наплакав</a:t>
            </a:r>
            <a:r>
              <a:rPr lang="uk-UA" sz="2800" dirty="0" smtClean="0">
                <a:latin typeface="Times New Roman" pitchFamily="18" charset="0"/>
                <a:cs typeface="Times New Roman" pitchFamily="18" charset="0"/>
              </a:rPr>
              <a:t>;</a:t>
            </a:r>
          </a:p>
          <a:p>
            <a:pPr algn="just"/>
            <a:r>
              <a:rPr lang="uk-UA" sz="2800" dirty="0" smtClean="0">
                <a:latin typeface="Times New Roman" pitchFamily="18" charset="0"/>
                <a:cs typeface="Times New Roman" pitchFamily="18" charset="0"/>
              </a:rPr>
              <a:t>6) характеризуються образністю.</a:t>
            </a:r>
          </a:p>
        </p:txBody>
      </p:sp>
      <p:pic>
        <p:nvPicPr>
          <p:cNvPr id="4"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4997" y="4325324"/>
            <a:ext cx="2914236" cy="2532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843546" y="229201"/>
            <a:ext cx="10161641"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dirty="0" smtClean="0">
                <a:latin typeface="Times New Roman" pitchFamily="18" charset="0"/>
                <a:cs typeface="Times New Roman" pitchFamily="18" charset="0"/>
              </a:rPr>
              <a:t>3. Прислів’я і приказки як духовні надбання українського народу. </a:t>
            </a:r>
          </a:p>
          <a:p>
            <a:pPr algn="just"/>
            <a:r>
              <a:rPr lang="uk-UA" sz="2800" dirty="0" smtClean="0">
                <a:latin typeface="Times New Roman" pitchFamily="18" charset="0"/>
                <a:cs typeface="Times New Roman" pitchFamily="18" charset="0"/>
              </a:rPr>
              <a:t>Прислів’я і приказки — чи не найдавніші жанри усної народної творчості. Впродовж багатьох століть вони демонстрували вміння народу відбирати й осмислювати найхарактерніші, найважливіші реалії свого існування: явища природи, працю, побут, родинне й суспільне життя. Саме тому вони ставали основою багатовікового життєвого досвіду, взаємин між людьми та навколишнім світом.</a:t>
            </a:r>
          </a:p>
        </p:txBody>
      </p:sp>
      <p:pic>
        <p:nvPicPr>
          <p:cNvPr id="4"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74997" y="4325324"/>
            <a:ext cx="2914236" cy="2532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8673" name="Rectangle 1"/>
          <p:cNvSpPr>
            <a:spLocks noChangeArrowheads="1"/>
          </p:cNvSpPr>
          <p:nvPr/>
        </p:nvSpPr>
        <p:spPr bwMode="auto">
          <a:xfrm>
            <a:off x="1902542" y="287049"/>
            <a:ext cx="9925664"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 Складні випадки української орфографії.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Орфографія (від грецького </a:t>
            </a:r>
            <a:r>
              <a:rPr kumimoji="0" lang="uk-UA" sz="28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orthos</a:t>
            </a: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правильний, рівний і </a:t>
            </a:r>
            <a:r>
              <a:rPr kumimoji="0" lang="uk-UA" sz="28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grapho</a:t>
            </a: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пишу, або правопис) – це система загальноприйнятих правил, які визначають способи передачі мови у писемній формі.</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Орфографія вивчає систему правил про способи передачі усного мовлення на письмі, встановлює правила написання слів разом, окремо і через дефіс, правила переносу частини слова з рядка в рядок, вживання м’якого знака й апострофа, написання іншомовних слів і скорочень слів. Отже, використовуючи засоби графіки, орфографія регулює написання слів і їхніх граматичних форм. Саме завдяки орфографії слова і їхні форми набувають єдиного графічного образу.</a:t>
            </a: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TextBox 1"/>
          <p:cNvSpPr txBox="1"/>
          <p:nvPr/>
        </p:nvSpPr>
        <p:spPr>
          <a:xfrm>
            <a:off x="2216517" y="520262"/>
            <a:ext cx="8511882" cy="2123658"/>
          </a:xfrm>
          <a:prstGeom prst="rect">
            <a:avLst/>
          </a:prstGeom>
          <a:noFill/>
        </p:spPr>
        <p:txBody>
          <a:bodyPr wrap="none" rtlCol="0">
            <a:spAutoFit/>
          </a:bodyPr>
          <a:lstStyle/>
          <a:p>
            <a:pPr algn="ctr"/>
            <a:r>
              <a:rPr lang="uk-UA" sz="4400" b="1" dirty="0" smtClean="0">
                <a:solidFill>
                  <a:srgbClr val="C00000"/>
                </a:solidFill>
                <a:latin typeface="Times New Roman" pitchFamily="18" charset="0"/>
                <a:cs typeface="Times New Roman" pitchFamily="18" charset="0"/>
              </a:rPr>
              <a:t>РЕДАКЦІЯ </a:t>
            </a:r>
          </a:p>
          <a:p>
            <a:pPr algn="ctr"/>
            <a:r>
              <a:rPr lang="uk-UA" sz="4400" b="1" dirty="0" smtClean="0">
                <a:solidFill>
                  <a:srgbClr val="C00000"/>
                </a:solidFill>
                <a:latin typeface="Times New Roman" pitchFamily="18" charset="0"/>
                <a:cs typeface="Times New Roman" pitchFamily="18" charset="0"/>
              </a:rPr>
              <a:t>УКРАЇНСЬКОГО ПРАВОПИСУ</a:t>
            </a:r>
          </a:p>
          <a:p>
            <a:pPr algn="ctr"/>
            <a:r>
              <a:rPr lang="uk-UA" sz="4400" b="1" dirty="0" smtClean="0">
                <a:solidFill>
                  <a:srgbClr val="C00000"/>
                </a:solidFill>
                <a:latin typeface="Times New Roman" pitchFamily="18" charset="0"/>
                <a:cs typeface="Times New Roman" pitchFamily="18" charset="0"/>
              </a:rPr>
              <a:t> ВІД 22 ТРАВНЯ 2019 РОКУ</a:t>
            </a:r>
            <a:endParaRPr lang="ru-RU" sz="4400" b="1" dirty="0">
              <a:solidFill>
                <a:srgbClr val="C00000"/>
              </a:solidFill>
              <a:latin typeface="Times New Roman" pitchFamily="18" charset="0"/>
              <a:cs typeface="Times New Roman" pitchFamily="18" charset="0"/>
            </a:endParaRPr>
          </a:p>
        </p:txBody>
      </p:sp>
      <p:sp>
        <p:nvSpPr>
          <p:cNvPr id="3" name="Прямоугольник 2"/>
          <p:cNvSpPr/>
          <p:nvPr/>
        </p:nvSpPr>
        <p:spPr>
          <a:xfrm>
            <a:off x="1995925" y="3865966"/>
            <a:ext cx="6096000" cy="523220"/>
          </a:xfrm>
          <a:prstGeom prst="rect">
            <a:avLst/>
          </a:prstGeom>
        </p:spPr>
        <p:txBody>
          <a:bodyPr>
            <a:spAutoFit/>
          </a:bodyPr>
          <a:lstStyle/>
          <a:p>
            <a:pPr algn="ctr"/>
            <a:r>
              <a:rPr lang="uk-UA" sz="2800" b="1" dirty="0" smtClean="0">
                <a:solidFill>
                  <a:srgbClr val="C00000"/>
                </a:solidFill>
                <a:latin typeface="Times New Roman" pitchFamily="18" charset="0"/>
                <a:cs typeface="Times New Roman" pitchFamily="18" charset="0"/>
              </a:rPr>
              <a:t>ОСНОВНІ ЗМІНИ</a:t>
            </a:r>
          </a:p>
        </p:txBody>
      </p:sp>
      <p:pic>
        <p:nvPicPr>
          <p:cNvPr id="1026"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402" y="2879888"/>
            <a:ext cx="4369128" cy="379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6" name="TextBox 5"/>
          <p:cNvSpPr txBox="1"/>
          <p:nvPr/>
        </p:nvSpPr>
        <p:spPr>
          <a:xfrm>
            <a:off x="2806262" y="835572"/>
            <a:ext cx="5413598" cy="1569660"/>
          </a:xfrm>
          <a:prstGeom prst="rect">
            <a:avLst/>
          </a:prstGeom>
          <a:noFill/>
        </p:spPr>
        <p:txBody>
          <a:bodyPr wrap="none" rtlCol="0">
            <a:spAutoFit/>
          </a:bodyPr>
          <a:lstStyle/>
          <a:p>
            <a:pPr marL="342900" indent="-342900">
              <a:buAutoNum type="arabicPeriod"/>
            </a:pPr>
            <a:r>
              <a:rPr lang="uk-UA" sz="3200" b="1" dirty="0" smtClean="0">
                <a:solidFill>
                  <a:srgbClr val="C00000"/>
                </a:solidFill>
                <a:latin typeface="Times New Roman" pitchFamily="18" charset="0"/>
                <a:cs typeface="Times New Roman" pitchFamily="18" charset="0"/>
              </a:rPr>
              <a:t>ПРОЕКТ – ПРОЄКТ</a:t>
            </a:r>
          </a:p>
          <a:p>
            <a:pPr marL="342900" indent="-342900">
              <a:buAutoNum type="arabicPeriod"/>
            </a:pPr>
            <a:endParaRPr lang="uk-UA" sz="3200" b="1" dirty="0" smtClean="0">
              <a:solidFill>
                <a:srgbClr val="C00000"/>
              </a:solidFill>
              <a:latin typeface="Times New Roman" pitchFamily="18" charset="0"/>
              <a:cs typeface="Times New Roman" pitchFamily="18" charset="0"/>
            </a:endParaRPr>
          </a:p>
          <a:p>
            <a:pPr marL="342900" indent="-342900">
              <a:buAutoNum type="arabicPeriod"/>
            </a:pPr>
            <a:r>
              <a:rPr lang="uk-UA" sz="3200" b="1" dirty="0" smtClean="0">
                <a:solidFill>
                  <a:srgbClr val="C00000"/>
                </a:solidFill>
                <a:latin typeface="Times New Roman" pitchFamily="18" charset="0"/>
                <a:cs typeface="Times New Roman" pitchFamily="18" charset="0"/>
              </a:rPr>
              <a:t>ПРОЕКЦІЯ – ПРОЄКЦІЯ</a:t>
            </a:r>
            <a:endParaRPr lang="ru-RU" sz="3200" b="1" dirty="0">
              <a:solidFill>
                <a:srgbClr val="C00000"/>
              </a:solidFill>
              <a:latin typeface="Times New Roman" pitchFamily="18" charset="0"/>
              <a:cs typeface="Times New Roman" pitchFamily="18" charset="0"/>
            </a:endParaRPr>
          </a:p>
        </p:txBody>
      </p:sp>
      <p:cxnSp>
        <p:nvCxnSpPr>
          <p:cNvPr id="8" name="Прямая соединительная линия 7"/>
          <p:cNvCxnSpPr/>
          <p:nvPr/>
        </p:nvCxnSpPr>
        <p:spPr>
          <a:xfrm>
            <a:off x="3294993" y="693683"/>
            <a:ext cx="1261241" cy="69368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Прямая соединительная линия 8"/>
          <p:cNvCxnSpPr/>
          <p:nvPr/>
        </p:nvCxnSpPr>
        <p:spPr>
          <a:xfrm>
            <a:off x="3352797" y="1697426"/>
            <a:ext cx="1203437" cy="90388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flipH="1">
            <a:off x="3294993" y="614853"/>
            <a:ext cx="1008993" cy="89863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flipH="1">
            <a:off x="3352797" y="1681653"/>
            <a:ext cx="1008993" cy="89863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2028273" y="3208276"/>
            <a:ext cx="9701271" cy="3662541"/>
          </a:xfrm>
          <a:prstGeom prst="rect">
            <a:avLst/>
          </a:prstGeom>
        </p:spPr>
        <p:txBody>
          <a:bodyPr wrap="square">
            <a:spAutoFit/>
          </a:bodyPr>
          <a:lstStyle/>
          <a:p>
            <a:pPr algn="just" fontAlgn="base"/>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Мабуть</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єдиною</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найбільш</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радикальною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зміною</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в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написанні</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слів</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стала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безкомпромісна</a:t>
            </a:r>
            <a:r>
              <a:rPr lang="en-US" sz="2800" dirty="0">
                <a:solidFill>
                  <a:srgbClr val="000000"/>
                </a:solidFill>
                <a:latin typeface="Times New Roman" panose="02020603050405020304" pitchFamily="18" charset="0"/>
                <a:cs typeface="Times New Roman" panose="02020603050405020304" pitchFamily="18" charset="0"/>
              </a:rPr>
              <a:t> </a:t>
            </a:r>
            <a:r>
              <a:rPr lang="uk-UA" sz="2800" dirty="0" smtClean="0">
                <a:solidFill>
                  <a:srgbClr val="000000"/>
                </a:solidFill>
                <a:latin typeface="Times New Roman" panose="02020603050405020304" pitchFamily="18" charset="0"/>
                <a:cs typeface="Times New Roman" panose="02020603050405020304" pitchFamily="18" charset="0"/>
              </a:rPr>
              <a:t>літера </a:t>
            </a:r>
            <a:r>
              <a:rPr lang="ru-RU" sz="2800" b="1" i="0" u="none" strike="noStrike" dirty="0" smtClean="0">
                <a:solidFill>
                  <a:srgbClr val="000000"/>
                </a:solidFill>
                <a:effectLst/>
                <a:latin typeface="Times New Roman" panose="02020603050405020304" pitchFamily="18" charset="0"/>
                <a:cs typeface="Times New Roman" panose="02020603050405020304" pitchFamily="18" charset="0"/>
              </a:rPr>
              <a:t>«є»</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у словах: </a:t>
            </a:r>
            <a:r>
              <a:rPr lang="ru-RU" sz="2800" b="1" i="0" u="none" strike="noStrike" dirty="0" err="1" smtClean="0">
                <a:solidFill>
                  <a:srgbClr val="000000"/>
                </a:solidFill>
                <a:effectLst/>
                <a:latin typeface="Times New Roman" panose="02020603050405020304" pitchFamily="18" charset="0"/>
                <a:cs typeface="Times New Roman" panose="02020603050405020304" pitchFamily="18" charset="0"/>
              </a:rPr>
              <a:t>проєкт</a:t>
            </a:r>
            <a:r>
              <a:rPr lang="ru-RU" sz="2800" b="1"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1" i="0" u="none" strike="noStrike" dirty="0" err="1" smtClean="0">
                <a:solidFill>
                  <a:srgbClr val="000000"/>
                </a:solidFill>
                <a:effectLst/>
                <a:latin typeface="Times New Roman" panose="02020603050405020304" pitchFamily="18" charset="0"/>
                <a:cs typeface="Times New Roman" panose="02020603050405020304" pitchFamily="18" charset="0"/>
              </a:rPr>
              <a:t>проєкція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адже</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вони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творяться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так само як </a:t>
            </a:r>
            <a:r>
              <a:rPr lang="ru-RU" sz="2800" b="0" i="1" u="none" strike="noStrike" dirty="0" err="1" smtClean="0">
                <a:solidFill>
                  <a:srgbClr val="000000"/>
                </a:solidFill>
                <a:effectLst/>
                <a:latin typeface="Times New Roman" panose="02020603050405020304" pitchFamily="18" charset="0"/>
                <a:cs typeface="Times New Roman" panose="02020603050405020304" pitchFamily="18" charset="0"/>
              </a:rPr>
              <a:t>ін’єкція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1" u="none" strike="noStrike" dirty="0" err="1" smtClean="0">
                <a:solidFill>
                  <a:srgbClr val="000000"/>
                </a:solidFill>
                <a:effectLst/>
                <a:latin typeface="Times New Roman" panose="02020603050405020304" pitchFamily="18" charset="0"/>
                <a:cs typeface="Times New Roman" panose="02020603050405020304" pitchFamily="18" charset="0"/>
              </a:rPr>
              <a:t>траєкторія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1" u="none" strike="noStrike" dirty="0" err="1" smtClean="0">
                <a:solidFill>
                  <a:srgbClr val="000000"/>
                </a:solidFill>
                <a:effectLst/>
                <a:latin typeface="Times New Roman" panose="02020603050405020304" pitchFamily="18" charset="0"/>
                <a:cs typeface="Times New Roman" panose="02020603050405020304" pitchFamily="18" charset="0"/>
              </a:rPr>
              <a:t>об’єкт</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та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інші</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слова з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латинським</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коренем</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en-US" sz="2800" b="0" i="0" u="none" strike="noStrike" dirty="0" err="1" smtClean="0">
                <a:solidFill>
                  <a:srgbClr val="000000"/>
                </a:solidFill>
                <a:effectLst/>
                <a:latin typeface="Times New Roman" panose="02020603050405020304" pitchFamily="18" charset="0"/>
                <a:cs typeface="Times New Roman" panose="02020603050405020304" pitchFamily="18" charset="0"/>
              </a:rPr>
              <a:t>ject</a:t>
            </a:r>
            <a:r>
              <a:rPr lang="en-US" sz="2800" b="0" i="0" u="none" strike="noStrike" dirty="0" smtClean="0">
                <a:solidFill>
                  <a:srgbClr val="000000"/>
                </a:solidFill>
                <a:effectLst/>
                <a:latin typeface="Times New Roman" panose="02020603050405020304" pitchFamily="18" charset="0"/>
                <a:cs typeface="Times New Roman" panose="02020603050405020304" pitchFamily="18" charset="0"/>
              </a:rPr>
              <a:t>-.</a:t>
            </a:r>
          </a:p>
          <a:p>
            <a:pPr algn="just" fontAlgn="base"/>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Також</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спростили</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й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передання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звукосполучень</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en-US" sz="2800" b="0" i="0" u="none" strike="noStrike" dirty="0" smtClean="0">
                <a:solidFill>
                  <a:srgbClr val="000000"/>
                </a:solidFill>
                <a:effectLst/>
                <a:latin typeface="Times New Roman" panose="02020603050405020304" pitchFamily="18" charset="0"/>
                <a:cs typeface="Times New Roman" panose="02020603050405020304" pitchFamily="18" charset="0"/>
              </a:rPr>
              <a:t>je], [</a:t>
            </a:r>
            <a:r>
              <a:rPr lang="en-US" sz="2800" b="0" i="0" u="none" strike="noStrike" dirty="0" err="1" smtClean="0">
                <a:solidFill>
                  <a:srgbClr val="000000"/>
                </a:solidFill>
                <a:effectLst/>
                <a:latin typeface="Times New Roman" panose="02020603050405020304" pitchFamily="18" charset="0"/>
                <a:cs typeface="Times New Roman" panose="02020603050405020304" pitchFamily="18" charset="0"/>
              </a:rPr>
              <a:t>ji</a:t>
            </a:r>
            <a:r>
              <a:rPr lang="en-US"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en-US" sz="2800" b="0" i="0" u="none" strike="noStrike" dirty="0" err="1" smtClean="0">
                <a:solidFill>
                  <a:srgbClr val="000000"/>
                </a:solidFill>
                <a:effectLst/>
                <a:latin typeface="Times New Roman" panose="02020603050405020304" pitchFamily="18" charset="0"/>
                <a:cs typeface="Times New Roman" panose="02020603050405020304" pitchFamily="18" charset="0"/>
              </a:rPr>
              <a:t>ju</a:t>
            </a:r>
            <a:r>
              <a:rPr lang="en-US"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en-US" sz="2800" b="0" i="0" u="none" strike="noStrike" dirty="0" err="1" smtClean="0">
                <a:solidFill>
                  <a:srgbClr val="000000"/>
                </a:solidFill>
                <a:effectLst/>
                <a:latin typeface="Times New Roman" panose="02020603050405020304" pitchFamily="18" charset="0"/>
                <a:cs typeface="Times New Roman" panose="02020603050405020304" pitchFamily="18" charset="0"/>
              </a:rPr>
              <a:t>ja</a:t>
            </a:r>
            <a:r>
              <a:rPr lang="en-US"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Тепер</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це</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літери</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«є», «ї», «ю», «я» у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всіх</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випадках</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1" i="0" u="none" strike="noStrike" dirty="0" err="1" smtClean="0">
                <a:solidFill>
                  <a:srgbClr val="000000"/>
                </a:solidFill>
                <a:effectLst/>
                <a:latin typeface="Times New Roman" panose="02020603050405020304" pitchFamily="18" charset="0"/>
                <a:cs typeface="Times New Roman" panose="02020603050405020304" pitchFamily="18" charset="0"/>
              </a:rPr>
              <a:t>Савоя</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замість</a:t>
            </a:r>
            <a:r>
              <a:rPr lang="ru-RU" sz="2800" b="1" i="0" u="none" strike="noStrike" dirty="0" smtClean="0">
                <a:solidFill>
                  <a:srgbClr val="000000"/>
                </a:solidFill>
                <a:effectLst/>
                <a:latin typeface="Times New Roman" panose="02020603050405020304" pitchFamily="18" charset="0"/>
                <a:cs typeface="Times New Roman" panose="02020603050405020304" pitchFamily="18" charset="0"/>
              </a:rPr>
              <a:t> Савойя, </a:t>
            </a:r>
            <a:r>
              <a:rPr lang="ru-RU" sz="2800" b="1" i="0" u="none" strike="noStrike" dirty="0" err="1" smtClean="0">
                <a:solidFill>
                  <a:srgbClr val="000000"/>
                </a:solidFill>
                <a:effectLst/>
                <a:latin typeface="Times New Roman" panose="02020603050405020304" pitchFamily="18" charset="0"/>
                <a:cs typeface="Times New Roman" panose="02020603050405020304" pitchFamily="18" charset="0"/>
              </a:rPr>
              <a:t>фоє</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замість</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1" i="0" u="none" strike="noStrike" dirty="0" err="1" smtClean="0">
                <a:solidFill>
                  <a:srgbClr val="000000"/>
                </a:solidFill>
                <a:effectLst/>
                <a:latin typeface="Times New Roman" panose="02020603050405020304" pitchFamily="18" charset="0"/>
                <a:cs typeface="Times New Roman" panose="02020603050405020304" pitchFamily="18" charset="0"/>
              </a:rPr>
              <a:t>фойє</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 та </a:t>
            </a:r>
            <a:r>
              <a:rPr lang="ru-RU" sz="2800" b="0" i="0" u="none" strike="noStrike" dirty="0" err="1" smtClean="0">
                <a:solidFill>
                  <a:srgbClr val="000000"/>
                </a:solidFill>
                <a:effectLst/>
                <a:latin typeface="Times New Roman" panose="02020603050405020304" pitchFamily="18" charset="0"/>
                <a:cs typeface="Times New Roman" panose="02020603050405020304" pitchFamily="18" charset="0"/>
              </a:rPr>
              <a:t>ін</a:t>
            </a:r>
            <a:r>
              <a:rPr lang="ru-RU" sz="2800" b="0" i="0" u="none" strike="noStrike" dirty="0" smtClean="0">
                <a:solidFill>
                  <a:srgbClr val="000000"/>
                </a:solidFill>
                <a:effectLst/>
                <a:latin typeface="Times New Roman" panose="02020603050405020304" pitchFamily="18" charset="0"/>
                <a:cs typeface="Times New Roman" panose="02020603050405020304" pitchFamily="18" charset="0"/>
              </a:rPr>
              <a:t>.</a:t>
            </a:r>
          </a:p>
          <a:p>
            <a:r>
              <a:rPr lang="ru-RU" b="0" i="0" dirty="0" smtClean="0">
                <a:solidFill>
                  <a:srgbClr val="000000"/>
                </a:solidFill>
                <a:effectLst/>
                <a:latin typeface="Open Sans"/>
              </a:rPr>
              <a:t/>
            </a:r>
            <a:br>
              <a:rPr lang="ru-RU" b="0" i="0" dirty="0" smtClean="0">
                <a:solidFill>
                  <a:srgbClr val="000000"/>
                </a:solidFill>
                <a:effectLst/>
                <a:latin typeface="Open Sans"/>
              </a:rPr>
            </a:br>
            <a:endParaRPr lang="ru-RU" dirty="0"/>
          </a:p>
        </p:txBody>
      </p:sp>
    </p:spTree>
    <p:extLst>
      <p:ext uri="{BB962C8B-B14F-4D97-AF65-F5344CB8AC3E}">
        <p14:creationId xmlns:p14="http://schemas.microsoft.com/office/powerpoint/2010/main" val="17501812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2228189" y="1997839"/>
            <a:ext cx="9144000" cy="3970318"/>
          </a:xfrm>
          <a:prstGeom prst="rect">
            <a:avLst/>
          </a:prstGeom>
        </p:spPr>
        <p:txBody>
          <a:bodyPr wrap="square">
            <a:spAutoFit/>
          </a:bodyPr>
          <a:lstStyle/>
          <a:p>
            <a:pPr algn="just"/>
            <a:r>
              <a:rPr lang="ru-RU" sz="2800" dirty="0" smtClean="0">
                <a:solidFill>
                  <a:srgbClr val="000000"/>
                </a:solidFill>
                <a:latin typeface="Times New Roman" panose="02020603050405020304" pitchFamily="18" charset="0"/>
                <a:cs typeface="Times New Roman" panose="02020603050405020304" pitchFamily="18" charset="0"/>
              </a:rPr>
              <a:t>    </a:t>
            </a:r>
            <a:r>
              <a:rPr lang="ru-RU" sz="2800" dirty="0" err="1" smtClean="0">
                <a:solidFill>
                  <a:srgbClr val="000000"/>
                </a:solidFill>
                <a:latin typeface="Times New Roman" panose="02020603050405020304" pitchFamily="18" charset="0"/>
                <a:cs typeface="Times New Roman" panose="02020603050405020304" pitchFamily="18" charset="0"/>
              </a:rPr>
              <a:t>Л</a:t>
            </a:r>
            <a:r>
              <a:rPr lang="ru-RU" sz="2800" b="0" i="0" dirty="0" err="1" smtClean="0">
                <a:solidFill>
                  <a:srgbClr val="000000"/>
                </a:solidFill>
                <a:effectLst/>
                <a:latin typeface="Times New Roman" panose="02020603050405020304" pitchFamily="18" charset="0"/>
                <a:cs typeface="Times New Roman" panose="02020603050405020304" pitchFamily="18" charset="0"/>
              </a:rPr>
              <a:t>ітера</a:t>
            </a:r>
            <a:r>
              <a:rPr lang="ru-RU" sz="2800" b="0" i="0" dirty="0" smtClean="0">
                <a:solidFill>
                  <a:srgbClr val="000000"/>
                </a:solidFill>
                <a:effectLst/>
                <a:latin typeface="Times New Roman" panose="02020603050405020304" pitchFamily="18" charset="0"/>
                <a:cs typeface="Times New Roman" panose="02020603050405020304" pitchFamily="18" charset="0"/>
              </a:rPr>
              <a:t> «и» на початку </a:t>
            </a:r>
            <a:r>
              <a:rPr lang="ru-RU" sz="2800" b="0" i="0" dirty="0" err="1" smtClean="0">
                <a:solidFill>
                  <a:srgbClr val="000000"/>
                </a:solidFill>
                <a:effectLst/>
                <a:latin typeface="Times New Roman" panose="02020603050405020304" pitchFamily="18" charset="0"/>
                <a:cs typeface="Times New Roman" panose="02020603050405020304" pitchFamily="18" charset="0"/>
              </a:rPr>
              <a:t>можлива</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лише</a:t>
            </a:r>
            <a:r>
              <a:rPr lang="ru-RU" sz="2800" b="0" i="0" dirty="0" smtClean="0">
                <a:solidFill>
                  <a:srgbClr val="000000"/>
                </a:solidFill>
                <a:effectLst/>
                <a:latin typeface="Times New Roman" panose="02020603050405020304" pitchFamily="18" charset="0"/>
                <a:cs typeface="Times New Roman" panose="02020603050405020304" pitchFamily="18" charset="0"/>
              </a:rPr>
              <a:t> у </a:t>
            </a:r>
            <a:r>
              <a:rPr lang="ru-RU" sz="2800" b="0" i="0" dirty="0" err="1" smtClean="0">
                <a:solidFill>
                  <a:srgbClr val="000000"/>
                </a:solidFill>
                <a:effectLst/>
                <a:latin typeface="Times New Roman" panose="02020603050405020304" pitchFamily="18" charset="0"/>
                <a:cs typeface="Times New Roman" panose="02020603050405020304" pitchFamily="18" charset="0"/>
              </a:rPr>
              <a:t>двох</a:t>
            </a:r>
            <a:r>
              <a:rPr lang="ru-RU" sz="2800" b="0" i="0" dirty="0" smtClean="0">
                <a:solidFill>
                  <a:srgbClr val="000000"/>
                </a:solidFill>
                <a:effectLst/>
                <a:latin typeface="Times New Roman" panose="02020603050405020304" pitchFamily="18" charset="0"/>
                <a:cs typeface="Times New Roman" panose="02020603050405020304" pitchFamily="18" charset="0"/>
              </a:rPr>
              <a:t> давно </a:t>
            </a:r>
            <a:r>
              <a:rPr lang="ru-RU" sz="2800" b="0" i="0" dirty="0" err="1" smtClean="0">
                <a:solidFill>
                  <a:srgbClr val="000000"/>
                </a:solidFill>
                <a:effectLst/>
                <a:latin typeface="Times New Roman" panose="02020603050405020304" pitchFamily="18" charset="0"/>
                <a:cs typeface="Times New Roman" panose="02020603050405020304" pitchFamily="18" charset="0"/>
              </a:rPr>
              <a:t>засвоєних</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українських</a:t>
            </a:r>
            <a:r>
              <a:rPr lang="ru-RU" sz="2800" b="0" i="0" dirty="0" smtClean="0">
                <a:solidFill>
                  <a:srgbClr val="000000"/>
                </a:solidFill>
                <a:effectLst/>
                <a:latin typeface="Times New Roman" panose="02020603050405020304" pitchFamily="18" charset="0"/>
                <a:cs typeface="Times New Roman" panose="02020603050405020304" pitchFamily="18" charset="0"/>
              </a:rPr>
              <a:t> словах: </a:t>
            </a:r>
            <a:r>
              <a:rPr lang="ru-RU" sz="2800" i="1" u="none" strike="noStrike" dirty="0" err="1" smtClean="0">
                <a:solidFill>
                  <a:srgbClr val="C00000"/>
                </a:solidFill>
                <a:effectLst/>
                <a:latin typeface="Times New Roman" panose="02020603050405020304" pitchFamily="18" charset="0"/>
                <a:cs typeface="Times New Roman" panose="02020603050405020304" pitchFamily="18" charset="0"/>
              </a:rPr>
              <a:t>і́рій</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dirty="0" smtClean="0">
                <a:solidFill>
                  <a:srgbClr val="C00000"/>
                </a:solidFill>
                <a:effectLst/>
                <a:latin typeface="Times New Roman" panose="02020603050405020304" pitchFamily="18" charset="0"/>
                <a:cs typeface="Times New Roman" panose="02020603050405020304" pitchFamily="18" charset="0"/>
              </a:rPr>
              <a:t>та</a:t>
            </a:r>
            <a:r>
              <a:rPr lang="ru-RU" sz="2800" i="1" dirty="0">
                <a:solidFill>
                  <a:srgbClr val="C00000"/>
                </a:solidFill>
                <a:latin typeface="Times New Roman" panose="02020603050405020304" pitchFamily="18" charset="0"/>
                <a:cs typeface="Times New Roman" panose="02020603050405020304" pitchFamily="18" charset="0"/>
              </a:rPr>
              <a:t> </a:t>
            </a:r>
            <a:r>
              <a:rPr lang="ru-RU" sz="2800" i="1" u="none" strike="noStrike" dirty="0" err="1" smtClean="0">
                <a:solidFill>
                  <a:srgbClr val="C00000"/>
                </a:solidFill>
                <a:effectLst/>
                <a:latin typeface="Times New Roman" panose="02020603050405020304" pitchFamily="18" charset="0"/>
                <a:cs typeface="Times New Roman" panose="02020603050405020304" pitchFamily="18" charset="0"/>
              </a:rPr>
              <a:t>и́рій</a:t>
            </a:r>
            <a:r>
              <a:rPr lang="ru-RU" sz="2800" i="0" u="none" strike="noStrike" dirty="0" smtClean="0">
                <a:solidFill>
                  <a:srgbClr val="000000"/>
                </a:solidFill>
                <a:effectLst/>
                <a:latin typeface="Times New Roman" panose="02020603050405020304" pitchFamily="18" charset="0"/>
                <a:cs typeface="Times New Roman" panose="02020603050405020304" pitchFamily="18" charset="0"/>
              </a:rPr>
              <a:t>,</a:t>
            </a:r>
            <a:r>
              <a:rPr lang="ru-RU" sz="2800" b="1" i="0" u="none" strike="noStrike" dirty="0" smtClean="0">
                <a:solidFill>
                  <a:srgbClr val="000000"/>
                </a:solidFill>
                <a:effectLst/>
                <a:latin typeface="Times New Roman" panose="02020603050405020304" pitchFamily="18" charset="0"/>
                <a:cs typeface="Times New Roman" panose="02020603050405020304" pitchFamily="18" charset="0"/>
              </a:rPr>
              <a:t> </a:t>
            </a:r>
            <a:r>
              <a:rPr lang="ru-RU" sz="2800" b="1" i="1" u="none" strike="noStrike" dirty="0" err="1" smtClean="0">
                <a:solidFill>
                  <a:srgbClr val="C00000"/>
                </a:solidFill>
                <a:effectLst/>
                <a:latin typeface="Times New Roman" panose="02020603050405020304" pitchFamily="18" charset="0"/>
                <a:cs typeface="Times New Roman" panose="02020603050405020304" pitchFamily="18" charset="0"/>
              </a:rPr>
              <a:t>і́род</a:t>
            </a:r>
            <a:r>
              <a:rPr lang="ru-RU" sz="2800" i="1" dirty="0">
                <a:solidFill>
                  <a:srgbClr val="FF0000"/>
                </a:solidFill>
                <a:latin typeface="Times New Roman" panose="02020603050405020304" pitchFamily="18" charset="0"/>
                <a:cs typeface="Times New Roman" panose="02020603050405020304" pitchFamily="18" charset="0"/>
              </a:rPr>
              <a:t> </a:t>
            </a:r>
            <a:r>
              <a:rPr lang="ru-RU" sz="2800" b="0" i="1" dirty="0" smtClean="0">
                <a:solidFill>
                  <a:srgbClr val="C00000"/>
                </a:solidFill>
                <a:effectLst/>
                <a:latin typeface="Times New Roman" panose="02020603050405020304" pitchFamily="18" charset="0"/>
                <a:cs typeface="Times New Roman" panose="02020603050405020304" pitchFamily="18" charset="0"/>
              </a:rPr>
              <a:t>та</a:t>
            </a:r>
            <a:r>
              <a:rPr lang="ru-RU" sz="2800" b="1" i="1" u="none" strike="noStrike" dirty="0" smtClean="0">
                <a:solidFill>
                  <a:srgbClr val="C00000"/>
                </a:solidFill>
                <a:effectLst/>
                <a:latin typeface="Times New Roman" panose="02020603050405020304" pitchFamily="18" charset="0"/>
                <a:cs typeface="Times New Roman" panose="02020603050405020304" pitchFamily="18" charset="0"/>
              </a:rPr>
              <a:t> </a:t>
            </a:r>
            <a:r>
              <a:rPr lang="ru-RU" sz="2800" b="1" i="1" u="none" strike="noStrike" dirty="0" err="1" smtClean="0">
                <a:solidFill>
                  <a:srgbClr val="C00000"/>
                </a:solidFill>
                <a:effectLst/>
                <a:latin typeface="Times New Roman" panose="02020603050405020304" pitchFamily="18" charset="0"/>
                <a:cs typeface="Times New Roman" panose="02020603050405020304" pitchFamily="18" charset="0"/>
              </a:rPr>
              <a:t>и́род</a:t>
            </a:r>
            <a:r>
              <a:rPr lang="ru-RU" sz="2800" b="0" i="0" dirty="0" smtClean="0">
                <a:solidFill>
                  <a:srgbClr val="000000"/>
                </a:solidFill>
                <a:effectLst/>
                <a:latin typeface="Times New Roman" panose="02020603050405020304" pitchFamily="18" charset="0"/>
                <a:cs typeface="Times New Roman" panose="02020603050405020304" pitchFamily="18" charset="0"/>
              </a:rPr>
              <a:t> (у </a:t>
            </a:r>
            <a:r>
              <a:rPr lang="ru-RU" sz="2800" b="0" i="0" dirty="0" err="1" smtClean="0">
                <a:solidFill>
                  <a:srgbClr val="000000"/>
                </a:solidFill>
                <a:effectLst/>
                <a:latin typeface="Times New Roman" panose="02020603050405020304" pitchFamily="18" charset="0"/>
                <a:cs typeface="Times New Roman" panose="02020603050405020304" pitchFamily="18" charset="0"/>
              </a:rPr>
              <a:t>значенні</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дуже</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жорстока</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людина</a:t>
            </a:r>
            <a:r>
              <a:rPr lang="ru-RU" sz="2800" b="0" i="0" dirty="0" smtClean="0">
                <a:solidFill>
                  <a:srgbClr val="000000"/>
                </a:solidFill>
                <a:effectLst/>
                <a:latin typeface="Times New Roman" panose="02020603050405020304" pitchFamily="18" charset="0"/>
                <a:cs typeface="Times New Roman" panose="02020603050405020304" pitchFamily="18" charset="0"/>
              </a:rPr>
              <a:t>»).</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Також</a:t>
            </a:r>
            <a:r>
              <a:rPr lang="ru-RU" sz="2800" b="0" i="0" dirty="0" smtClean="0">
                <a:solidFill>
                  <a:srgbClr val="000000"/>
                </a:solidFill>
                <a:effectLst/>
                <a:latin typeface="Times New Roman" panose="02020603050405020304" pitchFamily="18" charset="0"/>
                <a:cs typeface="Times New Roman" panose="02020603050405020304" pitchFamily="18" charset="0"/>
              </a:rPr>
              <a:t> «и», як і </a:t>
            </a:r>
            <a:r>
              <a:rPr lang="ru-RU" sz="2800" b="0" i="0" dirty="0" err="1" smtClean="0">
                <a:solidFill>
                  <a:srgbClr val="000000"/>
                </a:solidFill>
                <a:effectLst/>
                <a:latin typeface="Times New Roman" panose="02020603050405020304" pitchFamily="18" charset="0"/>
                <a:cs typeface="Times New Roman" panose="02020603050405020304" pitchFamily="18" charset="0"/>
              </a:rPr>
              <a:t>раніше</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можлива</a:t>
            </a:r>
            <a:r>
              <a:rPr lang="ru-RU" sz="2800" b="0" i="0" dirty="0" smtClean="0">
                <a:solidFill>
                  <a:srgbClr val="000000"/>
                </a:solidFill>
                <a:effectLst/>
                <a:latin typeface="Times New Roman" panose="02020603050405020304" pitchFamily="18" charset="0"/>
                <a:cs typeface="Times New Roman" panose="02020603050405020304" pitchFamily="18" charset="0"/>
              </a:rPr>
              <a:t> на початку </a:t>
            </a:r>
            <a:r>
              <a:rPr lang="ru-RU" sz="2800" b="0" i="0" dirty="0" err="1" smtClean="0">
                <a:solidFill>
                  <a:srgbClr val="000000"/>
                </a:solidFill>
                <a:effectLst/>
                <a:latin typeface="Times New Roman" panose="02020603050405020304" pitchFamily="18" charset="0"/>
                <a:cs typeface="Times New Roman" panose="02020603050405020304" pitchFamily="18" charset="0"/>
              </a:rPr>
              <a:t>вигуків</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ич</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часток</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ич</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який</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хитрий</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дієслова</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и́кати</a:t>
            </a:r>
            <a:r>
              <a:rPr lang="ru-RU" sz="2800" b="0" i="0" dirty="0" smtClean="0">
                <a:solidFill>
                  <a:srgbClr val="000000"/>
                </a:solidFill>
                <a:effectLst/>
                <a:latin typeface="Times New Roman" panose="02020603050405020304" pitchFamily="18" charset="0"/>
                <a:cs typeface="Times New Roman" panose="02020603050405020304" pitchFamily="18" charset="0"/>
              </a:rPr>
              <a:t> та </a:t>
            </a:r>
            <a:r>
              <a:rPr lang="ru-RU" sz="2800" b="0" i="0" dirty="0" err="1" smtClean="0">
                <a:solidFill>
                  <a:srgbClr val="000000"/>
                </a:solidFill>
                <a:effectLst/>
                <a:latin typeface="Times New Roman" panose="02020603050405020304" pitchFamily="18" charset="0"/>
                <a:cs typeface="Times New Roman" panose="02020603050405020304" pitchFamily="18" charset="0"/>
              </a:rPr>
              <a:t>похідного</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від</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нього</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іменника</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и́кання</a:t>
            </a:r>
            <a:r>
              <a:rPr lang="ru-RU" sz="2800" b="0" i="0" dirty="0" smtClean="0">
                <a:solidFill>
                  <a:srgbClr val="000000"/>
                </a:solidFill>
                <a:effectLst/>
                <a:latin typeface="Times New Roman" panose="02020603050405020304" pitchFamily="18" charset="0"/>
                <a:cs typeface="Times New Roman" panose="02020603050405020304" pitchFamily="18" charset="0"/>
              </a:rPr>
              <a:t> та в </a:t>
            </a:r>
            <a:r>
              <a:rPr lang="ru-RU" sz="2800" b="0" i="0" dirty="0" err="1" smtClean="0">
                <a:solidFill>
                  <a:srgbClr val="000000"/>
                </a:solidFill>
                <a:effectLst/>
                <a:latin typeface="Times New Roman" panose="02020603050405020304" pitchFamily="18" charset="0"/>
                <a:cs typeface="Times New Roman" panose="02020603050405020304" pitchFamily="18" charset="0"/>
              </a:rPr>
              <a:t>деяких</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загальних</a:t>
            </a:r>
            <a:r>
              <a:rPr lang="ru-RU" sz="2800" b="0" i="0" dirty="0" smtClean="0">
                <a:solidFill>
                  <a:srgbClr val="000000"/>
                </a:solidFill>
                <a:effectLst/>
                <a:latin typeface="Times New Roman" panose="02020603050405020304" pitchFamily="18" charset="0"/>
                <a:cs typeface="Times New Roman" panose="02020603050405020304" pitchFamily="18" charset="0"/>
              </a:rPr>
              <a:t> і </a:t>
            </a:r>
            <a:r>
              <a:rPr lang="ru-RU" sz="2800" b="0" i="0" dirty="0" err="1" smtClean="0">
                <a:solidFill>
                  <a:srgbClr val="000000"/>
                </a:solidFill>
                <a:effectLst/>
                <a:latin typeface="Times New Roman" panose="02020603050405020304" pitchFamily="18" charset="0"/>
                <a:cs typeface="Times New Roman" panose="02020603050405020304" pitchFamily="18" charset="0"/>
              </a:rPr>
              <a:t>власних</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назвах</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які</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походять</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із</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тюркських</a:t>
            </a:r>
            <a:r>
              <a:rPr lang="ru-RU" sz="2800" b="0" i="0" dirty="0" smtClean="0">
                <a:solidFill>
                  <a:srgbClr val="000000"/>
                </a:solidFill>
                <a:effectLst/>
                <a:latin typeface="Times New Roman" panose="02020603050405020304" pitchFamily="18" charset="0"/>
                <a:cs typeface="Times New Roman" panose="02020603050405020304" pitchFamily="18" charset="0"/>
              </a:rPr>
              <a:t> та </a:t>
            </a:r>
            <a:r>
              <a:rPr lang="ru-RU" sz="2800" b="0" i="0" dirty="0" err="1" smtClean="0">
                <a:solidFill>
                  <a:srgbClr val="000000"/>
                </a:solidFill>
                <a:effectLst/>
                <a:latin typeface="Times New Roman" panose="02020603050405020304" pitchFamily="18" charset="0"/>
                <a:cs typeface="Times New Roman" panose="02020603050405020304" pitchFamily="18" charset="0"/>
              </a:rPr>
              <a:t>інших</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мов</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відповідно</a:t>
            </a:r>
            <a:r>
              <a:rPr lang="ru-RU" sz="2800" b="0" i="0" dirty="0" smtClean="0">
                <a:solidFill>
                  <a:srgbClr val="000000"/>
                </a:solidFill>
                <a:effectLst/>
                <a:latin typeface="Times New Roman" panose="02020603050405020304" pitchFamily="18" charset="0"/>
                <a:cs typeface="Times New Roman" panose="02020603050405020304" pitchFamily="18" charset="0"/>
              </a:rPr>
              <a:t> до </a:t>
            </a:r>
            <a:r>
              <a:rPr lang="ru-RU" sz="2800" b="0" i="0" dirty="0" err="1" smtClean="0">
                <a:solidFill>
                  <a:srgbClr val="000000"/>
                </a:solidFill>
                <a:effectLst/>
                <a:latin typeface="Times New Roman" panose="02020603050405020304" pitchFamily="18" charset="0"/>
                <a:cs typeface="Times New Roman" panose="02020603050405020304" pitchFamily="18" charset="0"/>
              </a:rPr>
              <a:t>їхньої</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оригінальної</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0" dirty="0" err="1" smtClean="0">
                <a:solidFill>
                  <a:srgbClr val="000000"/>
                </a:solidFill>
                <a:effectLst/>
                <a:latin typeface="Times New Roman" panose="02020603050405020304" pitchFamily="18" charset="0"/>
                <a:cs typeface="Times New Roman" panose="02020603050405020304" pitchFamily="18" charset="0"/>
              </a:rPr>
              <a:t>вимови</a:t>
            </a:r>
            <a:r>
              <a:rPr lang="ru-RU" sz="2800" b="0" i="0" dirty="0" smtClean="0">
                <a:solidFill>
                  <a:srgbClr val="000000"/>
                </a:solidFill>
                <a:effectLst/>
                <a:latin typeface="Times New Roman" panose="02020603050405020304" pitchFamily="18" charset="0"/>
                <a:cs typeface="Times New Roman" panose="02020603050405020304" pitchFamily="18" charset="0"/>
              </a:rPr>
              <a:t>: </a:t>
            </a:r>
            <a:r>
              <a:rPr lang="ru-RU" sz="2800" b="0" i="1" dirty="0" err="1" smtClean="0">
                <a:solidFill>
                  <a:srgbClr val="C00000"/>
                </a:solidFill>
                <a:effectLst/>
                <a:latin typeface="Times New Roman" panose="02020603050405020304" pitchFamily="18" charset="0"/>
                <a:cs typeface="Times New Roman" panose="02020603050405020304" pitchFamily="18" charset="0"/>
              </a:rPr>
              <a:t>ийбе́н</a:t>
            </a:r>
            <a:r>
              <a:rPr lang="ru-RU" sz="2800" b="0" i="1" dirty="0" smtClean="0">
                <a:solidFill>
                  <a:srgbClr val="C00000"/>
                </a:solidFill>
                <a:effectLst/>
                <a:latin typeface="Times New Roman" panose="02020603050405020304" pitchFamily="18" charset="0"/>
                <a:cs typeface="Times New Roman" panose="02020603050405020304" pitchFamily="18" charset="0"/>
              </a:rPr>
              <a:t>, </a:t>
            </a:r>
            <a:r>
              <a:rPr lang="ru-RU" sz="2800" b="0" i="1" dirty="0" err="1" smtClean="0">
                <a:solidFill>
                  <a:srgbClr val="C00000"/>
                </a:solidFill>
                <a:effectLst/>
                <a:latin typeface="Times New Roman" panose="02020603050405020304" pitchFamily="18" charset="0"/>
                <a:cs typeface="Times New Roman" panose="02020603050405020304" pitchFamily="18" charset="0"/>
              </a:rPr>
              <a:t>ир</a:t>
            </a:r>
            <a:r>
              <a:rPr lang="ru-RU" sz="2800" b="0" i="1" dirty="0" smtClean="0">
                <a:solidFill>
                  <a:srgbClr val="C00000"/>
                </a:solidFill>
                <a:effectLst/>
                <a:latin typeface="Times New Roman" panose="02020603050405020304" pitchFamily="18" charset="0"/>
                <a:cs typeface="Times New Roman" panose="02020603050405020304" pitchFamily="18" charset="0"/>
              </a:rPr>
              <a:t>, </a:t>
            </a:r>
            <a:r>
              <a:rPr lang="ru-RU" sz="2800" b="0" i="1" dirty="0" err="1" smtClean="0">
                <a:solidFill>
                  <a:srgbClr val="C00000"/>
                </a:solidFill>
                <a:effectLst/>
                <a:latin typeface="Times New Roman" panose="02020603050405020304" pitchFamily="18" charset="0"/>
                <a:cs typeface="Times New Roman" panose="02020603050405020304" pitchFamily="18" charset="0"/>
              </a:rPr>
              <a:t>Ич</a:t>
            </a:r>
            <a:r>
              <a:rPr lang="ru-RU" sz="2800" b="0" i="1" dirty="0" smtClean="0">
                <a:solidFill>
                  <a:srgbClr val="C00000"/>
                </a:solidFill>
                <a:effectLst/>
                <a:latin typeface="Times New Roman" panose="02020603050405020304" pitchFamily="18" charset="0"/>
                <a:cs typeface="Times New Roman" panose="02020603050405020304" pitchFamily="18" charset="0"/>
              </a:rPr>
              <a:t>-оба́, </a:t>
            </a:r>
            <a:r>
              <a:rPr lang="ru-RU" sz="2800" b="0" i="1" dirty="0" err="1" smtClean="0">
                <a:solidFill>
                  <a:srgbClr val="C00000"/>
                </a:solidFill>
                <a:effectLst/>
                <a:latin typeface="Times New Roman" panose="02020603050405020304" pitchFamily="18" charset="0"/>
                <a:cs typeface="Times New Roman" panose="02020603050405020304" pitchFamily="18" charset="0"/>
              </a:rPr>
              <a:t>Кім</a:t>
            </a:r>
            <a:r>
              <a:rPr lang="ru-RU" sz="2800" b="0" i="1" dirty="0" smtClean="0">
                <a:solidFill>
                  <a:srgbClr val="C00000"/>
                </a:solidFill>
                <a:effectLst/>
                <a:latin typeface="Times New Roman" panose="02020603050405020304" pitchFamily="18" charset="0"/>
                <a:cs typeface="Times New Roman" panose="02020603050405020304" pitchFamily="18" charset="0"/>
              </a:rPr>
              <a:t> </a:t>
            </a:r>
            <a:r>
              <a:rPr lang="ru-RU" sz="2800" b="0" i="1" dirty="0" err="1" smtClean="0">
                <a:solidFill>
                  <a:srgbClr val="C00000"/>
                </a:solidFill>
                <a:effectLst/>
                <a:latin typeface="Times New Roman" panose="02020603050405020304" pitchFamily="18" charset="0"/>
                <a:cs typeface="Times New Roman" panose="02020603050405020304" pitchFamily="18" charset="0"/>
              </a:rPr>
              <a:t>Чен</a:t>
            </a:r>
            <a:r>
              <a:rPr lang="ru-RU" sz="2800" b="0" i="1" dirty="0" smtClean="0">
                <a:solidFill>
                  <a:srgbClr val="C00000"/>
                </a:solidFill>
                <a:effectLst/>
                <a:latin typeface="Times New Roman" panose="02020603050405020304" pitchFamily="18" charset="0"/>
                <a:cs typeface="Times New Roman" panose="02020603050405020304" pitchFamily="18" charset="0"/>
              </a:rPr>
              <a:t> Ин.</a:t>
            </a:r>
            <a:endParaRPr lang="ru-RU" sz="2800" i="1" dirty="0">
              <a:solidFill>
                <a:srgbClr val="C0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439643" y="643019"/>
            <a:ext cx="6960175" cy="584775"/>
          </a:xfrm>
          <a:prstGeom prst="rect">
            <a:avLst/>
          </a:prstGeom>
        </p:spPr>
        <p:txBody>
          <a:bodyPr wrap="none">
            <a:spAutoFit/>
          </a:bodyPr>
          <a:lstStyle/>
          <a:p>
            <a:r>
              <a:rPr lang="uk-UA" sz="3200" b="1" dirty="0" smtClean="0">
                <a:solidFill>
                  <a:srgbClr val="C00000"/>
                </a:solidFill>
                <a:latin typeface="Times New Roman" pitchFamily="18" charset="0"/>
                <a:cs typeface="Times New Roman" pitchFamily="18" charset="0"/>
              </a:rPr>
              <a:t>ЛІТЕРА «И» НА ПОЧАТКУ СЛОВА</a:t>
            </a:r>
            <a:endParaRPr lang="ru-RU"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753069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2002221" y="2136339"/>
            <a:ext cx="10058399" cy="4401205"/>
          </a:xfrm>
          <a:prstGeom prst="rect">
            <a:avLst/>
          </a:prstGeom>
        </p:spPr>
        <p:txBody>
          <a:bodyPr wrap="square">
            <a:spAutoFit/>
          </a:bodyPr>
          <a:lstStyle/>
          <a:p>
            <a:pPr algn="just" fontAlgn="base"/>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Спростили</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написання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пів</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напів</a:t>
            </a:r>
            <a:r>
              <a:rPr lang="ru-RU" sz="2800" b="0" i="0" u="none" strike="noStrike" dirty="0" smtClean="0">
                <a:solidFill>
                  <a:srgbClr val="000000"/>
                </a:solidFill>
                <a:effectLst/>
                <a:latin typeface="Times New Roman" pitchFamily="18" charset="0"/>
                <a:cs typeface="Times New Roman" pitchFamily="18" charset="0"/>
              </a:rPr>
              <a:t>» у </a:t>
            </a:r>
            <a:r>
              <a:rPr lang="ru-RU" sz="2800" b="0" i="0" u="none" strike="noStrike" dirty="0" err="1" smtClean="0">
                <a:solidFill>
                  <a:srgbClr val="000000"/>
                </a:solidFill>
                <a:effectLst/>
                <a:latin typeface="Times New Roman" pitchFamily="18" charset="0"/>
                <a:cs typeface="Times New Roman" pitchFamily="18" charset="0"/>
              </a:rPr>
              <a:t>значенні</a:t>
            </a:r>
            <a:r>
              <a:rPr lang="ru-RU" sz="2800" b="0" i="0" u="none" strike="noStrike" dirty="0" smtClean="0">
                <a:solidFill>
                  <a:srgbClr val="000000"/>
                </a:solidFill>
                <a:effectLst/>
                <a:latin typeface="Times New Roman" pitchFamily="18" charset="0"/>
                <a:cs typeface="Times New Roman" pitchFamily="18" charset="0"/>
              </a:rPr>
              <a:t> «половина»</a:t>
            </a:r>
            <a:r>
              <a:rPr lang="ru-RU" sz="2800" b="1" i="0" u="none" strike="noStrike" dirty="0" smtClean="0">
                <a:solidFill>
                  <a:srgbClr val="000000"/>
                </a:solidFill>
                <a:effectLst/>
                <a:latin typeface="Times New Roman" pitchFamily="18" charset="0"/>
                <a:cs typeface="Times New Roman" pitchFamily="18" charset="0"/>
              </a:rPr>
              <a:t> </a:t>
            </a:r>
            <a:r>
              <a:rPr lang="ru-RU" sz="2800" b="0" i="0" u="none" strike="noStrike" dirty="0" smtClean="0">
                <a:solidFill>
                  <a:srgbClr val="000000"/>
                </a:solidFill>
                <a:effectLst/>
                <a:latin typeface="Times New Roman" pitchFamily="18" charset="0"/>
                <a:cs typeface="Times New Roman" pitchFamily="18" charset="0"/>
              </a:rPr>
              <a:t>з </a:t>
            </a:r>
            <a:r>
              <a:rPr lang="ru-RU" sz="2800" b="0" i="0" u="none" strike="noStrike" dirty="0" err="1" smtClean="0">
                <a:solidFill>
                  <a:srgbClr val="000000"/>
                </a:solidFill>
                <a:effectLst/>
                <a:latin typeface="Times New Roman" pitchFamily="18" charset="0"/>
                <a:cs typeface="Times New Roman" pitchFamily="18" charset="0"/>
              </a:rPr>
              <a:t>іменниками</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Тепер</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завжди</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правильним</a:t>
            </a:r>
            <a:r>
              <a:rPr lang="ru-RU" sz="2800" b="0" i="0" u="none" strike="noStrike" dirty="0" smtClean="0">
                <a:solidFill>
                  <a:srgbClr val="000000"/>
                </a:solidFill>
                <a:effectLst/>
                <a:latin typeface="Times New Roman" pitchFamily="18" charset="0"/>
                <a:cs typeface="Times New Roman" pitchFamily="18" charset="0"/>
              </a:rPr>
              <a:t> буде </a:t>
            </a:r>
            <a:r>
              <a:rPr lang="ru-RU" sz="2800" b="0" i="0" u="none" strike="noStrike" dirty="0" err="1" smtClean="0">
                <a:solidFill>
                  <a:srgbClr val="000000"/>
                </a:solidFill>
                <a:effectLst/>
                <a:latin typeface="Times New Roman" pitchFamily="18" charset="0"/>
                <a:cs typeface="Times New Roman" pitchFamily="18" charset="0"/>
              </a:rPr>
              <a:t>написанння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окремо</a:t>
            </a:r>
            <a:r>
              <a:rPr lang="ru-RU" sz="2800" b="0" i="0"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en-US" sz="2800" b="0" i="1" u="none" strike="noStrike" dirty="0" smtClean="0">
                <a:solidFill>
                  <a:srgbClr val="C00000"/>
                </a:solidFill>
                <a:effectLst/>
                <a:latin typeface="Times New Roman" pitchFamily="18" charset="0"/>
                <a:cs typeface="Times New Roman" pitchFamily="18" charset="0"/>
              </a:rPr>
              <a:t>á</a:t>
            </a:r>
            <a:r>
              <a:rPr lang="ru-RU" sz="2800" b="0" i="1" u="none" strike="noStrike" dirty="0" err="1" smtClean="0">
                <a:solidFill>
                  <a:srgbClr val="C00000"/>
                </a:solidFill>
                <a:effectLst/>
                <a:latin typeface="Times New Roman" pitchFamily="18" charset="0"/>
                <a:cs typeface="Times New Roman" pitchFamily="18" charset="0"/>
              </a:rPr>
              <a:t>ркуша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год</a:t>
            </a:r>
            <a:r>
              <a:rPr lang="en-US" sz="2800" b="0" i="1" u="none" strike="noStrike" dirty="0" smtClean="0">
                <a:solidFill>
                  <a:srgbClr val="C00000"/>
                </a:solidFill>
                <a:effectLst/>
                <a:latin typeface="Times New Roman" pitchFamily="18" charset="0"/>
                <a:cs typeface="Times New Roman" pitchFamily="18" charset="0"/>
              </a:rPr>
              <a:t>ú</a:t>
            </a:r>
            <a:r>
              <a:rPr lang="ru-RU" sz="2800" b="0" i="1" u="none" strike="noStrike" dirty="0" smtClean="0">
                <a:solidFill>
                  <a:srgbClr val="C00000"/>
                </a:solidFill>
                <a:effectLst/>
                <a:latin typeface="Times New Roman" pitchFamily="18" charset="0"/>
                <a:cs typeface="Times New Roman" pitchFamily="18" charset="0"/>
              </a:rPr>
              <a:t>ни,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відр</a:t>
            </a:r>
            <a:r>
              <a:rPr lang="en-US" sz="2800" b="0" i="1" u="none" strike="noStrike" dirty="0" smtClean="0">
                <a:solidFill>
                  <a:srgbClr val="C00000"/>
                </a:solidFill>
                <a:effectLst/>
                <a:latin typeface="Times New Roman" pitchFamily="18" charset="0"/>
                <a:cs typeface="Times New Roman" pitchFamily="18" charset="0"/>
              </a:rPr>
              <a:t>á,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м</a:t>
            </a:r>
            <a:r>
              <a:rPr lang="en-US" sz="2800" b="0" i="1" u="none" strike="noStrike" dirty="0" smtClean="0">
                <a:solidFill>
                  <a:srgbClr val="C00000"/>
                </a:solidFill>
                <a:effectLst/>
                <a:latin typeface="Times New Roman" pitchFamily="18" charset="0"/>
                <a:cs typeface="Times New Roman" pitchFamily="18" charset="0"/>
              </a:rPr>
              <a:t>í</a:t>
            </a:r>
            <a:r>
              <a:rPr lang="ru-RU" sz="2800" b="0" i="1" u="none" strike="noStrike" dirty="0" smtClean="0">
                <a:solidFill>
                  <a:srgbClr val="C00000"/>
                </a:solidFill>
                <a:effectLst/>
                <a:latin typeface="Times New Roman" pitchFamily="18" charset="0"/>
                <a:cs typeface="Times New Roman" pitchFamily="18" charset="0"/>
              </a:rPr>
              <a:t>ста,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огірк</a:t>
            </a:r>
            <a:r>
              <a:rPr lang="en-US" sz="2800" b="0" i="1" u="none" strike="noStrike" dirty="0" smtClean="0">
                <a:solidFill>
                  <a:srgbClr val="C00000"/>
                </a:solidFill>
                <a:effectLst/>
                <a:latin typeface="Times New Roman" pitchFamily="18" charset="0"/>
                <a:cs typeface="Times New Roman" pitchFamily="18" charset="0"/>
              </a:rPr>
              <a:t>á,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en-US" sz="2800" b="0" i="1" u="none" strike="noStrike" dirty="0" smtClean="0">
                <a:solidFill>
                  <a:srgbClr val="C00000"/>
                </a:solidFill>
                <a:effectLst/>
                <a:latin typeface="Times New Roman" pitchFamily="18" charset="0"/>
                <a:cs typeface="Times New Roman" pitchFamily="18" charset="0"/>
              </a:rPr>
              <a:t>ó</a:t>
            </a:r>
            <a:r>
              <a:rPr lang="ru-RU" sz="2800" b="0" i="1" u="none" strike="noStrike" dirty="0" err="1" smtClean="0">
                <a:solidFill>
                  <a:srgbClr val="C00000"/>
                </a:solidFill>
                <a:effectLst/>
                <a:latin typeface="Times New Roman" pitchFamily="18" charset="0"/>
                <a:cs typeface="Times New Roman" pitchFamily="18" charset="0"/>
              </a:rPr>
              <a:t>строва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я́блука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я́щика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я́ми</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Євр</a:t>
            </a:r>
            <a:r>
              <a:rPr lang="en-US" sz="2800" b="0" i="1" u="none" strike="noStrike" dirty="0" smtClean="0">
                <a:solidFill>
                  <a:srgbClr val="C00000"/>
                </a:solidFill>
                <a:effectLst/>
                <a:latin typeface="Times New Roman" pitchFamily="18" charset="0"/>
                <a:cs typeface="Times New Roman" pitchFamily="18" charset="0"/>
              </a:rPr>
              <a:t>ó</a:t>
            </a:r>
            <a:r>
              <a:rPr lang="ru-RU" sz="2800" b="0" i="1" u="none" strike="noStrike" dirty="0" smtClean="0">
                <a:solidFill>
                  <a:srgbClr val="C00000"/>
                </a:solidFill>
                <a:effectLst/>
                <a:latin typeface="Times New Roman" pitchFamily="18" charset="0"/>
                <a:cs typeface="Times New Roman" pitchFamily="18" charset="0"/>
              </a:rPr>
              <a:t>пи,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К</a:t>
            </a:r>
            <a:r>
              <a:rPr lang="en-US" sz="2800" b="0" i="1" u="none" strike="noStrike" dirty="0" smtClean="0">
                <a:solidFill>
                  <a:srgbClr val="C00000"/>
                </a:solidFill>
                <a:effectLst/>
                <a:latin typeface="Times New Roman" pitchFamily="18" charset="0"/>
                <a:cs typeface="Times New Roman" pitchFamily="18" charset="0"/>
              </a:rPr>
              <a:t>ú</a:t>
            </a:r>
            <a:r>
              <a:rPr lang="ru-RU" sz="2800" b="0" i="1" u="none" strike="noStrike" dirty="0" err="1" smtClean="0">
                <a:solidFill>
                  <a:srgbClr val="C00000"/>
                </a:solidFill>
                <a:effectLst/>
                <a:latin typeface="Times New Roman" pitchFamily="18" charset="0"/>
                <a:cs typeface="Times New Roman" pitchFamily="18" charset="0"/>
              </a:rPr>
              <a:t>єва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Украї́ни</a:t>
            </a:r>
            <a:r>
              <a:rPr lang="ru-RU" sz="2800" b="0" i="0" u="none" strike="noStrike" dirty="0" smtClean="0">
                <a:solidFill>
                  <a:srgbClr val="000000"/>
                </a:solidFill>
                <a:effectLst/>
                <a:latin typeface="Times New Roman" pitchFamily="18" charset="0"/>
                <a:cs typeface="Times New Roman" pitchFamily="18" charset="0"/>
              </a:rPr>
              <a:t>.</a:t>
            </a:r>
          </a:p>
          <a:p>
            <a:pPr algn="just" fontAlgn="base"/>
            <a:endParaRPr lang="ru-RU" sz="2800" b="0" i="0" u="none" strike="noStrike" dirty="0" smtClean="0">
              <a:solidFill>
                <a:srgbClr val="000000"/>
              </a:solidFill>
              <a:effectLst/>
              <a:latin typeface="Times New Roman" pitchFamily="18" charset="0"/>
              <a:cs typeface="Times New Roman" pitchFamily="18" charset="0"/>
            </a:endParaRPr>
          </a:p>
          <a:p>
            <a:pPr algn="just" fontAlgn="base"/>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Якщо</a:t>
            </a:r>
            <a:r>
              <a:rPr lang="ru-RU" sz="2800" b="0" i="0" u="none" strike="noStrike" dirty="0" smtClean="0">
                <a:solidFill>
                  <a:srgbClr val="000000"/>
                </a:solidFill>
                <a:effectLst/>
                <a:latin typeface="Times New Roman" pitchFamily="18" charset="0"/>
                <a:cs typeface="Times New Roman" pitchFamily="18" charset="0"/>
              </a:rPr>
              <a:t> ж «</a:t>
            </a:r>
            <a:r>
              <a:rPr lang="ru-RU" sz="2800" b="0" i="0" u="none" strike="noStrike" dirty="0" err="1" smtClean="0">
                <a:solidFill>
                  <a:srgbClr val="000000"/>
                </a:solidFill>
                <a:effectLst/>
                <a:latin typeface="Times New Roman" pitchFamily="18" charset="0"/>
                <a:cs typeface="Times New Roman" pitchFamily="18" charset="0"/>
              </a:rPr>
              <a:t>пів</a:t>
            </a:r>
            <a:r>
              <a:rPr lang="ru-RU" sz="2800" b="0" i="0" u="none" strike="noStrike" dirty="0" smtClean="0">
                <a:solidFill>
                  <a:srgbClr val="000000"/>
                </a:solidFill>
                <a:effectLst/>
                <a:latin typeface="Times New Roman" pitchFamily="18" charset="0"/>
                <a:cs typeface="Times New Roman" pitchFamily="18" charset="0"/>
              </a:rPr>
              <a:t>» з </a:t>
            </a:r>
            <a:r>
              <a:rPr lang="ru-RU" sz="2800" b="0" i="0" u="none" strike="noStrike" dirty="0" err="1" smtClean="0">
                <a:solidFill>
                  <a:srgbClr val="000000"/>
                </a:solidFill>
                <a:effectLst/>
                <a:latin typeface="Times New Roman" pitchFamily="18" charset="0"/>
                <a:cs typeface="Times New Roman" pitchFamily="18" charset="0"/>
              </a:rPr>
              <a:t>іменником</a:t>
            </a:r>
            <a:r>
              <a:rPr lang="ru-RU" sz="2800" b="0" i="0" u="none" strike="noStrike" dirty="0" smtClean="0">
                <a:solidFill>
                  <a:srgbClr val="000000"/>
                </a:solidFill>
                <a:effectLst/>
                <a:latin typeface="Times New Roman" pitchFamily="18" charset="0"/>
                <a:cs typeface="Times New Roman" pitchFamily="18" charset="0"/>
              </a:rPr>
              <a:t> становить </a:t>
            </a:r>
            <a:r>
              <a:rPr lang="ru-RU" sz="2800" b="0" i="0" u="none" strike="noStrike" dirty="0" err="1" smtClean="0">
                <a:solidFill>
                  <a:srgbClr val="000000"/>
                </a:solidFill>
                <a:effectLst/>
                <a:latin typeface="Times New Roman" pitchFamily="18" charset="0"/>
                <a:cs typeface="Times New Roman" pitchFamily="18" charset="0"/>
              </a:rPr>
              <a:t>єдине</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поняття</a:t>
            </a:r>
            <a:r>
              <a:rPr lang="ru-RU" sz="2800" b="0" i="0" u="none" strike="noStrike" dirty="0" smtClean="0">
                <a:solidFill>
                  <a:srgbClr val="000000"/>
                </a:solidFill>
                <a:effectLst/>
                <a:latin typeface="Times New Roman" pitchFamily="18" charset="0"/>
                <a:cs typeface="Times New Roman" pitchFamily="18" charset="0"/>
              </a:rPr>
              <a:t> і не </a:t>
            </a:r>
            <a:r>
              <a:rPr lang="ru-RU" sz="2800" b="0" i="0" u="none" strike="noStrike" dirty="0" err="1" smtClean="0">
                <a:solidFill>
                  <a:srgbClr val="000000"/>
                </a:solidFill>
                <a:effectLst/>
                <a:latin typeface="Times New Roman" pitchFamily="18" charset="0"/>
                <a:cs typeface="Times New Roman" pitchFamily="18" charset="0"/>
              </a:rPr>
              <a:t>виражає</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значення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половини</a:t>
            </a:r>
            <a:r>
              <a:rPr lang="ru-RU" sz="2800" b="0" i="0" u="none" strike="noStrike" dirty="0" smtClean="0">
                <a:solidFill>
                  <a:srgbClr val="000000"/>
                </a:solidFill>
                <a:effectLst/>
                <a:latin typeface="Times New Roman" pitchFamily="18" charset="0"/>
                <a:cs typeface="Times New Roman" pitchFamily="18" charset="0"/>
              </a:rPr>
              <a:t>, то </a:t>
            </a:r>
            <a:r>
              <a:rPr lang="ru-RU" sz="2800" b="0" i="0" u="none" strike="noStrike" dirty="0" err="1" smtClean="0">
                <a:solidFill>
                  <a:srgbClr val="000000"/>
                </a:solidFill>
                <a:effectLst/>
                <a:latin typeface="Times New Roman" pitchFamily="18" charset="0"/>
                <a:cs typeface="Times New Roman" pitchFamily="18" charset="0"/>
              </a:rPr>
              <a:t>їх</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пишемо</a:t>
            </a:r>
            <a:r>
              <a:rPr lang="ru-RU" sz="2800" b="0" i="0" u="none" strike="noStrike" dirty="0" smtClean="0">
                <a:solidFill>
                  <a:srgbClr val="000000"/>
                </a:solidFill>
                <a:effectLst/>
                <a:latin typeface="Times New Roman" pitchFamily="18" charset="0"/>
                <a:cs typeface="Times New Roman" pitchFamily="18" charset="0"/>
              </a:rPr>
              <a:t> разом: </a:t>
            </a:r>
            <a:r>
              <a:rPr lang="ru-RU" sz="2800" b="0" i="1" u="none" strike="noStrike" dirty="0" err="1" smtClean="0">
                <a:solidFill>
                  <a:srgbClr val="C00000"/>
                </a:solidFill>
                <a:effectLst/>
                <a:latin typeface="Times New Roman" pitchFamily="18" charset="0"/>
                <a:cs typeface="Times New Roman" pitchFamily="18" charset="0"/>
              </a:rPr>
              <a:t>пів</a:t>
            </a:r>
            <a:r>
              <a:rPr lang="en-US" sz="2800" b="0" i="1" u="none" strike="noStrike" dirty="0" smtClean="0">
                <a:solidFill>
                  <a:srgbClr val="C00000"/>
                </a:solidFill>
                <a:effectLst/>
                <a:latin typeface="Times New Roman" pitchFamily="18" charset="0"/>
                <a:cs typeface="Times New Roman" pitchFamily="18" charset="0"/>
              </a:rPr>
              <a:t>á</a:t>
            </a:r>
            <a:r>
              <a:rPr lang="ru-RU" sz="2800" b="0" i="1" u="none" strike="noStrike" dirty="0" err="1" smtClean="0">
                <a:solidFill>
                  <a:srgbClr val="C00000"/>
                </a:solidFill>
                <a:effectLst/>
                <a:latin typeface="Times New Roman" pitchFamily="18" charset="0"/>
                <a:cs typeface="Times New Roman" pitchFamily="18" charset="0"/>
              </a:rPr>
              <a:t>ркуш</a:t>
            </a:r>
            <a:r>
              <a:rPr lang="ru-RU" sz="2800" b="0" i="1" u="none" strike="noStrike" dirty="0" smtClean="0">
                <a:solidFill>
                  <a:srgbClr val="C00000"/>
                </a:solidFill>
                <a:effectLst/>
                <a:latin typeface="Times New Roman" pitchFamily="18" charset="0"/>
                <a:cs typeface="Times New Roman" pitchFamily="18" charset="0"/>
              </a:rPr>
              <a:t>, п</a:t>
            </a:r>
            <a:r>
              <a:rPr lang="en-US" sz="2800" b="0" i="1" u="none" strike="noStrike" dirty="0" smtClean="0">
                <a:solidFill>
                  <a:srgbClr val="C00000"/>
                </a:solidFill>
                <a:effectLst/>
                <a:latin typeface="Times New Roman" pitchFamily="18" charset="0"/>
                <a:cs typeface="Times New Roman" pitchFamily="18" charset="0"/>
              </a:rPr>
              <a:t>í</a:t>
            </a:r>
            <a:r>
              <a:rPr lang="ru-RU" sz="2800" b="0" i="1" u="none" strike="noStrike" dirty="0" smtClean="0">
                <a:solidFill>
                  <a:srgbClr val="C00000"/>
                </a:solidFill>
                <a:effectLst/>
                <a:latin typeface="Times New Roman" pitchFamily="18" charset="0"/>
                <a:cs typeface="Times New Roman" pitchFamily="18" charset="0"/>
              </a:rPr>
              <a:t>вдень, </a:t>
            </a:r>
            <a:r>
              <a:rPr lang="ru-RU" sz="2800" b="0" i="1" u="none" strike="noStrike" dirty="0" err="1" smtClean="0">
                <a:solidFill>
                  <a:srgbClr val="C00000"/>
                </a:solidFill>
                <a:effectLst/>
                <a:latin typeface="Times New Roman" pitchFamily="18" charset="0"/>
                <a:cs typeface="Times New Roman" pitchFamily="18" charset="0"/>
              </a:rPr>
              <a:t>півз</a:t>
            </a:r>
            <a:r>
              <a:rPr lang="en-US" sz="2800" b="0" i="1" u="none" strike="noStrike" dirty="0" smtClean="0">
                <a:solidFill>
                  <a:srgbClr val="C00000"/>
                </a:solidFill>
                <a:effectLst/>
                <a:latin typeface="Times New Roman" pitchFamily="18" charset="0"/>
                <a:cs typeface="Times New Roman" pitchFamily="18" charset="0"/>
              </a:rPr>
              <a:t>á</a:t>
            </a:r>
            <a:r>
              <a:rPr lang="ru-RU" sz="2800" b="0" i="1" u="none" strike="noStrike" dirty="0" err="1" smtClean="0">
                <a:solidFill>
                  <a:srgbClr val="C00000"/>
                </a:solidFill>
                <a:effectLst/>
                <a:latin typeface="Times New Roman" pitchFamily="18" charset="0"/>
                <a:cs typeface="Times New Roman" pitchFamily="18" charset="0"/>
              </a:rPr>
              <a:t>хист</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півк</a:t>
            </a:r>
            <a:r>
              <a:rPr lang="en-US" sz="2800" b="0" i="1" u="none" strike="noStrike" dirty="0" smtClean="0">
                <a:solidFill>
                  <a:srgbClr val="C00000"/>
                </a:solidFill>
                <a:effectLst/>
                <a:latin typeface="Times New Roman" pitchFamily="18" charset="0"/>
                <a:cs typeface="Times New Roman" pitchFamily="18" charset="0"/>
              </a:rPr>
              <a:t>ó</a:t>
            </a:r>
            <a:r>
              <a:rPr lang="ru-RU" sz="2800" b="0" i="1" u="none" strike="noStrike" dirty="0" err="1" smtClean="0">
                <a:solidFill>
                  <a:srgbClr val="C00000"/>
                </a:solidFill>
                <a:effectLst/>
                <a:latin typeface="Times New Roman" pitchFamily="18" charset="0"/>
                <a:cs typeface="Times New Roman" pitchFamily="18" charset="0"/>
              </a:rPr>
              <a:t>ло</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півк</a:t>
            </a:r>
            <a:r>
              <a:rPr lang="en-US" sz="2800" b="0" i="1" u="none" strike="noStrike" dirty="0" smtClean="0">
                <a:solidFill>
                  <a:srgbClr val="C00000"/>
                </a:solidFill>
                <a:effectLst/>
                <a:latin typeface="Times New Roman" pitchFamily="18" charset="0"/>
                <a:cs typeface="Times New Roman" pitchFamily="18" charset="0"/>
              </a:rPr>
              <a:t>ý</a:t>
            </a:r>
            <a:r>
              <a:rPr lang="ru-RU" sz="2800" b="0" i="1" u="none" strike="noStrike" dirty="0" smtClean="0">
                <a:solidFill>
                  <a:srgbClr val="C00000"/>
                </a:solidFill>
                <a:effectLst/>
                <a:latin typeface="Times New Roman" pitchFamily="18" charset="0"/>
                <a:cs typeface="Times New Roman" pitchFamily="18" charset="0"/>
              </a:rPr>
              <a:t>ля, </a:t>
            </a:r>
            <a:r>
              <a:rPr lang="ru-RU" sz="2800" b="0" i="1" u="none" strike="noStrike" dirty="0" err="1" smtClean="0">
                <a:solidFill>
                  <a:srgbClr val="C00000"/>
                </a:solidFill>
                <a:effectLst/>
                <a:latin typeface="Times New Roman" pitchFamily="18" charset="0"/>
                <a:cs typeface="Times New Roman" pitchFamily="18" charset="0"/>
              </a:rPr>
              <a:t>півмі́сяць</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пів</a:t>
            </a:r>
            <a:r>
              <a:rPr lang="en-US" sz="2800" b="0" i="1" u="none" strike="noStrike" dirty="0" smtClean="0">
                <a:solidFill>
                  <a:srgbClr val="C00000"/>
                </a:solidFill>
                <a:effectLst/>
                <a:latin typeface="Times New Roman" pitchFamily="18" charset="0"/>
                <a:cs typeface="Times New Roman" pitchFamily="18" charset="0"/>
              </a:rPr>
              <a:t>ó</a:t>
            </a:r>
            <a:r>
              <a:rPr lang="ru-RU" sz="2800" b="0" i="1" u="none" strike="noStrike" dirty="0" smtClean="0">
                <a:solidFill>
                  <a:srgbClr val="C00000"/>
                </a:solidFill>
                <a:effectLst/>
                <a:latin typeface="Times New Roman" pitchFamily="18" charset="0"/>
                <a:cs typeface="Times New Roman" pitchFamily="18" charset="0"/>
              </a:rPr>
              <a:t>берт, </a:t>
            </a:r>
            <a:r>
              <a:rPr lang="ru-RU" sz="2800" b="0" i="1" u="none" strike="noStrike" dirty="0" err="1" smtClean="0">
                <a:solidFill>
                  <a:srgbClr val="C00000"/>
                </a:solidFill>
                <a:effectLst/>
                <a:latin typeface="Times New Roman" pitchFamily="18" charset="0"/>
                <a:cs typeface="Times New Roman" pitchFamily="18" charset="0"/>
              </a:rPr>
              <a:t>півов</a:t>
            </a:r>
            <a:r>
              <a:rPr lang="en-US" sz="2800" b="0" i="1" u="none" strike="noStrike" dirty="0" smtClean="0">
                <a:solidFill>
                  <a:srgbClr val="C00000"/>
                </a:solidFill>
                <a:effectLst/>
                <a:latin typeface="Times New Roman" pitchFamily="18" charset="0"/>
                <a:cs typeface="Times New Roman" pitchFamily="18" charset="0"/>
              </a:rPr>
              <a:t>á</a:t>
            </a:r>
            <a:r>
              <a:rPr lang="ru-RU" sz="2800" b="0" i="1" u="none" strike="noStrike" dirty="0" smtClean="0">
                <a:solidFill>
                  <a:srgbClr val="C00000"/>
                </a:solidFill>
                <a:effectLst/>
                <a:latin typeface="Times New Roman" pitchFamily="18" charset="0"/>
                <a:cs typeface="Times New Roman" pitchFamily="18" charset="0"/>
              </a:rPr>
              <a:t>л, </a:t>
            </a:r>
            <a:r>
              <a:rPr lang="ru-RU" sz="2800" b="0" i="1" u="none" strike="noStrike" dirty="0" err="1" smtClean="0">
                <a:solidFill>
                  <a:srgbClr val="C00000"/>
                </a:solidFill>
                <a:effectLst/>
                <a:latin typeface="Times New Roman" pitchFamily="18" charset="0"/>
                <a:cs typeface="Times New Roman" pitchFamily="18" charset="0"/>
              </a:rPr>
              <a:t>півострів</a:t>
            </a:r>
            <a:r>
              <a:rPr lang="ru-RU" sz="2800" b="0" i="0" u="none" strike="noStrike" dirty="0" smtClean="0">
                <a:solidFill>
                  <a:srgbClr val="C00000"/>
                </a:solidFill>
                <a:effectLst/>
                <a:latin typeface="Times New Roman" pitchFamily="18" charset="0"/>
                <a:cs typeface="Times New Roman" pitchFamily="18" charset="0"/>
              </a:rPr>
              <a:t>.</a:t>
            </a:r>
            <a:endParaRPr lang="ru-RU" sz="2800" b="0" i="0" u="none" strike="noStrike" dirty="0">
              <a:solidFill>
                <a:srgbClr val="C00000"/>
              </a:solidFill>
              <a:effectLst/>
              <a:latin typeface="Times New Roman" pitchFamily="18" charset="0"/>
              <a:cs typeface="Times New Roman" pitchFamily="18" charset="0"/>
            </a:endParaRPr>
          </a:p>
        </p:txBody>
      </p:sp>
      <p:sp>
        <p:nvSpPr>
          <p:cNvPr id="4" name="Прямоугольник 3"/>
          <p:cNvSpPr/>
          <p:nvPr/>
        </p:nvSpPr>
        <p:spPr>
          <a:xfrm>
            <a:off x="3867335" y="721849"/>
            <a:ext cx="6825330" cy="584775"/>
          </a:xfrm>
          <a:prstGeom prst="rect">
            <a:avLst/>
          </a:prstGeom>
        </p:spPr>
        <p:txBody>
          <a:bodyPr wrap="none">
            <a:spAutoFit/>
          </a:bodyPr>
          <a:lstStyle/>
          <a:p>
            <a:r>
              <a:rPr lang="uk-UA" sz="3200" b="1" dirty="0" smtClean="0">
                <a:solidFill>
                  <a:srgbClr val="C00000"/>
                </a:solidFill>
                <a:latin typeface="Times New Roman" pitchFamily="18" charset="0"/>
                <a:cs typeface="Times New Roman" pitchFamily="18" charset="0"/>
              </a:rPr>
              <a:t>«ПІВ», «НАПІВ» З ІМЕННИКАМИ</a:t>
            </a:r>
            <a:endParaRPr lang="ru-RU"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26305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pic>
        <p:nvPicPr>
          <p:cNvPr id="1026"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2242" y="3554361"/>
            <a:ext cx="3779711" cy="3284834"/>
          </a:xfrm>
          <a:prstGeom prst="rect">
            <a:avLst/>
          </a:prstGeom>
          <a:noFill/>
          <a:extLst>
            <a:ext uri="{909E8E84-426E-40DD-AFC4-6F175D3DCCD1}">
              <a14:hiddenFill xmlns:a14="http://schemas.microsoft.com/office/drawing/2010/main">
                <a:solidFill>
                  <a:srgbClr val="FFFFFF"/>
                </a:solidFill>
              </a14:hiddenFill>
            </a:ext>
          </a:extLst>
        </p:spPr>
      </p:pic>
      <p:sp>
        <p:nvSpPr>
          <p:cNvPr id="1025" name="Rectangle 1"/>
          <p:cNvSpPr>
            <a:spLocks noChangeArrowheads="1"/>
          </p:cNvSpPr>
          <p:nvPr/>
        </p:nvSpPr>
        <p:spPr bwMode="auto">
          <a:xfrm>
            <a:off x="1961535" y="694858"/>
            <a:ext cx="7993626"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28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План</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1. Лексичний склад української мови.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2. Українська фразеологія.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811213" marR="0" lvl="0" indent="-360363"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3. Прислів’я і приказки як духовні надбання українського народу.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4. Складні випадки української орфографії.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28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5. Історія національних чергувань звуків.</a:t>
            </a:r>
            <a:r>
              <a:rPr kumimoji="0" lang="ru-RU" sz="28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1809751" y="2413338"/>
            <a:ext cx="10061683" cy="2677656"/>
          </a:xfrm>
          <a:prstGeom prst="rect">
            <a:avLst/>
          </a:prstGeom>
        </p:spPr>
        <p:txBody>
          <a:bodyPr wrap="square">
            <a:spAutoFit/>
          </a:bodyPr>
          <a:lstStyle/>
          <a:p>
            <a:pPr algn="just"/>
            <a:r>
              <a:rPr lang="ru-RU" sz="2800" b="0" i="0" dirty="0" smtClean="0">
                <a:solidFill>
                  <a:srgbClr val="C00000"/>
                </a:solidFill>
                <a:effectLst/>
                <a:latin typeface="Times New Roman" pitchFamily="18" charset="0"/>
                <a:cs typeface="Times New Roman" pitchFamily="18" charset="0"/>
              </a:rPr>
              <a:t>Разом</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пишемо</a:t>
            </a:r>
            <a:r>
              <a:rPr lang="ru-RU" sz="2800" b="0" i="0" dirty="0" smtClean="0">
                <a:solidFill>
                  <a:srgbClr val="000000"/>
                </a:solidFill>
                <a:effectLst/>
                <a:latin typeface="Times New Roman" pitchFamily="18" charset="0"/>
                <a:cs typeface="Times New Roman" pitchFamily="18" charset="0"/>
              </a:rPr>
              <a:t> слова з першим </a:t>
            </a:r>
            <a:r>
              <a:rPr lang="ru-RU" sz="2800" b="0" i="0" dirty="0" err="1" smtClean="0">
                <a:solidFill>
                  <a:srgbClr val="000000"/>
                </a:solidFill>
                <a:effectLst/>
                <a:latin typeface="Times New Roman" pitchFamily="18" charset="0"/>
                <a:cs typeface="Times New Roman" pitchFamily="18" charset="0"/>
              </a:rPr>
              <a:t>іншомовним</a:t>
            </a:r>
            <a:r>
              <a:rPr lang="ru-RU" sz="2800" b="0" i="0" dirty="0" smtClean="0">
                <a:solidFill>
                  <a:srgbClr val="000000"/>
                </a:solidFill>
                <a:effectLst/>
                <a:latin typeface="Times New Roman" pitchFamily="18" charset="0"/>
                <a:cs typeface="Times New Roman" pitchFamily="18" charset="0"/>
              </a:rPr>
              <a:t> компонентом:</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архі</a:t>
            </a:r>
            <a:r>
              <a:rPr lang="ru-RU" sz="2800" b="1" i="0" u="none" strike="noStrike" dirty="0" smtClean="0">
                <a:solidFill>
                  <a:srgbClr val="000000"/>
                </a:solidFill>
                <a:effectLst/>
                <a:latin typeface="Times New Roman" pitchFamily="18" charset="0"/>
                <a:cs typeface="Times New Roman" pitchFamily="18" charset="0"/>
              </a:rPr>
              <a:t>-, архи-, </a:t>
            </a:r>
            <a:r>
              <a:rPr lang="ru-RU" sz="2800" b="1" i="0" u="none" strike="noStrike" dirty="0" err="1" smtClean="0">
                <a:solidFill>
                  <a:srgbClr val="000000"/>
                </a:solidFill>
                <a:effectLst/>
                <a:latin typeface="Times New Roman" pitchFamily="18" charset="0"/>
                <a:cs typeface="Times New Roman" pitchFamily="18" charset="0"/>
              </a:rPr>
              <a:t>бліц</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гіпер</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екстра</a:t>
            </a:r>
            <a:r>
              <a:rPr lang="ru-RU" sz="2800" b="1" i="0" u="none" strike="noStrike" dirty="0" smtClean="0">
                <a:solidFill>
                  <a:srgbClr val="000000"/>
                </a:solidFill>
                <a:effectLst/>
                <a:latin typeface="Times New Roman" pitchFamily="18" charset="0"/>
                <a:cs typeface="Times New Roman" pitchFamily="18" charset="0"/>
              </a:rPr>
              <a:t>-, макро-, </a:t>
            </a:r>
            <a:r>
              <a:rPr lang="ru-RU" sz="2800" b="1" i="0" u="none" strike="noStrike" dirty="0" err="1" smtClean="0">
                <a:solidFill>
                  <a:srgbClr val="000000"/>
                </a:solidFill>
                <a:effectLst/>
                <a:latin typeface="Times New Roman" pitchFamily="18" charset="0"/>
                <a:cs typeface="Times New Roman" pitchFamily="18" charset="0"/>
              </a:rPr>
              <a:t>максі</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міді</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мікро</a:t>
            </a:r>
            <a:r>
              <a:rPr lang="ru-RU" sz="2800" b="1" i="0" u="none" strike="noStrike" dirty="0" smtClean="0">
                <a:solidFill>
                  <a:srgbClr val="000000"/>
                </a:solidFill>
                <a:effectLst/>
                <a:latin typeface="Times New Roman" pitchFamily="18" charset="0"/>
                <a:cs typeface="Times New Roman" pitchFamily="18" charset="0"/>
              </a:rPr>
              <a:t>-, </a:t>
            </a:r>
          </a:p>
          <a:p>
            <a:pPr algn="just"/>
            <a:r>
              <a:rPr lang="ru-RU" sz="2800" b="1" i="0" u="none" strike="noStrike" dirty="0" err="1" smtClean="0">
                <a:solidFill>
                  <a:srgbClr val="000000"/>
                </a:solidFill>
                <a:effectLst/>
                <a:latin typeface="Times New Roman" pitchFamily="18" charset="0"/>
                <a:cs typeface="Times New Roman" pitchFamily="18" charset="0"/>
              </a:rPr>
              <a:t>міні</a:t>
            </a:r>
            <a:r>
              <a:rPr lang="ru-RU" sz="2800" b="1" i="0" u="none" strike="noStrike" dirty="0" smtClean="0">
                <a:solidFill>
                  <a:srgbClr val="000000"/>
                </a:solidFill>
                <a:effectLst/>
                <a:latin typeface="Times New Roman" pitchFamily="18" charset="0"/>
                <a:cs typeface="Times New Roman" pitchFamily="18" charset="0"/>
              </a:rPr>
              <a:t>-, мульти-, нано-, </a:t>
            </a:r>
            <a:r>
              <a:rPr lang="ru-RU" sz="2800" b="1" i="0" u="none" strike="noStrike" dirty="0" err="1" smtClean="0">
                <a:solidFill>
                  <a:srgbClr val="000000"/>
                </a:solidFill>
                <a:effectLst/>
                <a:latin typeface="Times New Roman" pitchFamily="18" charset="0"/>
                <a:cs typeface="Times New Roman" pitchFamily="18" charset="0"/>
              </a:rPr>
              <a:t>полі</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преміум</a:t>
            </a:r>
            <a:r>
              <a:rPr lang="ru-RU" sz="2800" b="1" i="0" u="none" strike="noStrike" dirty="0" smtClean="0">
                <a:solidFill>
                  <a:srgbClr val="000000"/>
                </a:solidFill>
                <a:effectLst/>
                <a:latin typeface="Times New Roman" pitchFamily="18" charset="0"/>
                <a:cs typeface="Times New Roman" pitchFamily="18" charset="0"/>
              </a:rPr>
              <a:t>-, супер-, топ-, ультра-, </a:t>
            </a:r>
            <a:r>
              <a:rPr lang="ru-RU" sz="2800" b="1" i="0" u="none" strike="noStrike" dirty="0" err="1" smtClean="0">
                <a:solidFill>
                  <a:srgbClr val="000000"/>
                </a:solidFill>
                <a:effectLst/>
                <a:latin typeface="Times New Roman" pitchFamily="18" charset="0"/>
                <a:cs typeface="Times New Roman" pitchFamily="18" charset="0"/>
              </a:rPr>
              <a:t>флеш</a:t>
            </a:r>
            <a:r>
              <a:rPr lang="ru-RU" sz="2800" b="1" i="0" u="none" strike="noStrike" dirty="0" smtClean="0">
                <a:solidFill>
                  <a:srgbClr val="000000"/>
                </a:solidFill>
                <a:effectLst/>
                <a:latin typeface="Times New Roman" pitchFamily="18" charset="0"/>
                <a:cs typeface="Times New Roman" pitchFamily="18" charset="0"/>
              </a:rPr>
              <a:t>-, анти-, </a:t>
            </a:r>
            <a:r>
              <a:rPr lang="ru-RU" sz="2800" b="1" i="0" u="none" strike="noStrike" dirty="0" err="1" smtClean="0">
                <a:solidFill>
                  <a:srgbClr val="000000"/>
                </a:solidFill>
                <a:effectLst/>
                <a:latin typeface="Times New Roman" pitchFamily="18" charset="0"/>
                <a:cs typeface="Times New Roman" pitchFamily="18" charset="0"/>
              </a:rPr>
              <a:t>віце</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екс</a:t>
            </a:r>
            <a:r>
              <a:rPr lang="ru-RU" sz="2800" b="1" i="0" u="none" strike="noStrike" dirty="0" smtClean="0">
                <a:solidFill>
                  <a:srgbClr val="000000"/>
                </a:solidFill>
                <a:effectLst/>
                <a:latin typeface="Times New Roman" pitchFamily="18" charset="0"/>
                <a:cs typeface="Times New Roman" pitchFamily="18" charset="0"/>
              </a:rPr>
              <a:t>-, контр-, лейб-, </a:t>
            </a:r>
            <a:r>
              <a:rPr lang="ru-RU" sz="2800" b="1" i="0" u="none" strike="noStrike" dirty="0" err="1" smtClean="0">
                <a:solidFill>
                  <a:srgbClr val="000000"/>
                </a:solidFill>
                <a:effectLst/>
                <a:latin typeface="Times New Roman" pitchFamily="18" charset="0"/>
                <a:cs typeface="Times New Roman" pitchFamily="18" charset="0"/>
              </a:rPr>
              <a:t>обер</a:t>
            </a:r>
            <a:r>
              <a:rPr lang="ru-RU" sz="2800" b="1" i="0" u="none" strike="noStrike" dirty="0" smtClean="0">
                <a:solidFill>
                  <a:srgbClr val="000000"/>
                </a:solidFill>
                <a:effectLst/>
                <a:latin typeface="Times New Roman" pitchFamily="18" charset="0"/>
                <a:cs typeface="Times New Roman" pitchFamily="18" charset="0"/>
              </a:rPr>
              <a:t>-, </a:t>
            </a:r>
            <a:r>
              <a:rPr lang="ru-RU" sz="2800" b="1" i="0" u="none" strike="noStrike" dirty="0" err="1" smtClean="0">
                <a:solidFill>
                  <a:srgbClr val="000000"/>
                </a:solidFill>
                <a:effectLst/>
                <a:latin typeface="Times New Roman" pitchFamily="18" charset="0"/>
                <a:cs typeface="Times New Roman" pitchFamily="18" charset="0"/>
              </a:rPr>
              <a:t>штабс</a:t>
            </a:r>
            <a:r>
              <a:rPr lang="ru-RU" sz="2800" b="1" i="0" u="none" strike="noStrike" dirty="0" smtClean="0">
                <a:solidFill>
                  <a:srgbClr val="000000"/>
                </a:solidFill>
                <a:effectLst/>
                <a:latin typeface="Times New Roman" pitchFamily="18" charset="0"/>
                <a:cs typeface="Times New Roman" pitchFamily="18" charset="0"/>
              </a:rPr>
              <a:t>-, унтер-: </a:t>
            </a:r>
          </a:p>
          <a:p>
            <a:pPr algn="just"/>
            <a:r>
              <a:rPr lang="ru-RU" sz="2800" i="1" u="none" strike="noStrike" dirty="0" err="1" smtClean="0">
                <a:solidFill>
                  <a:srgbClr val="C00000"/>
                </a:solidFill>
                <a:effectLst/>
                <a:latin typeface="Times New Roman" pitchFamily="18" charset="0"/>
                <a:cs typeface="Times New Roman" pitchFamily="18" charset="0"/>
              </a:rPr>
              <a:t>мінівиставка</a:t>
            </a:r>
            <a:r>
              <a:rPr lang="ru-RU" sz="2800" i="1" u="none" strike="noStrike" dirty="0" smtClean="0">
                <a:solidFill>
                  <a:srgbClr val="C00000"/>
                </a:solidFill>
                <a:effectLst/>
                <a:latin typeface="Times New Roman" pitchFamily="18" charset="0"/>
                <a:cs typeface="Times New Roman" pitchFamily="18" charset="0"/>
              </a:rPr>
              <a:t>, </a:t>
            </a:r>
            <a:r>
              <a:rPr lang="ru-RU" sz="2800" i="1" u="none" strike="noStrike" dirty="0" err="1" smtClean="0">
                <a:solidFill>
                  <a:srgbClr val="C00000"/>
                </a:solidFill>
                <a:effectLst/>
                <a:latin typeface="Times New Roman" pitchFamily="18" charset="0"/>
                <a:cs typeface="Times New Roman" pitchFamily="18" charset="0"/>
              </a:rPr>
              <a:t>віцепрем’єр</a:t>
            </a:r>
            <a:r>
              <a:rPr lang="ru-RU" sz="2800" i="1" u="none" strike="noStrike" dirty="0" smtClean="0">
                <a:solidFill>
                  <a:srgbClr val="C00000"/>
                </a:solidFill>
                <a:effectLst/>
                <a:latin typeface="Times New Roman" pitchFamily="18" charset="0"/>
                <a:cs typeface="Times New Roman" pitchFamily="18" charset="0"/>
              </a:rPr>
              <a:t>, </a:t>
            </a:r>
            <a:r>
              <a:rPr lang="ru-RU" sz="2800" i="1" u="none" strike="noStrike" dirty="0" err="1" smtClean="0">
                <a:solidFill>
                  <a:srgbClr val="C00000"/>
                </a:solidFill>
                <a:effectLst/>
                <a:latin typeface="Times New Roman" pitchFamily="18" charset="0"/>
                <a:cs typeface="Times New Roman" pitchFamily="18" charset="0"/>
              </a:rPr>
              <a:t>мікрорайон</a:t>
            </a:r>
            <a:r>
              <a:rPr lang="ru-RU" sz="2800" i="1" u="none" strike="noStrike" dirty="0" smtClean="0">
                <a:solidFill>
                  <a:srgbClr val="C00000"/>
                </a:solidFill>
                <a:effectLst/>
                <a:latin typeface="Times New Roman" pitchFamily="18" charset="0"/>
                <a:cs typeface="Times New Roman" pitchFamily="18" charset="0"/>
              </a:rPr>
              <a:t>, </a:t>
            </a:r>
            <a:r>
              <a:rPr lang="ru-RU" sz="2800" i="1" u="none" strike="noStrike" dirty="0" err="1" smtClean="0">
                <a:solidFill>
                  <a:srgbClr val="C00000"/>
                </a:solidFill>
                <a:effectLst/>
                <a:latin typeface="Times New Roman" pitchFamily="18" charset="0"/>
                <a:cs typeface="Times New Roman" pitchFamily="18" charset="0"/>
              </a:rPr>
              <a:t>мультимедіа</a:t>
            </a:r>
            <a:r>
              <a:rPr lang="ru-RU" sz="2800" i="1" u="none" strike="noStrike" dirty="0" smtClean="0">
                <a:solidFill>
                  <a:srgbClr val="C00000"/>
                </a:solidFill>
                <a:effectLst/>
                <a:latin typeface="Times New Roman" pitchFamily="18" charset="0"/>
                <a:cs typeface="Times New Roman" pitchFamily="18" charset="0"/>
              </a:rPr>
              <a:t>, </a:t>
            </a:r>
            <a:r>
              <a:rPr lang="ru-RU" sz="2800" i="1" u="none" strike="noStrike" dirty="0" err="1" smtClean="0">
                <a:solidFill>
                  <a:srgbClr val="C00000"/>
                </a:solidFill>
                <a:effectLst/>
                <a:latin typeface="Times New Roman" pitchFamily="18" charset="0"/>
                <a:cs typeface="Times New Roman" pitchFamily="18" charset="0"/>
              </a:rPr>
              <a:t>поліфункціональний</a:t>
            </a:r>
            <a:r>
              <a:rPr lang="ru-RU" sz="2800" i="1" u="none" strike="noStrike" dirty="0" smtClean="0">
                <a:solidFill>
                  <a:srgbClr val="C00000"/>
                </a:solidFill>
                <a:effectLst/>
                <a:latin typeface="Times New Roman" pitchFamily="18" charset="0"/>
                <a:cs typeface="Times New Roman" pitchFamily="18" charset="0"/>
              </a:rPr>
              <a:t> </a:t>
            </a:r>
            <a:r>
              <a:rPr lang="ru-RU" sz="2800" i="1" u="none" strike="noStrike" dirty="0" err="1" smtClean="0">
                <a:solidFill>
                  <a:srgbClr val="C00000"/>
                </a:solidFill>
                <a:effectLst/>
                <a:latin typeface="Times New Roman" pitchFamily="18" charset="0"/>
                <a:cs typeface="Times New Roman" pitchFamily="18" charset="0"/>
              </a:rPr>
              <a:t>тощо</a:t>
            </a:r>
            <a:r>
              <a:rPr lang="ru-RU" sz="2800" i="1" u="none" strike="noStrike" dirty="0" smtClean="0">
                <a:solidFill>
                  <a:srgbClr val="C00000"/>
                </a:solidFill>
                <a:effectLst/>
                <a:latin typeface="Times New Roman" pitchFamily="18" charset="0"/>
                <a:cs typeface="Times New Roman" pitchFamily="18" charset="0"/>
              </a:rPr>
              <a:t>. </a:t>
            </a:r>
            <a:endParaRPr lang="ru-RU" sz="2800" i="1" dirty="0">
              <a:solidFill>
                <a:srgbClr val="C00000"/>
              </a:solidFill>
              <a:latin typeface="Times New Roman" pitchFamily="18" charset="0"/>
              <a:cs typeface="Times New Roman" pitchFamily="18" charset="0"/>
            </a:endParaRPr>
          </a:p>
        </p:txBody>
      </p:sp>
      <p:sp>
        <p:nvSpPr>
          <p:cNvPr id="4" name="Прямоугольник 3"/>
          <p:cNvSpPr/>
          <p:nvPr/>
        </p:nvSpPr>
        <p:spPr>
          <a:xfrm>
            <a:off x="2584259" y="721849"/>
            <a:ext cx="8758552" cy="584775"/>
          </a:xfrm>
          <a:prstGeom prst="rect">
            <a:avLst/>
          </a:prstGeom>
        </p:spPr>
        <p:txBody>
          <a:bodyPr wrap="none">
            <a:spAutoFit/>
          </a:bodyPr>
          <a:lstStyle/>
          <a:p>
            <a:r>
              <a:rPr lang="uk-UA" sz="3200" b="1" dirty="0" smtClean="0">
                <a:solidFill>
                  <a:srgbClr val="C00000"/>
                </a:solidFill>
                <a:latin typeface="Times New Roman" pitchFamily="18" charset="0"/>
                <a:cs typeface="Times New Roman" pitchFamily="18" charset="0"/>
              </a:rPr>
              <a:t>ІНШОМОВНІ ПРЕФІКСИ З ІМЕННИКАМИ</a:t>
            </a:r>
            <a:endParaRPr lang="ru-RU"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955571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3705168" y="674554"/>
            <a:ext cx="6610464" cy="1077218"/>
          </a:xfrm>
          <a:prstGeom prst="rect">
            <a:avLst/>
          </a:prstGeom>
        </p:spPr>
        <p:txBody>
          <a:bodyPr wrap="none">
            <a:spAutoFit/>
          </a:bodyPr>
          <a:lstStyle/>
          <a:p>
            <a:pPr algn="ctr" fontAlgn="base"/>
            <a:r>
              <a:rPr lang="ru-RU" sz="3200" b="1" i="0" u="none" strike="noStrike" dirty="0" smtClean="0">
                <a:solidFill>
                  <a:srgbClr val="C00000"/>
                </a:solidFill>
                <a:effectLst/>
                <a:latin typeface="Times New Roman" panose="02020603050405020304" pitchFamily="18" charset="0"/>
                <a:cs typeface="Times New Roman" panose="02020603050405020304" pitchFamily="18" charset="0"/>
              </a:rPr>
              <a:t>РОСІЙСЬКІ ПРІЗВИЩА НА –ОЙ</a:t>
            </a:r>
          </a:p>
          <a:p>
            <a:pPr algn="ctr" fontAlgn="base"/>
            <a:r>
              <a:rPr lang="ru-RU" sz="3200" b="1" i="0" u="none" strike="noStrike" dirty="0" smtClean="0">
                <a:solidFill>
                  <a:srgbClr val="C00000"/>
                </a:solidFill>
                <a:effectLst/>
                <a:latin typeface="Times New Roman" panose="02020603050405020304" pitchFamily="18" charset="0"/>
                <a:cs typeface="Times New Roman" panose="02020603050405020304" pitchFamily="18" charset="0"/>
              </a:rPr>
              <a:t>ПЕРЕДАЄМО ЧЕРЕЗ -ИЙ</a:t>
            </a:r>
            <a:endParaRPr lang="ru-RU" sz="3200" b="1" i="0" u="none" strike="noStrike" dirty="0">
              <a:solidFill>
                <a:srgbClr val="C00000"/>
              </a:solidFill>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112579" y="2828836"/>
            <a:ext cx="9553903" cy="2246769"/>
          </a:xfrm>
          <a:prstGeom prst="rect">
            <a:avLst/>
          </a:prstGeom>
        </p:spPr>
        <p:txBody>
          <a:bodyPr wrap="square">
            <a:spAutoFit/>
          </a:bodyPr>
          <a:lstStyle/>
          <a:p>
            <a:pPr algn="just"/>
            <a:r>
              <a:rPr lang="ru-RU" sz="2800" b="0" i="0" dirty="0" err="1" smtClean="0">
                <a:solidFill>
                  <a:srgbClr val="000000"/>
                </a:solidFill>
                <a:effectLst/>
                <a:latin typeface="Times New Roman" pitchFamily="18" charset="0"/>
                <a:cs typeface="Times New Roman" pitchFamily="18" charset="0"/>
              </a:rPr>
              <a:t>Прикметникове</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закінчення</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російських</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прізвищ</a:t>
            </a:r>
            <a:r>
              <a:rPr lang="ru-RU" sz="2800" b="0" i="0" dirty="0" smtClean="0">
                <a:solidFill>
                  <a:srgbClr val="000000"/>
                </a:solidFill>
                <a:effectLst/>
                <a:latin typeface="Times New Roman" pitchFamily="18" charset="0"/>
                <a:cs typeface="Times New Roman" pitchFamily="18" charset="0"/>
              </a:rPr>
              <a:t> «-ой» </a:t>
            </a:r>
            <a:r>
              <a:rPr lang="ru-RU" sz="2800" b="0" i="0" dirty="0" err="1" smtClean="0">
                <a:solidFill>
                  <a:srgbClr val="000000"/>
                </a:solidFill>
                <a:effectLst/>
                <a:latin typeface="Times New Roman" pitchFamily="18" charset="0"/>
                <a:cs typeface="Times New Roman" pitchFamily="18" charset="0"/>
              </a:rPr>
              <a:t>пропонують</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передавати</a:t>
            </a:r>
            <a:r>
              <a:rPr lang="ru-RU" sz="2800" b="0" i="0" dirty="0" smtClean="0">
                <a:solidFill>
                  <a:srgbClr val="000000"/>
                </a:solidFill>
                <a:effectLst/>
                <a:latin typeface="Times New Roman" pitchFamily="18" charset="0"/>
                <a:cs typeface="Times New Roman" pitchFamily="18" charset="0"/>
              </a:rPr>
              <a:t> через «-</a:t>
            </a:r>
            <a:r>
              <a:rPr lang="ru-RU" sz="2800" b="0" i="0" dirty="0" err="1" smtClean="0">
                <a:solidFill>
                  <a:srgbClr val="000000"/>
                </a:solidFill>
                <a:effectLst/>
                <a:latin typeface="Times New Roman" pitchFamily="18" charset="0"/>
                <a:cs typeface="Times New Roman" pitchFamily="18" charset="0"/>
              </a:rPr>
              <a:t>ий</a:t>
            </a:r>
            <a:r>
              <a:rPr lang="ru-RU" sz="2800" b="0" i="0" dirty="0" smtClean="0">
                <a:solidFill>
                  <a:srgbClr val="0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Донськ</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Крут</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a:t>
            </a:r>
            <a:r>
              <a:rPr lang="ru-RU" sz="2800" b="0" i="1" dirty="0" err="1" smtClean="0">
                <a:solidFill>
                  <a:srgbClr val="C00000"/>
                </a:solidFill>
                <a:effectLst/>
                <a:latin typeface="Times New Roman" pitchFamily="18" charset="0"/>
                <a:cs typeface="Times New Roman" pitchFamily="18" charset="0"/>
              </a:rPr>
              <a:t>Луговськ</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Полев</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a:t>
            </a:r>
            <a:r>
              <a:rPr lang="ru-RU" sz="2800" b="0" i="1" dirty="0" err="1" smtClean="0">
                <a:solidFill>
                  <a:srgbClr val="C00000"/>
                </a:solidFill>
                <a:effectLst/>
                <a:latin typeface="Times New Roman" pitchFamily="18" charset="0"/>
                <a:cs typeface="Times New Roman" pitchFamily="18" charset="0"/>
              </a:rPr>
              <a:t>Соловйо́в-Сєд</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a:t>
            </a:r>
            <a:r>
              <a:rPr lang="ru-RU" sz="2800" b="0" i="1" dirty="0" err="1" smtClean="0">
                <a:solidFill>
                  <a:srgbClr val="C00000"/>
                </a:solidFill>
                <a:effectLst/>
                <a:latin typeface="Times New Roman" pitchFamily="18" charset="0"/>
                <a:cs typeface="Times New Roman" pitchFamily="18" charset="0"/>
              </a:rPr>
              <a:t>Боси́й</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Трубецьк</a:t>
            </a:r>
            <a:r>
              <a:rPr lang="en-US" sz="2800" b="0" i="1" dirty="0" smtClean="0">
                <a:solidFill>
                  <a:srgbClr val="C00000"/>
                </a:solidFill>
                <a:effectLst/>
                <a:latin typeface="Times New Roman" pitchFamily="18" charset="0"/>
                <a:cs typeface="Times New Roman" pitchFamily="18" charset="0"/>
              </a:rPr>
              <a:t>ú</a:t>
            </a:r>
            <a:r>
              <a:rPr lang="ru-RU" sz="2800" b="0" i="1" dirty="0" smtClean="0">
                <a:solidFill>
                  <a:srgbClr val="C00000"/>
                </a:solidFill>
                <a:effectLst/>
                <a:latin typeface="Times New Roman" pitchFamily="18" charset="0"/>
                <a:cs typeface="Times New Roman" pitchFamily="18" charset="0"/>
              </a:rPr>
              <a:t>й. </a:t>
            </a:r>
          </a:p>
          <a:p>
            <a:pPr algn="just"/>
            <a:endParaRPr lang="ru-RU" sz="2800" u="none" strike="noStrike" dirty="0">
              <a:solidFill>
                <a:srgbClr val="000000"/>
              </a:solidFill>
              <a:latin typeface="Times New Roman" pitchFamily="18" charset="0"/>
              <a:cs typeface="Times New Roman" pitchFamily="18" charset="0"/>
            </a:endParaRPr>
          </a:p>
          <a:p>
            <a:pPr algn="just"/>
            <a:r>
              <a:rPr lang="ru-RU" sz="2800" b="0" u="none" strike="noStrike" dirty="0" smtClean="0">
                <a:solidFill>
                  <a:srgbClr val="000000"/>
                </a:solidFill>
                <a:effectLst/>
                <a:latin typeface="Times New Roman" pitchFamily="18" charset="0"/>
                <a:cs typeface="Times New Roman" pitchFamily="18" charset="0"/>
              </a:rPr>
              <a:t>АЛЕ</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smtClean="0">
                <a:solidFill>
                  <a:srgbClr val="C00000"/>
                </a:solidFill>
                <a:effectLst/>
                <a:latin typeface="Times New Roman" pitchFamily="18" charset="0"/>
                <a:cs typeface="Times New Roman" pitchFamily="18" charset="0"/>
              </a:rPr>
              <a:t>Лев Толстой</a:t>
            </a:r>
            <a:endParaRPr lang="ru-RU" sz="28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6300586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3" name="Прямоугольник 2"/>
          <p:cNvSpPr/>
          <p:nvPr/>
        </p:nvSpPr>
        <p:spPr>
          <a:xfrm>
            <a:off x="4080369" y="674554"/>
            <a:ext cx="5860066" cy="584775"/>
          </a:xfrm>
          <a:prstGeom prst="rect">
            <a:avLst/>
          </a:prstGeom>
        </p:spPr>
        <p:txBody>
          <a:bodyPr wrap="none">
            <a:spAutoFit/>
          </a:bodyPr>
          <a:lstStyle/>
          <a:p>
            <a:pPr algn="ctr" fontAlgn="base"/>
            <a:r>
              <a:rPr lang="ru-RU" sz="3200" b="1" i="0" u="none" strike="noStrike" dirty="0" smtClean="0">
                <a:solidFill>
                  <a:srgbClr val="C00000"/>
                </a:solidFill>
                <a:effectLst/>
                <a:latin typeface="Times New Roman" panose="02020603050405020304" pitchFamily="18" charset="0"/>
                <a:cs typeface="Times New Roman" panose="02020603050405020304" pitchFamily="18" charset="0"/>
              </a:rPr>
              <a:t>СВЯЩЕ</a:t>
            </a:r>
            <a:r>
              <a:rPr lang="ru-RU" sz="3200" b="1" i="0" u="sng" strike="noStrike" dirty="0" smtClean="0">
                <a:solidFill>
                  <a:srgbClr val="C00000"/>
                </a:solidFill>
                <a:effectLst/>
                <a:latin typeface="Times New Roman" panose="02020603050405020304" pitchFamily="18" charset="0"/>
                <a:cs typeface="Times New Roman" panose="02020603050405020304" pitchFamily="18" charset="0"/>
              </a:rPr>
              <a:t>Н</a:t>
            </a:r>
            <a:r>
              <a:rPr lang="ru-RU" sz="3200" b="1" i="0" u="none" strike="noStrike" dirty="0" smtClean="0">
                <a:solidFill>
                  <a:srgbClr val="C00000"/>
                </a:solidFill>
                <a:effectLst/>
                <a:latin typeface="Times New Roman" panose="02020603050405020304" pitchFamily="18" charset="0"/>
                <a:cs typeface="Times New Roman" panose="02020603050405020304" pitchFamily="18" charset="0"/>
              </a:rPr>
              <a:t>ИК - СВЯЩЕ</a:t>
            </a:r>
            <a:r>
              <a:rPr lang="ru-RU" sz="3200" b="1" i="0" u="sng" strike="noStrike" dirty="0" smtClean="0">
                <a:solidFill>
                  <a:srgbClr val="C00000"/>
                </a:solidFill>
                <a:effectLst/>
                <a:latin typeface="Times New Roman" panose="02020603050405020304" pitchFamily="18" charset="0"/>
                <a:cs typeface="Times New Roman" panose="02020603050405020304" pitchFamily="18" charset="0"/>
              </a:rPr>
              <a:t>НН</a:t>
            </a:r>
            <a:r>
              <a:rPr lang="ru-RU" sz="3200" b="1" i="0" u="none" strike="noStrike" dirty="0" smtClean="0">
                <a:solidFill>
                  <a:srgbClr val="C00000"/>
                </a:solidFill>
                <a:effectLst/>
                <a:latin typeface="Times New Roman" panose="02020603050405020304" pitchFamily="18" charset="0"/>
                <a:cs typeface="Times New Roman" panose="02020603050405020304" pitchFamily="18" charset="0"/>
              </a:rPr>
              <a:t>ИК</a:t>
            </a:r>
            <a:endParaRPr lang="ru-RU" sz="3200" b="1" i="0" u="none" strike="noStrike" dirty="0">
              <a:solidFill>
                <a:srgbClr val="C00000"/>
              </a:solidFill>
              <a:effectLst/>
              <a:latin typeface="Times New Roman" panose="02020603050405020304" pitchFamily="18" charset="0"/>
              <a:cs typeface="Times New Roman" panose="02020603050405020304" pitchFamily="18" charset="0"/>
            </a:endParaRPr>
          </a:p>
        </p:txBody>
      </p:sp>
      <p:cxnSp>
        <p:nvCxnSpPr>
          <p:cNvPr id="4" name="Прямая соединительная линия 3"/>
          <p:cNvCxnSpPr/>
          <p:nvPr/>
        </p:nvCxnSpPr>
        <p:spPr>
          <a:xfrm>
            <a:off x="4572000" y="551793"/>
            <a:ext cx="1560786" cy="914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Прямая соединительная линия 6"/>
          <p:cNvCxnSpPr/>
          <p:nvPr/>
        </p:nvCxnSpPr>
        <p:spPr>
          <a:xfrm flipH="1">
            <a:off x="4572000" y="488729"/>
            <a:ext cx="1182414" cy="102475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092310" y="1926208"/>
            <a:ext cx="9290393" cy="1815882"/>
          </a:xfrm>
          <a:prstGeom prst="rect">
            <a:avLst/>
          </a:prstGeom>
          <a:noFill/>
        </p:spPr>
        <p:txBody>
          <a:bodyPr wrap="square" rtlCol="0">
            <a:spAutoFit/>
          </a:bodyPr>
          <a:lstStyle/>
          <a:p>
            <a:pPr algn="just"/>
            <a:r>
              <a:rPr lang="ru-RU" sz="2800" dirty="0" err="1">
                <a:latin typeface="Times New Roman" pitchFamily="18" charset="0"/>
                <a:cs typeface="Times New Roman" pitchFamily="18" charset="0"/>
              </a:rPr>
              <a:t>Раніше</a:t>
            </a:r>
            <a:r>
              <a:rPr lang="ru-RU" sz="2800" dirty="0">
                <a:latin typeface="Times New Roman" pitchFamily="18" charset="0"/>
                <a:cs typeface="Times New Roman" pitchFamily="18" charset="0"/>
              </a:rPr>
              <a:t> слово «</a:t>
            </a:r>
            <a:r>
              <a:rPr lang="ru-RU" sz="2800" dirty="0" err="1">
                <a:latin typeface="Times New Roman" pitchFamily="18" charset="0"/>
                <a:cs typeface="Times New Roman" pitchFamily="18" charset="0"/>
              </a:rPr>
              <a:t>священик</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було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винятком</a:t>
            </a:r>
            <a:r>
              <a:rPr lang="ru-RU" sz="2800" dirty="0">
                <a:latin typeface="Times New Roman" pitchFamily="18" charset="0"/>
                <a:cs typeface="Times New Roman" pitchFamily="18" charset="0"/>
              </a:rPr>
              <a:t> і </a:t>
            </a:r>
            <a:r>
              <a:rPr lang="ru-RU" sz="2800" dirty="0" err="1">
                <a:latin typeface="Times New Roman" pitchFamily="18" charset="0"/>
                <a:cs typeface="Times New Roman" pitchFamily="18" charset="0"/>
              </a:rPr>
              <a:t>писалося</a:t>
            </a:r>
            <a:r>
              <a:rPr lang="ru-RU" sz="2800" dirty="0">
                <a:latin typeface="Times New Roman" pitchFamily="18" charset="0"/>
                <a:cs typeface="Times New Roman" pitchFamily="18" charset="0"/>
              </a:rPr>
              <a:t> з </a:t>
            </a:r>
            <a:r>
              <a:rPr lang="ru-RU" sz="2800" dirty="0" err="1">
                <a:latin typeface="Times New Roman" pitchFamily="18" charset="0"/>
                <a:cs typeface="Times New Roman" pitchFamily="18" charset="0"/>
              </a:rPr>
              <a:t>однією</a:t>
            </a:r>
            <a:r>
              <a:rPr lang="ru-RU" sz="2800" dirty="0">
                <a:latin typeface="Times New Roman" pitchFamily="18" charset="0"/>
                <a:cs typeface="Times New Roman" pitchFamily="18" charset="0"/>
              </a:rPr>
              <a:t> «н», </a:t>
            </a:r>
            <a:r>
              <a:rPr lang="ru-RU" sz="2800" dirty="0" err="1" smtClean="0">
                <a:latin typeface="Times New Roman" pitchFamily="18" charset="0"/>
                <a:cs typeface="Times New Roman" pitchFamily="18" charset="0"/>
              </a:rPr>
              <a:t>тепер</a:t>
            </a:r>
            <a:r>
              <a:rPr lang="ru-RU" sz="2800" dirty="0" smtClean="0">
                <a:latin typeface="Times New Roman" pitchFamily="18" charset="0"/>
                <a:cs typeface="Times New Roman" pitchFamily="18" charset="0"/>
              </a:rPr>
              <a:t> </a:t>
            </a:r>
            <a:r>
              <a:rPr lang="ru-RU" sz="2800" dirty="0" err="1">
                <a:latin typeface="Times New Roman" pitchFamily="18" charset="0"/>
                <a:cs typeface="Times New Roman" pitchFamily="18" charset="0"/>
              </a:rPr>
              <a:t>його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підпорядкували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загальному</a:t>
            </a:r>
            <a:r>
              <a:rPr lang="ru-RU" sz="2800" dirty="0">
                <a:latin typeface="Times New Roman" pitchFamily="18" charset="0"/>
                <a:cs typeface="Times New Roman" pitchFamily="18" charset="0"/>
              </a:rPr>
              <a:t> правилу </a:t>
            </a:r>
            <a:r>
              <a:rPr lang="ru-RU" sz="2800" dirty="0" err="1">
                <a:latin typeface="Times New Roman" pitchFamily="18" charset="0"/>
                <a:cs typeface="Times New Roman" pitchFamily="18" charset="0"/>
              </a:rPr>
              <a:t>подвоєння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приголосних</a:t>
            </a: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у </a:t>
            </a:r>
            <a:r>
              <a:rPr lang="ru-RU" sz="2800" dirty="0" err="1">
                <a:latin typeface="Times New Roman" pitchFamily="18" charset="0"/>
                <a:cs typeface="Times New Roman" pitchFamily="18" charset="0"/>
              </a:rPr>
              <a:t>разі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збігу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кореня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або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основи</a:t>
            </a:r>
            <a:r>
              <a:rPr lang="ru-RU" sz="2800" dirty="0">
                <a:latin typeface="Times New Roman" pitchFamily="18" charset="0"/>
                <a:cs typeface="Times New Roman" pitchFamily="18" charset="0"/>
              </a:rPr>
              <a:t> -н- (-</a:t>
            </a:r>
            <a:r>
              <a:rPr lang="ru-RU" sz="2800" dirty="0" err="1">
                <a:latin typeface="Times New Roman" pitchFamily="18" charset="0"/>
                <a:cs typeface="Times New Roman" pitchFamily="18" charset="0"/>
              </a:rPr>
              <a:t>нь</a:t>
            </a:r>
            <a:r>
              <a:rPr lang="ru-RU" sz="2800" dirty="0">
                <a:latin typeface="Times New Roman" pitchFamily="18" charset="0"/>
                <a:cs typeface="Times New Roman" pitchFamily="18" charset="0"/>
              </a:rPr>
              <a:t>-) і </a:t>
            </a:r>
            <a:r>
              <a:rPr lang="ru-RU" sz="2800" dirty="0" err="1">
                <a:latin typeface="Times New Roman" pitchFamily="18" charset="0"/>
                <a:cs typeface="Times New Roman" pitchFamily="18" charset="0"/>
              </a:rPr>
              <a:t>суфіксів</a:t>
            </a:r>
            <a:r>
              <a:rPr lang="ru-RU" sz="2800" dirty="0">
                <a:latin typeface="Times New Roman" pitchFamily="18" charset="0"/>
                <a:cs typeface="Times New Roman" pitchFamily="18" charset="0"/>
              </a:rPr>
              <a:t> -н-(</a:t>
            </a:r>
            <a:r>
              <a:rPr lang="ru-RU" sz="2800" dirty="0" err="1">
                <a:latin typeface="Times New Roman" pitchFamily="18" charset="0"/>
                <a:cs typeface="Times New Roman" pitchFamily="18" charset="0"/>
              </a:rPr>
              <a:t>ий</a:t>
            </a:r>
            <a:r>
              <a:rPr lang="ru-RU" sz="2800" dirty="0">
                <a:latin typeface="Times New Roman" pitchFamily="18" charset="0"/>
                <a:cs typeface="Times New Roman" pitchFamily="18" charset="0"/>
              </a:rPr>
              <a:t>) -н-(</a:t>
            </a:r>
            <a:r>
              <a:rPr lang="ru-RU" sz="2800" dirty="0" err="1">
                <a:latin typeface="Times New Roman" pitchFamily="18" charset="0"/>
                <a:cs typeface="Times New Roman" pitchFamily="18" charset="0"/>
              </a:rPr>
              <a:t>ій</a:t>
            </a:r>
            <a:r>
              <a:rPr lang="ru-RU" sz="2800" dirty="0">
                <a:latin typeface="Times New Roman" pitchFamily="18" charset="0"/>
                <a:cs typeface="Times New Roman" pitchFamily="18" charset="0"/>
              </a:rPr>
              <a:t>), -ник, -ниц-(я).</a:t>
            </a:r>
          </a:p>
        </p:txBody>
      </p:sp>
    </p:spTree>
    <p:extLst>
      <p:ext uri="{BB962C8B-B14F-4D97-AF65-F5344CB8AC3E}">
        <p14:creationId xmlns:p14="http://schemas.microsoft.com/office/powerpoint/2010/main" val="33678054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2811517" y="804070"/>
            <a:ext cx="7357241" cy="1077218"/>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ДІКЕНС, ТЕ́КЕРЕЙ, БЕ́КІ — БЕЗ ПОДВОЄННЯ ПРИГОЛОСНИХ -КК-</a:t>
            </a:r>
            <a:endParaRPr lang="ru-RU" sz="3200" b="1" i="0" u="none" strike="noStrike" dirty="0">
              <a:solidFill>
                <a:srgbClr val="C00000"/>
              </a:solidFill>
              <a:effectLst/>
              <a:latin typeface="Times New Roman" pitchFamily="18" charset="0"/>
              <a:cs typeface="Times New Roman" pitchFamily="18" charset="0"/>
            </a:endParaRPr>
          </a:p>
        </p:txBody>
      </p:sp>
      <p:sp>
        <p:nvSpPr>
          <p:cNvPr id="3" name="Прямоугольник 2"/>
          <p:cNvSpPr/>
          <p:nvPr/>
        </p:nvSpPr>
        <p:spPr>
          <a:xfrm>
            <a:off x="2144110" y="2551837"/>
            <a:ext cx="9033642" cy="2677656"/>
          </a:xfrm>
          <a:prstGeom prst="rect">
            <a:avLst/>
          </a:prstGeom>
        </p:spPr>
        <p:txBody>
          <a:bodyPr wrap="square">
            <a:spAutoFit/>
          </a:bodyPr>
          <a:lstStyle/>
          <a:p>
            <a:pPr algn="just"/>
            <a:r>
              <a:rPr lang="ru-RU" sz="2800" b="0" i="0" dirty="0" err="1" smtClean="0">
                <a:solidFill>
                  <a:srgbClr val="000000"/>
                </a:solidFill>
                <a:effectLst/>
                <a:latin typeface="Times New Roman" pitchFamily="18" charset="0"/>
                <a:cs typeface="Times New Roman" pitchFamily="18" charset="0"/>
              </a:rPr>
              <a:t>Буквосполучення</a:t>
            </a:r>
            <a:r>
              <a:rPr lang="ru-RU" sz="2800" b="0" i="0" dirty="0" smtClean="0">
                <a:solidFill>
                  <a:srgbClr val="000000"/>
                </a:solidFill>
                <a:effectLst/>
                <a:latin typeface="Times New Roman" pitchFamily="18" charset="0"/>
                <a:cs typeface="Times New Roman" pitchFamily="18" charset="0"/>
              </a:rPr>
              <a:t> </a:t>
            </a:r>
            <a:r>
              <a:rPr lang="en-US" sz="2800" b="0" i="0" dirty="0" err="1" smtClean="0">
                <a:solidFill>
                  <a:srgbClr val="000000"/>
                </a:solidFill>
                <a:effectLst/>
                <a:latin typeface="Times New Roman" pitchFamily="18" charset="0"/>
                <a:cs typeface="Times New Roman" pitchFamily="18" charset="0"/>
              </a:rPr>
              <a:t>ck</a:t>
            </a:r>
            <a:r>
              <a:rPr lang="en-US"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що</a:t>
            </a:r>
            <a:r>
              <a:rPr lang="ru-RU" sz="2800" b="0" i="0" dirty="0" smtClean="0">
                <a:solidFill>
                  <a:srgbClr val="000000"/>
                </a:solidFill>
                <a:effectLst/>
                <a:latin typeface="Times New Roman" pitchFamily="18" charset="0"/>
                <a:cs typeface="Times New Roman" pitchFamily="18" charset="0"/>
              </a:rPr>
              <a:t> в </a:t>
            </a:r>
            <a:r>
              <a:rPr lang="ru-RU" sz="2800" b="0" i="0" dirty="0" err="1" smtClean="0">
                <a:solidFill>
                  <a:srgbClr val="000000"/>
                </a:solidFill>
                <a:effectLst/>
                <a:latin typeface="Times New Roman" pitchFamily="18" charset="0"/>
                <a:cs typeface="Times New Roman" pitchFamily="18" charset="0"/>
              </a:rPr>
              <a:t>англійській</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німецькій</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шведській</a:t>
            </a:r>
            <a:r>
              <a:rPr lang="ru-RU" sz="2800" b="0" i="0" dirty="0" smtClean="0">
                <a:solidFill>
                  <a:srgbClr val="000000"/>
                </a:solidFill>
                <a:effectLst/>
                <a:latin typeface="Times New Roman" pitchFamily="18" charset="0"/>
                <a:cs typeface="Times New Roman" pitchFamily="18" charset="0"/>
              </a:rPr>
              <a:t> та </a:t>
            </a:r>
            <a:r>
              <a:rPr lang="ru-RU" sz="2800" b="0" i="0" dirty="0" err="1" smtClean="0">
                <a:solidFill>
                  <a:srgbClr val="000000"/>
                </a:solidFill>
                <a:effectLst/>
                <a:latin typeface="Times New Roman" pitchFamily="18" charset="0"/>
                <a:cs typeface="Times New Roman" pitchFamily="18" charset="0"/>
              </a:rPr>
              <a:t>деяких</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інших</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мовах</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передає</a:t>
            </a:r>
            <a:r>
              <a:rPr lang="ru-RU" sz="2800" b="0" i="0" dirty="0" smtClean="0">
                <a:solidFill>
                  <a:srgbClr val="000000"/>
                </a:solidFill>
                <a:effectLst/>
                <a:latin typeface="Times New Roman" pitchFamily="18" charset="0"/>
                <a:cs typeface="Times New Roman" pitchFamily="18" charset="0"/>
              </a:rPr>
              <a:t> звук [</a:t>
            </a:r>
            <a:r>
              <a:rPr lang="en-US" sz="2800" b="0" i="0" dirty="0" smtClean="0">
                <a:solidFill>
                  <a:srgbClr val="000000"/>
                </a:solidFill>
                <a:effectLst/>
                <a:latin typeface="Times New Roman" pitchFamily="18" charset="0"/>
                <a:cs typeface="Times New Roman" pitchFamily="18" charset="0"/>
              </a:rPr>
              <a:t>k], </a:t>
            </a:r>
            <a:r>
              <a:rPr lang="ru-RU" sz="2800" b="0" i="0" dirty="0" err="1" smtClean="0">
                <a:solidFill>
                  <a:srgbClr val="000000"/>
                </a:solidFill>
                <a:effectLst/>
                <a:latin typeface="Times New Roman" pitchFamily="18" charset="0"/>
                <a:cs typeface="Times New Roman" pitchFamily="18" charset="0"/>
              </a:rPr>
              <a:t>відтворюємо</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однією</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українською</a:t>
            </a:r>
            <a:r>
              <a:rPr lang="ru-RU" sz="2800" b="0" i="0" dirty="0" smtClean="0">
                <a:solidFill>
                  <a:srgbClr val="000000"/>
                </a:solidFill>
                <a:effectLst/>
                <a:latin typeface="Times New Roman" pitchFamily="18" charset="0"/>
                <a:cs typeface="Times New Roman" pitchFamily="18" charset="0"/>
              </a:rPr>
              <a:t> буквою «к»: </a:t>
            </a:r>
          </a:p>
          <a:p>
            <a:pPr algn="just"/>
            <a:r>
              <a:rPr lang="ru-RU" sz="2800" b="0" i="1" dirty="0" err="1" smtClean="0">
                <a:solidFill>
                  <a:srgbClr val="C00000"/>
                </a:solidFill>
                <a:effectLst/>
                <a:latin typeface="Times New Roman" pitchFamily="18" charset="0"/>
                <a:cs typeface="Times New Roman" pitchFamily="18" charset="0"/>
              </a:rPr>
              <a:t>Ді́кенс</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Ді́кінсон</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Дже́ксон</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Те́керей</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Бе́кі</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Бу́кінгем</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Бі́смарк</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Брю́кнер</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Бро́кес</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Лама́рк</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Што́кманн</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Стокго́льм</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Ру́дбек</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Ше́рлок</a:t>
            </a:r>
            <a:r>
              <a:rPr lang="ru-RU" sz="2800" b="0" i="0" dirty="0" smtClean="0">
                <a:solidFill>
                  <a:srgbClr val="000000"/>
                </a:solidFill>
                <a:effectLst/>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1990896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3" name="Прямоугольник 2"/>
          <p:cNvSpPr/>
          <p:nvPr/>
        </p:nvSpPr>
        <p:spPr>
          <a:xfrm>
            <a:off x="2811517" y="804070"/>
            <a:ext cx="8397766" cy="584775"/>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ПАРАЛЕЛЬНІ ФОРМИ НАПИСАННЯ:</a:t>
            </a:r>
          </a:p>
        </p:txBody>
      </p:sp>
      <p:sp>
        <p:nvSpPr>
          <p:cNvPr id="2" name="Прямоугольник 1"/>
          <p:cNvSpPr/>
          <p:nvPr/>
        </p:nvSpPr>
        <p:spPr>
          <a:xfrm>
            <a:off x="1939159" y="1582341"/>
            <a:ext cx="9979571" cy="4247317"/>
          </a:xfrm>
          <a:prstGeom prst="rect">
            <a:avLst/>
          </a:prstGeom>
        </p:spPr>
        <p:txBody>
          <a:bodyPr wrap="square">
            <a:spAutoFit/>
          </a:bodyPr>
          <a:lstStyle/>
          <a:p>
            <a:pPr algn="just" fontAlgn="base"/>
            <a:r>
              <a:rPr lang="ru-RU" sz="2800" b="0" i="0" u="none" strike="noStrike" dirty="0" smtClean="0">
                <a:solidFill>
                  <a:srgbClr val="000000"/>
                </a:solidFill>
                <a:effectLst/>
                <a:latin typeface="Times New Roman" pitchFamily="18" charset="0"/>
                <a:cs typeface="Times New Roman" pitchFamily="18" charset="0"/>
              </a:rPr>
              <a:t>У словах, </a:t>
            </a:r>
            <a:r>
              <a:rPr lang="ru-RU" sz="2800" b="0" i="0" u="none" strike="noStrike" dirty="0" err="1" smtClean="0">
                <a:solidFill>
                  <a:srgbClr val="000000"/>
                </a:solidFill>
                <a:effectLst/>
                <a:latin typeface="Times New Roman" pitchFamily="18" charset="0"/>
                <a:cs typeface="Times New Roman" pitchFamily="18" charset="0"/>
              </a:rPr>
              <a:t>що</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походять</a:t>
            </a:r>
            <a:r>
              <a:rPr lang="ru-RU" sz="2800" b="0" i="0" u="none" strike="noStrike" dirty="0" smtClean="0">
                <a:solidFill>
                  <a:srgbClr val="000000"/>
                </a:solidFill>
                <a:effectLst/>
                <a:latin typeface="Times New Roman" pitchFamily="18" charset="0"/>
                <a:cs typeface="Times New Roman" pitchFamily="18" charset="0"/>
              </a:rPr>
              <a:t> з </a:t>
            </a:r>
            <a:r>
              <a:rPr lang="ru-RU" sz="2800" b="0" i="0" u="none" strike="noStrike" dirty="0" err="1" smtClean="0">
                <a:solidFill>
                  <a:srgbClr val="000000"/>
                </a:solidFill>
                <a:effectLst/>
                <a:latin typeface="Times New Roman" pitchFamily="18" charset="0"/>
                <a:cs typeface="Times New Roman" pitchFamily="18" charset="0"/>
              </a:rPr>
              <a:t>давньогрецької</a:t>
            </a:r>
            <a:r>
              <a:rPr lang="ru-RU" sz="2800" b="0" i="0" u="none" strike="noStrike" dirty="0" smtClean="0">
                <a:solidFill>
                  <a:srgbClr val="000000"/>
                </a:solidFill>
                <a:effectLst/>
                <a:latin typeface="Times New Roman" pitchFamily="18" charset="0"/>
                <a:cs typeface="Times New Roman" pitchFamily="18" charset="0"/>
              </a:rPr>
              <a:t> й </a:t>
            </a:r>
            <a:r>
              <a:rPr lang="ru-RU" sz="2800" b="0" i="0" u="none" strike="noStrike" dirty="0" err="1" smtClean="0">
                <a:solidFill>
                  <a:srgbClr val="000000"/>
                </a:solidFill>
                <a:effectLst/>
                <a:latin typeface="Times New Roman" pitchFamily="18" charset="0"/>
                <a:cs typeface="Times New Roman" pitchFamily="18" charset="0"/>
              </a:rPr>
              <a:t>латинської</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мов</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буквосполучення</a:t>
            </a:r>
            <a:r>
              <a:rPr lang="ru-RU" sz="2800" b="1" i="0" u="none" strike="noStrike" dirty="0" smtClean="0">
                <a:solidFill>
                  <a:srgbClr val="000000"/>
                </a:solidFill>
                <a:effectLst/>
                <a:latin typeface="Times New Roman" pitchFamily="18" charset="0"/>
                <a:cs typeface="Times New Roman" pitchFamily="18" charset="0"/>
              </a:rPr>
              <a:t> </a:t>
            </a:r>
            <a:r>
              <a:rPr lang="en-US" sz="2800" b="1" i="0" u="none" strike="noStrike" dirty="0" smtClean="0">
                <a:solidFill>
                  <a:srgbClr val="000000"/>
                </a:solidFill>
                <a:effectLst/>
                <a:latin typeface="Times New Roman" pitchFamily="18" charset="0"/>
                <a:cs typeface="Times New Roman" pitchFamily="18" charset="0"/>
              </a:rPr>
              <a:t>au</a:t>
            </a:r>
            <a:r>
              <a:rPr lang="uk-UA" sz="2800" b="1"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звичайно</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передається</a:t>
            </a:r>
            <a:r>
              <a:rPr lang="ru-RU" sz="2800" b="0" i="0" u="none" strike="noStrike" dirty="0" smtClean="0">
                <a:solidFill>
                  <a:srgbClr val="000000"/>
                </a:solidFill>
                <a:effectLst/>
                <a:latin typeface="Times New Roman" pitchFamily="18" charset="0"/>
                <a:cs typeface="Times New Roman" pitchFamily="18" charset="0"/>
              </a:rPr>
              <a:t> через </a:t>
            </a:r>
            <a:r>
              <a:rPr lang="ru-RU" sz="2800" b="1" i="0" u="none" strike="noStrike" dirty="0" err="1" smtClean="0">
                <a:solidFill>
                  <a:srgbClr val="000000"/>
                </a:solidFill>
                <a:effectLst/>
                <a:latin typeface="Times New Roman" pitchFamily="18" charset="0"/>
                <a:cs typeface="Times New Roman" pitchFamily="18" charset="0"/>
              </a:rPr>
              <a:t>ав</a:t>
            </a:r>
            <a:r>
              <a:rPr lang="ru-RU" sz="2800" b="0" i="0"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автенти́чний</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автобіогра́фія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автомобі́ль</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а́втор</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авторите́т</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автохто́н</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ла́вра</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Авро́ра</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Маврита́нія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Павло</a:t>
            </a:r>
            <a:r>
              <a:rPr lang="ru-RU" sz="2800" b="0" i="1" u="none" strike="noStrike" dirty="0" smtClean="0">
                <a:solidFill>
                  <a:srgbClr val="000000"/>
                </a:solidFill>
                <a:effectLst/>
                <a:latin typeface="Times New Roman" pitchFamily="18" charset="0"/>
                <a:cs typeface="Times New Roman" pitchFamily="18" charset="0"/>
              </a:rPr>
              <a:t>́</a:t>
            </a:r>
            <a:r>
              <a:rPr lang="ru-RU" sz="2800" b="0" i="0" u="none" strike="noStrike" dirty="0" smtClean="0">
                <a:solidFill>
                  <a:srgbClr val="000000"/>
                </a:solidFill>
                <a:effectLst/>
                <a:latin typeface="Times New Roman" pitchFamily="18" charset="0"/>
                <a:cs typeface="Times New Roman" pitchFamily="18" charset="0"/>
              </a:rPr>
              <a:t>.</a:t>
            </a:r>
          </a:p>
          <a:p>
            <a:pPr algn="just" fontAlgn="base"/>
            <a:r>
              <a:rPr lang="ru-RU" sz="2800" b="0" i="0" u="none" strike="noStrike" dirty="0" smtClean="0">
                <a:solidFill>
                  <a:srgbClr val="000000"/>
                </a:solidFill>
                <a:effectLst/>
                <a:latin typeface="Times New Roman" pitchFamily="18" charset="0"/>
                <a:cs typeface="Times New Roman" pitchFamily="18" charset="0"/>
              </a:rPr>
              <a:t>У </a:t>
            </a:r>
            <a:r>
              <a:rPr lang="ru-RU" sz="2800" b="0" i="0" u="none" strike="noStrike" dirty="0" err="1" smtClean="0">
                <a:solidFill>
                  <a:srgbClr val="000000"/>
                </a:solidFill>
                <a:effectLst/>
                <a:latin typeface="Times New Roman" pitchFamily="18" charset="0"/>
                <a:cs typeface="Times New Roman" pitchFamily="18" charset="0"/>
              </a:rPr>
              <a:t>запозиченнях</a:t>
            </a:r>
            <a:r>
              <a:rPr lang="ru-RU" sz="2800" b="0" i="0" u="none" strike="noStrike" dirty="0" smtClean="0">
                <a:solidFill>
                  <a:srgbClr val="000000"/>
                </a:solidFill>
                <a:effectLst/>
                <a:latin typeface="Times New Roman" pitchFamily="18" charset="0"/>
                <a:cs typeface="Times New Roman" pitchFamily="18" charset="0"/>
              </a:rPr>
              <a:t> з </a:t>
            </a:r>
            <a:r>
              <a:rPr lang="ru-RU" sz="2800" b="0" i="0" u="none" strike="noStrike" dirty="0" err="1" smtClean="0">
                <a:solidFill>
                  <a:srgbClr val="000000"/>
                </a:solidFill>
                <a:effectLst/>
                <a:latin typeface="Times New Roman" pitchFamily="18" charset="0"/>
                <a:cs typeface="Times New Roman" pitchFamily="18" charset="0"/>
              </a:rPr>
              <a:t>давньогрецької</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мови</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що</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мають</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стійку</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традицію</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передавання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буквосполучення</a:t>
            </a:r>
            <a:r>
              <a:rPr lang="ru-RU" sz="2800" b="0" i="0" u="none" strike="noStrike" dirty="0" smtClean="0">
                <a:solidFill>
                  <a:srgbClr val="000000"/>
                </a:solidFill>
                <a:effectLst/>
                <a:latin typeface="Times New Roman" pitchFamily="18" charset="0"/>
                <a:cs typeface="Times New Roman" pitchFamily="18" charset="0"/>
              </a:rPr>
              <a:t> </a:t>
            </a:r>
            <a:r>
              <a:rPr lang="en-US" sz="2800" b="1" i="0" u="none" strike="noStrike" dirty="0" smtClean="0">
                <a:solidFill>
                  <a:srgbClr val="000000"/>
                </a:solidFill>
                <a:effectLst/>
                <a:latin typeface="Times New Roman" pitchFamily="18" charset="0"/>
                <a:cs typeface="Times New Roman" pitchFamily="18" charset="0"/>
              </a:rPr>
              <a:t>au</a:t>
            </a:r>
            <a:r>
              <a:rPr lang="en-US"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smtClean="0">
                <a:solidFill>
                  <a:srgbClr val="000000"/>
                </a:solidFill>
                <a:effectLst/>
                <a:latin typeface="Times New Roman" pitchFamily="18" charset="0"/>
                <a:cs typeface="Times New Roman" pitchFamily="18" charset="0"/>
              </a:rPr>
              <a:t>шляхом </a:t>
            </a:r>
            <a:r>
              <a:rPr lang="ru-RU" sz="2800" b="0" i="0" u="none" strike="noStrike" dirty="0" err="1" smtClean="0">
                <a:solidFill>
                  <a:srgbClr val="000000"/>
                </a:solidFill>
                <a:effectLst/>
                <a:latin typeface="Times New Roman" pitchFamily="18" charset="0"/>
                <a:cs typeface="Times New Roman" pitchFamily="18" charset="0"/>
              </a:rPr>
              <a:t>транслітерації</a:t>
            </a:r>
            <a:r>
              <a:rPr lang="ru-RU" sz="2800" b="0" i="0" u="none" strike="noStrike" dirty="0" smtClean="0">
                <a:solidFill>
                  <a:srgbClr val="000000"/>
                </a:solidFill>
                <a:effectLst/>
                <a:latin typeface="Times New Roman" pitchFamily="18" charset="0"/>
                <a:cs typeface="Times New Roman" pitchFamily="18" charset="0"/>
              </a:rPr>
              <a:t> як </a:t>
            </a:r>
            <a:r>
              <a:rPr lang="ru-RU" sz="2800" b="1" i="0" u="none" strike="noStrike" dirty="0" smtClean="0">
                <a:solidFill>
                  <a:srgbClr val="000000"/>
                </a:solidFill>
                <a:effectLst/>
                <a:latin typeface="Times New Roman" pitchFamily="18" charset="0"/>
                <a:cs typeface="Times New Roman" pitchFamily="18" charset="0"/>
              </a:rPr>
              <a:t>ау</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допускаються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орфографічні</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варіанти</a:t>
            </a:r>
            <a:r>
              <a:rPr lang="ru-RU" sz="2800" b="0" i="0" u="none" strike="noStrike" dirty="0" smtClean="0">
                <a:solidFill>
                  <a:srgbClr val="000000"/>
                </a:solidFill>
                <a:effectLst/>
                <a:latin typeface="Times New Roman" pitchFamily="18" charset="0"/>
                <a:cs typeface="Times New Roman" pitchFamily="18" charset="0"/>
              </a:rPr>
              <a:t>: </a:t>
            </a:r>
            <a:r>
              <a:rPr lang="ru-RU" sz="2800" b="1" i="1" u="sng" strike="noStrike" dirty="0" err="1" smtClean="0">
                <a:solidFill>
                  <a:srgbClr val="C00000"/>
                </a:solidFill>
                <a:effectLst/>
                <a:latin typeface="Times New Roman" pitchFamily="18" charset="0"/>
                <a:cs typeface="Times New Roman" pitchFamily="18" charset="0"/>
              </a:rPr>
              <a:t>ау</a:t>
            </a:r>
            <a:r>
              <a:rPr lang="ru-RU" sz="2800" b="1" i="1" u="none" strike="noStrike" dirty="0" err="1" smtClean="0">
                <a:solidFill>
                  <a:srgbClr val="C00000"/>
                </a:solidFill>
                <a:effectLst/>
                <a:latin typeface="Times New Roman" pitchFamily="18" charset="0"/>
                <a:cs typeface="Times New Roman" pitchFamily="18" charset="0"/>
              </a:rPr>
              <a:t>діє́нція</a:t>
            </a:r>
            <a:r>
              <a:rPr lang="ru-RU" sz="2800" b="1" i="1" u="none" strike="noStrike" dirty="0" smtClean="0">
                <a:solidFill>
                  <a:srgbClr val="C00000"/>
                </a:solidFill>
                <a:effectLst/>
                <a:latin typeface="Times New Roman" pitchFamily="18" charset="0"/>
                <a:cs typeface="Times New Roman" pitchFamily="18" charset="0"/>
              </a:rPr>
              <a:t> і </a:t>
            </a:r>
            <a:r>
              <a:rPr lang="ru-RU" sz="2800" b="1" i="1" u="sng" strike="noStrike" dirty="0" err="1" smtClean="0">
                <a:solidFill>
                  <a:srgbClr val="C00000"/>
                </a:solidFill>
                <a:effectLst/>
                <a:latin typeface="Times New Roman" pitchFamily="18" charset="0"/>
                <a:cs typeface="Times New Roman" pitchFamily="18" charset="0"/>
              </a:rPr>
              <a:t>ав</a:t>
            </a:r>
            <a:r>
              <a:rPr lang="ru-RU" sz="2800" b="1" i="1" u="none" strike="noStrike" dirty="0" err="1" smtClean="0">
                <a:solidFill>
                  <a:srgbClr val="C00000"/>
                </a:solidFill>
                <a:effectLst/>
                <a:latin typeface="Times New Roman" pitchFamily="18" charset="0"/>
                <a:cs typeface="Times New Roman" pitchFamily="18" charset="0"/>
              </a:rPr>
              <a:t>діє́нція</a:t>
            </a:r>
            <a:r>
              <a:rPr lang="ru-RU" sz="2800" b="1" i="0" u="none" strike="noStrike" dirty="0" smtClean="0">
                <a:solidFill>
                  <a:srgbClr val="C00000"/>
                </a:solidFill>
                <a:effectLst/>
                <a:latin typeface="Times New Roman" pitchFamily="18" charset="0"/>
                <a:cs typeface="Times New Roman" pitchFamily="18" charset="0"/>
              </a:rPr>
              <a:t>, </a:t>
            </a:r>
            <a:r>
              <a:rPr lang="ru-RU" sz="2800" b="1" i="1" u="sng" strike="noStrike" dirty="0" err="1" smtClean="0">
                <a:solidFill>
                  <a:srgbClr val="C00000"/>
                </a:solidFill>
                <a:effectLst/>
                <a:latin typeface="Times New Roman" pitchFamily="18" charset="0"/>
                <a:cs typeface="Times New Roman" pitchFamily="18" charset="0"/>
              </a:rPr>
              <a:t>ау</a:t>
            </a:r>
            <a:r>
              <a:rPr lang="ru-RU" sz="2800" b="1" i="1" strike="noStrike" dirty="0" err="1" smtClean="0">
                <a:solidFill>
                  <a:srgbClr val="C00000"/>
                </a:solidFill>
                <a:effectLst/>
                <a:latin typeface="Times New Roman" pitchFamily="18" charset="0"/>
                <a:cs typeface="Times New Roman" pitchFamily="18" charset="0"/>
              </a:rPr>
              <a:t>дито́рія</a:t>
            </a:r>
            <a:r>
              <a:rPr lang="ru-RU" sz="2800" b="1" i="1" strike="noStrike" dirty="0" smtClean="0">
                <a:solidFill>
                  <a:srgbClr val="C00000"/>
                </a:solidFill>
                <a:effectLst/>
                <a:latin typeface="Times New Roman" pitchFamily="18" charset="0"/>
                <a:cs typeface="Times New Roman" pitchFamily="18" charset="0"/>
              </a:rPr>
              <a:t> і </a:t>
            </a:r>
            <a:r>
              <a:rPr lang="ru-RU" sz="2800" b="1" i="1" u="sng" strike="noStrike" dirty="0" err="1" smtClean="0">
                <a:solidFill>
                  <a:srgbClr val="C00000"/>
                </a:solidFill>
                <a:effectLst/>
                <a:latin typeface="Times New Roman" pitchFamily="18" charset="0"/>
                <a:cs typeface="Times New Roman" pitchFamily="18" charset="0"/>
              </a:rPr>
              <a:t>ав</a:t>
            </a:r>
            <a:r>
              <a:rPr lang="ru-RU" sz="2800" b="1" i="1" strike="noStrike" dirty="0" err="1" smtClean="0">
                <a:solidFill>
                  <a:srgbClr val="C00000"/>
                </a:solidFill>
                <a:effectLst/>
                <a:latin typeface="Times New Roman" pitchFamily="18" charset="0"/>
                <a:cs typeface="Times New Roman" pitchFamily="18" charset="0"/>
              </a:rPr>
              <a:t>дито́рія</a:t>
            </a:r>
            <a:r>
              <a:rPr lang="ru-RU" sz="2800" b="1" i="0" u="none" strike="noStrike" dirty="0" smtClean="0">
                <a:solidFill>
                  <a:srgbClr val="C00000"/>
                </a:solidFill>
                <a:effectLst/>
                <a:latin typeface="Times New Roman" pitchFamily="18" charset="0"/>
                <a:cs typeface="Times New Roman" pitchFamily="18" charset="0"/>
              </a:rPr>
              <a:t>, </a:t>
            </a:r>
            <a:r>
              <a:rPr lang="ru-RU" sz="2800" b="1" i="1" u="none" strike="noStrike" dirty="0" err="1" smtClean="0">
                <a:solidFill>
                  <a:srgbClr val="C00000"/>
                </a:solidFill>
                <a:effectLst/>
                <a:latin typeface="Times New Roman" pitchFamily="18" charset="0"/>
                <a:cs typeface="Times New Roman" pitchFamily="18" charset="0"/>
              </a:rPr>
              <a:t>л</a:t>
            </a:r>
            <a:r>
              <a:rPr lang="ru-RU" sz="2800" b="1" i="1" u="sng" strike="noStrike" dirty="0" err="1" smtClean="0">
                <a:solidFill>
                  <a:srgbClr val="C00000"/>
                </a:solidFill>
                <a:effectLst/>
                <a:latin typeface="Times New Roman" pitchFamily="18" charset="0"/>
                <a:cs typeface="Times New Roman" pitchFamily="18" charset="0"/>
              </a:rPr>
              <a:t>ау</a:t>
            </a:r>
            <a:r>
              <a:rPr lang="ru-RU" sz="2800" b="1" i="1" u="none" strike="noStrike" dirty="0" err="1" smtClean="0">
                <a:solidFill>
                  <a:srgbClr val="C00000"/>
                </a:solidFill>
                <a:effectLst/>
                <a:latin typeface="Times New Roman" pitchFamily="18" charset="0"/>
                <a:cs typeface="Times New Roman" pitchFamily="18" charset="0"/>
              </a:rPr>
              <a:t>реа́т</a:t>
            </a:r>
            <a:r>
              <a:rPr lang="ru-RU" sz="2800" b="1" i="1" u="none" strike="noStrike" dirty="0" smtClean="0">
                <a:solidFill>
                  <a:srgbClr val="C00000"/>
                </a:solidFill>
                <a:effectLst/>
                <a:latin typeface="Times New Roman" pitchFamily="18" charset="0"/>
                <a:cs typeface="Times New Roman" pitchFamily="18" charset="0"/>
              </a:rPr>
              <a:t> і </a:t>
            </a:r>
            <a:r>
              <a:rPr lang="ru-RU" sz="2800" b="1" i="1" u="none" strike="noStrike" dirty="0" err="1" smtClean="0">
                <a:solidFill>
                  <a:srgbClr val="C00000"/>
                </a:solidFill>
                <a:effectLst/>
                <a:latin typeface="Times New Roman" pitchFamily="18" charset="0"/>
                <a:cs typeface="Times New Roman" pitchFamily="18" charset="0"/>
              </a:rPr>
              <a:t>л</a:t>
            </a:r>
            <a:r>
              <a:rPr lang="ru-RU" sz="2800" b="1" i="1" u="sng" strike="noStrike" dirty="0" err="1" smtClean="0">
                <a:solidFill>
                  <a:srgbClr val="C00000"/>
                </a:solidFill>
                <a:effectLst/>
                <a:latin typeface="Times New Roman" pitchFamily="18" charset="0"/>
                <a:cs typeface="Times New Roman" pitchFamily="18" charset="0"/>
              </a:rPr>
              <a:t>ав</a:t>
            </a:r>
            <a:r>
              <a:rPr lang="ru-RU" sz="2800" b="1" i="1" u="none" strike="noStrike" dirty="0" err="1" smtClean="0">
                <a:solidFill>
                  <a:srgbClr val="C00000"/>
                </a:solidFill>
                <a:effectLst/>
                <a:latin typeface="Times New Roman" pitchFamily="18" charset="0"/>
                <a:cs typeface="Times New Roman" pitchFamily="18" charset="0"/>
              </a:rPr>
              <a:t>реа́т</a:t>
            </a:r>
            <a:r>
              <a:rPr lang="ru-RU" sz="2800" b="1" i="0" u="none" strike="noStrike" dirty="0" smtClean="0">
                <a:solidFill>
                  <a:srgbClr val="C00000"/>
                </a:solidFill>
                <a:effectLst/>
                <a:latin typeface="Times New Roman" pitchFamily="18" charset="0"/>
                <a:cs typeface="Times New Roman" pitchFamily="18" charset="0"/>
              </a:rPr>
              <a:t>, </a:t>
            </a:r>
            <a:r>
              <a:rPr lang="ru-RU" sz="2800" b="1" i="1" u="none" strike="noStrike" dirty="0" err="1" smtClean="0">
                <a:solidFill>
                  <a:srgbClr val="C00000"/>
                </a:solidFill>
                <a:effectLst/>
                <a:latin typeface="Times New Roman" pitchFamily="18" charset="0"/>
                <a:cs typeface="Times New Roman" pitchFamily="18" charset="0"/>
              </a:rPr>
              <a:t>п</a:t>
            </a:r>
            <a:r>
              <a:rPr lang="ru-RU" sz="2800" b="1" i="1" u="sng" strike="noStrike" dirty="0" err="1" smtClean="0">
                <a:solidFill>
                  <a:srgbClr val="C00000"/>
                </a:solidFill>
                <a:effectLst/>
                <a:latin typeface="Times New Roman" pitchFamily="18" charset="0"/>
                <a:cs typeface="Times New Roman" pitchFamily="18" charset="0"/>
              </a:rPr>
              <a:t>а́у</a:t>
            </a:r>
            <a:r>
              <a:rPr lang="ru-RU" sz="2800" b="1" i="1" u="none" strike="noStrike" dirty="0" err="1" smtClean="0">
                <a:solidFill>
                  <a:srgbClr val="C00000"/>
                </a:solidFill>
                <a:effectLst/>
                <a:latin typeface="Times New Roman" pitchFamily="18" charset="0"/>
                <a:cs typeface="Times New Roman" pitchFamily="18" charset="0"/>
              </a:rPr>
              <a:t>за</a:t>
            </a:r>
            <a:r>
              <a:rPr lang="ru-RU" sz="2800" b="1" i="1" u="none" strike="noStrike" dirty="0" smtClean="0">
                <a:solidFill>
                  <a:srgbClr val="C00000"/>
                </a:solidFill>
                <a:effectLst/>
                <a:latin typeface="Times New Roman" pitchFamily="18" charset="0"/>
                <a:cs typeface="Times New Roman" pitchFamily="18" charset="0"/>
              </a:rPr>
              <a:t> і </a:t>
            </a:r>
            <a:r>
              <a:rPr lang="ru-RU" sz="2800" b="1" i="1" u="none" strike="noStrike" dirty="0" err="1" smtClean="0">
                <a:solidFill>
                  <a:srgbClr val="C00000"/>
                </a:solidFill>
                <a:effectLst/>
                <a:latin typeface="Times New Roman" pitchFamily="18" charset="0"/>
                <a:cs typeface="Times New Roman" pitchFamily="18" charset="0"/>
              </a:rPr>
              <a:t>п</a:t>
            </a:r>
            <a:r>
              <a:rPr lang="ru-RU" sz="2800" b="1" i="1" u="sng" strike="noStrike" dirty="0" err="1" smtClean="0">
                <a:solidFill>
                  <a:srgbClr val="C00000"/>
                </a:solidFill>
                <a:effectLst/>
                <a:latin typeface="Times New Roman" pitchFamily="18" charset="0"/>
                <a:cs typeface="Times New Roman" pitchFamily="18" charset="0"/>
              </a:rPr>
              <a:t>а́в</a:t>
            </a:r>
            <a:r>
              <a:rPr lang="ru-RU" sz="2800" b="1" i="1" u="none" strike="noStrike" dirty="0" err="1" smtClean="0">
                <a:solidFill>
                  <a:srgbClr val="C00000"/>
                </a:solidFill>
                <a:effectLst/>
                <a:latin typeface="Times New Roman" pitchFamily="18" charset="0"/>
                <a:cs typeface="Times New Roman" pitchFamily="18" charset="0"/>
              </a:rPr>
              <a:t>за</a:t>
            </a:r>
            <a:r>
              <a:rPr lang="ru-RU" sz="2800" b="1" i="0" u="none" strike="noStrike" dirty="0" smtClean="0">
                <a:solidFill>
                  <a:srgbClr val="C00000"/>
                </a:solidFill>
                <a:effectLst/>
                <a:latin typeface="Times New Roman" pitchFamily="18" charset="0"/>
                <a:cs typeface="Times New Roman" pitchFamily="18" charset="0"/>
              </a:rPr>
              <a:t>, </a:t>
            </a:r>
            <a:r>
              <a:rPr lang="ru-RU" sz="2800" b="1" i="1" u="none" strike="noStrike" dirty="0" err="1" smtClean="0">
                <a:solidFill>
                  <a:srgbClr val="C00000"/>
                </a:solidFill>
                <a:effectLst/>
                <a:latin typeface="Times New Roman" pitchFamily="18" charset="0"/>
                <a:cs typeface="Times New Roman" pitchFamily="18" charset="0"/>
              </a:rPr>
              <a:t>ф</a:t>
            </a:r>
            <a:r>
              <a:rPr lang="ru-RU" sz="2800" b="1" i="1" u="sng" strike="noStrike" dirty="0" err="1" smtClean="0">
                <a:solidFill>
                  <a:srgbClr val="C00000"/>
                </a:solidFill>
                <a:effectLst/>
                <a:latin typeface="Times New Roman" pitchFamily="18" charset="0"/>
                <a:cs typeface="Times New Roman" pitchFamily="18" charset="0"/>
              </a:rPr>
              <a:t>а́у</a:t>
            </a:r>
            <a:r>
              <a:rPr lang="ru-RU" sz="2800" b="1" i="1" u="none" strike="noStrike" dirty="0" err="1" smtClean="0">
                <a:solidFill>
                  <a:srgbClr val="C00000"/>
                </a:solidFill>
                <a:effectLst/>
                <a:latin typeface="Times New Roman" pitchFamily="18" charset="0"/>
                <a:cs typeface="Times New Roman" pitchFamily="18" charset="0"/>
              </a:rPr>
              <a:t>на</a:t>
            </a:r>
            <a:r>
              <a:rPr lang="ru-RU" sz="2800" b="1" i="1" u="none" strike="noStrike" dirty="0" smtClean="0">
                <a:solidFill>
                  <a:srgbClr val="C00000"/>
                </a:solidFill>
                <a:effectLst/>
                <a:latin typeface="Times New Roman" pitchFamily="18" charset="0"/>
                <a:cs typeface="Times New Roman" pitchFamily="18" charset="0"/>
              </a:rPr>
              <a:t> і </a:t>
            </a:r>
            <a:r>
              <a:rPr lang="ru-RU" sz="2800" b="1" i="1" u="none" strike="noStrike" dirty="0" err="1" smtClean="0">
                <a:solidFill>
                  <a:srgbClr val="C00000"/>
                </a:solidFill>
                <a:effectLst/>
                <a:latin typeface="Times New Roman" pitchFamily="18" charset="0"/>
                <a:cs typeface="Times New Roman" pitchFamily="18" charset="0"/>
              </a:rPr>
              <a:t>фа</a:t>
            </a:r>
            <a:r>
              <a:rPr lang="ru-RU" sz="2800" b="1" i="1" u="sng" strike="noStrike" dirty="0" err="1" smtClean="0">
                <a:solidFill>
                  <a:srgbClr val="C00000"/>
                </a:solidFill>
                <a:effectLst/>
                <a:latin typeface="Times New Roman" pitchFamily="18" charset="0"/>
                <a:cs typeface="Times New Roman" pitchFamily="18" charset="0"/>
              </a:rPr>
              <a:t>́в</a:t>
            </a:r>
            <a:r>
              <a:rPr lang="ru-RU" sz="2800" b="1" i="1" u="none" strike="noStrike" dirty="0" err="1" smtClean="0">
                <a:solidFill>
                  <a:srgbClr val="C00000"/>
                </a:solidFill>
                <a:effectLst/>
                <a:latin typeface="Times New Roman" pitchFamily="18" charset="0"/>
                <a:cs typeface="Times New Roman" pitchFamily="18" charset="0"/>
              </a:rPr>
              <a:t>на</a:t>
            </a:r>
            <a:r>
              <a:rPr lang="ru-RU" sz="2800" b="1" i="0" u="none" strike="noStrike" dirty="0" smtClean="0">
                <a:solidFill>
                  <a:srgbClr val="000000"/>
                </a:solidFill>
                <a:effectLst/>
                <a:latin typeface="Times New Roman" pitchFamily="18" charset="0"/>
                <a:cs typeface="Times New Roman" pitchFamily="18" charset="0"/>
              </a:rPr>
              <a:t>.</a:t>
            </a:r>
            <a:r>
              <a:rPr lang="ru-RU" b="0" i="0" dirty="0" smtClean="0">
                <a:solidFill>
                  <a:srgbClr val="000000"/>
                </a:solidFill>
                <a:effectLst/>
                <a:latin typeface="Times New Roman" pitchFamily="18" charset="0"/>
                <a:cs typeface="Times New Roman" pitchFamily="18" charset="0"/>
              </a:rPr>
              <a:t/>
            </a:r>
            <a:br>
              <a:rPr lang="ru-RU" b="0" i="0" dirty="0" smtClean="0">
                <a:solidFill>
                  <a:srgbClr val="000000"/>
                </a:solidFill>
                <a:effectLst/>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531791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1872814" y="1358230"/>
            <a:ext cx="9932275" cy="5262979"/>
          </a:xfrm>
          <a:prstGeom prst="rect">
            <a:avLst/>
          </a:prstGeom>
        </p:spPr>
        <p:txBody>
          <a:bodyPr wrap="square">
            <a:spAutoFit/>
          </a:bodyPr>
          <a:lstStyle/>
          <a:p>
            <a:pPr algn="just" fontAlgn="base"/>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Буквосполучення</a:t>
            </a:r>
            <a:r>
              <a:rPr lang="ru-RU" sz="2800" b="0" i="0" u="none" strike="noStrike" dirty="0" smtClean="0">
                <a:solidFill>
                  <a:srgbClr val="000000"/>
                </a:solidFill>
                <a:effectLst/>
                <a:latin typeface="Times New Roman" pitchFamily="18" charset="0"/>
                <a:cs typeface="Times New Roman" pitchFamily="18" charset="0"/>
              </a:rPr>
              <a:t> </a:t>
            </a:r>
            <a:r>
              <a:rPr lang="en-US" sz="2800" b="1" i="0" u="none" strike="noStrike" dirty="0" err="1" smtClean="0">
                <a:solidFill>
                  <a:srgbClr val="C00000"/>
                </a:solidFill>
                <a:effectLst/>
                <a:latin typeface="Times New Roman" pitchFamily="18" charset="0"/>
                <a:cs typeface="Times New Roman" pitchFamily="18" charset="0"/>
              </a:rPr>
              <a:t>th</a:t>
            </a:r>
            <a:r>
              <a:rPr lang="en-US"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smtClean="0">
                <a:solidFill>
                  <a:srgbClr val="000000"/>
                </a:solidFill>
                <a:effectLst/>
                <a:latin typeface="Times New Roman" pitchFamily="18" charset="0"/>
                <a:cs typeface="Times New Roman" pitchFamily="18" charset="0"/>
              </a:rPr>
              <a:t>у словах </a:t>
            </a:r>
            <a:r>
              <a:rPr lang="ru-RU" sz="2800" b="0" i="0" u="none" strike="noStrike" dirty="0" err="1" smtClean="0">
                <a:solidFill>
                  <a:srgbClr val="000000"/>
                </a:solidFill>
                <a:effectLst/>
                <a:latin typeface="Times New Roman" pitchFamily="18" charset="0"/>
                <a:cs typeface="Times New Roman" pitchFamily="18" charset="0"/>
              </a:rPr>
              <a:t>грецького</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походження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передаємо</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звичайно</a:t>
            </a:r>
            <a:r>
              <a:rPr lang="ru-RU" sz="2800" b="0" i="0" u="none" strike="noStrike" dirty="0" smtClean="0">
                <a:solidFill>
                  <a:srgbClr val="000000"/>
                </a:solidFill>
                <a:effectLst/>
                <a:latin typeface="Times New Roman" pitchFamily="18" charset="0"/>
                <a:cs typeface="Times New Roman" pitchFamily="18" charset="0"/>
              </a:rPr>
              <a:t> буквою </a:t>
            </a:r>
            <a:r>
              <a:rPr lang="ru-RU" sz="2800" b="1" i="0" u="none" strike="noStrike" dirty="0" smtClean="0">
                <a:solidFill>
                  <a:srgbClr val="C00000"/>
                </a:solidFill>
                <a:effectLst/>
                <a:latin typeface="Times New Roman" pitchFamily="18" charset="0"/>
                <a:cs typeface="Times New Roman" pitchFamily="18" charset="0"/>
              </a:rPr>
              <a:t>т</a:t>
            </a:r>
            <a:r>
              <a:rPr lang="ru-RU" sz="2800" b="0" i="0"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антоло́гія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антрополо́гія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апте́ка</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а́стма</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бібліоте́ка</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католи́цький</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теа́тр</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тео́рія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ортодо́кс</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ортопе́дія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Амальте́я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Промете́й</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Те́кля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Таї́сія</a:t>
            </a:r>
            <a:r>
              <a:rPr lang="ru-RU" sz="2800" b="0" i="1"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000000"/>
                </a:solidFill>
                <a:effectLst/>
                <a:latin typeface="Times New Roman" pitchFamily="18" charset="0"/>
                <a:cs typeface="Times New Roman" pitchFamily="18" charset="0"/>
              </a:rPr>
              <a:t>Теодо́р</a:t>
            </a:r>
            <a:r>
              <a:rPr lang="ru-RU" sz="2800" b="0" i="1" u="none" strike="noStrike" dirty="0" smtClean="0">
                <a:solidFill>
                  <a:srgbClr val="000000"/>
                </a:solidFill>
                <a:effectLst/>
                <a:latin typeface="Times New Roman" pitchFamily="18" charset="0"/>
                <a:cs typeface="Times New Roman" pitchFamily="18" charset="0"/>
              </a:rPr>
              <a:t>.</a:t>
            </a:r>
          </a:p>
          <a:p>
            <a:pPr algn="just" fontAlgn="base"/>
            <a:r>
              <a:rPr lang="ru-RU" sz="2800" b="0" i="0" u="none" strike="noStrike" dirty="0" smtClean="0">
                <a:solidFill>
                  <a:srgbClr val="000000"/>
                </a:solidFill>
                <a:effectLst/>
                <a:latin typeface="Times New Roman" pitchFamily="18" charset="0"/>
                <a:cs typeface="Times New Roman" pitchFamily="18" charset="0"/>
              </a:rPr>
              <a:t>    У словах, </a:t>
            </a:r>
            <a:r>
              <a:rPr lang="ru-RU" sz="2800" b="0" i="0" u="none" strike="noStrike" dirty="0" err="1" smtClean="0">
                <a:solidFill>
                  <a:srgbClr val="000000"/>
                </a:solidFill>
                <a:effectLst/>
                <a:latin typeface="Times New Roman" pitchFamily="18" charset="0"/>
                <a:cs typeface="Times New Roman" pitchFamily="18" charset="0"/>
              </a:rPr>
              <a:t>узвичаєних</a:t>
            </a:r>
            <a:r>
              <a:rPr lang="ru-RU" sz="2800" b="0" i="0" u="none" strike="noStrike" dirty="0" smtClean="0">
                <a:solidFill>
                  <a:srgbClr val="000000"/>
                </a:solidFill>
                <a:effectLst/>
                <a:latin typeface="Times New Roman" pitchFamily="18" charset="0"/>
                <a:cs typeface="Times New Roman" pitchFamily="18" charset="0"/>
              </a:rPr>
              <a:t> в </a:t>
            </a:r>
            <a:r>
              <a:rPr lang="ru-RU" sz="2800" b="0" i="0" u="none" strike="noStrike" dirty="0" err="1" smtClean="0">
                <a:solidFill>
                  <a:srgbClr val="000000"/>
                </a:solidFill>
                <a:effectLst/>
                <a:latin typeface="Times New Roman" pitchFamily="18" charset="0"/>
                <a:cs typeface="Times New Roman" pitchFamily="18" charset="0"/>
              </a:rPr>
              <a:t>українській</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мові</a:t>
            </a:r>
            <a:r>
              <a:rPr lang="ru-RU" sz="2800" b="0" i="0" u="none" strike="noStrike" dirty="0" smtClean="0">
                <a:solidFill>
                  <a:srgbClr val="000000"/>
                </a:solidFill>
                <a:effectLst/>
                <a:latin typeface="Times New Roman" pitchFamily="18" charset="0"/>
                <a:cs typeface="Times New Roman" pitchFamily="18" charset="0"/>
              </a:rPr>
              <a:t> з </a:t>
            </a:r>
            <a:r>
              <a:rPr lang="ru-RU" sz="2800" b="1" i="0" u="none" strike="noStrike" dirty="0" smtClean="0">
                <a:solidFill>
                  <a:srgbClr val="C00000"/>
                </a:solidFill>
                <a:effectLst/>
                <a:latin typeface="Times New Roman" pitchFamily="18" charset="0"/>
                <a:cs typeface="Times New Roman" pitchFamily="18" charset="0"/>
              </a:rPr>
              <a:t>ф</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допускається</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орфографічна</a:t>
            </a:r>
            <a:r>
              <a:rPr lang="ru-RU" sz="2800" b="0" i="0" u="none" strike="noStrike" dirty="0" smtClean="0">
                <a:solidFill>
                  <a:srgbClr val="000000"/>
                </a:solidFill>
                <a:effectLst/>
                <a:latin typeface="Times New Roman" pitchFamily="18" charset="0"/>
                <a:cs typeface="Times New Roman" pitchFamily="18" charset="0"/>
              </a:rPr>
              <a:t> </a:t>
            </a:r>
            <a:r>
              <a:rPr lang="ru-RU" sz="2800" b="0" i="0" u="none" strike="noStrike" dirty="0" err="1" smtClean="0">
                <a:solidFill>
                  <a:srgbClr val="000000"/>
                </a:solidFill>
                <a:effectLst/>
                <a:latin typeface="Times New Roman" pitchFamily="18" charset="0"/>
                <a:cs typeface="Times New Roman" pitchFamily="18" charset="0"/>
              </a:rPr>
              <a:t>варіантність</a:t>
            </a:r>
            <a:r>
              <a:rPr lang="ru-RU" sz="2800" b="0" i="0" u="none" strike="noStrike" dirty="0" smtClean="0">
                <a:solidFill>
                  <a:srgbClr val="000000"/>
                </a:solidFill>
                <a:effectLst/>
                <a:latin typeface="Times New Roman" pitchFamily="18" charset="0"/>
                <a:cs typeface="Times New Roman" pitchFamily="18" charset="0"/>
              </a:rPr>
              <a:t> на </a:t>
            </a:r>
            <a:r>
              <a:rPr lang="ru-RU" sz="2800" b="0" i="0" u="none" strike="noStrike" dirty="0" err="1" smtClean="0">
                <a:solidFill>
                  <a:srgbClr val="000000"/>
                </a:solidFill>
                <a:effectLst/>
                <a:latin typeface="Times New Roman" pitchFamily="18" charset="0"/>
                <a:cs typeface="Times New Roman" pitchFamily="18" charset="0"/>
              </a:rPr>
              <a:t>зразок</a:t>
            </a:r>
            <a:r>
              <a:rPr lang="ru-RU" sz="2800" b="0" i="0" u="none" strike="noStrike" dirty="0" smtClean="0">
                <a:solidFill>
                  <a:srgbClr val="0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ана́фема</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ана́тема</a:t>
            </a:r>
            <a:r>
              <a:rPr lang="ru-RU" sz="2800" b="0" i="1" u="none" strike="noStrike" dirty="0" smtClean="0">
                <a:solidFill>
                  <a:srgbClr val="C00000"/>
                </a:solidFill>
                <a:effectLst/>
                <a:latin typeface="Times New Roman" pitchFamily="18" charset="0"/>
                <a:cs typeface="Times New Roman" pitchFamily="18" charset="0"/>
              </a:rPr>
              <a:t>,</a:t>
            </a:r>
            <a:r>
              <a:rPr lang="ru-RU" sz="2800" b="0" i="0"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дифіра́мб</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дитира́мб</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ефі́р</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ете́р</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ка́федра</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кате́дра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логари́фм</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логари́тм</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міф</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міфоло́гія</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міт</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мітоло́гія</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Агата́нгел</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Агафа́нгел</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Афі́ни</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Ате́ни</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Борисфе́н</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Бористе́н</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Демосфе́н</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Демосте́н</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Ма́рфа</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Ма́рта</a:t>
            </a:r>
            <a:r>
              <a:rPr lang="ru-RU" sz="2800" b="0" i="1" u="none" strike="noStrike" dirty="0" smtClean="0">
                <a:solidFill>
                  <a:srgbClr val="C00000"/>
                </a:solidFill>
                <a:effectLst/>
                <a:latin typeface="Times New Roman" pitchFamily="18" charset="0"/>
                <a:cs typeface="Times New Roman" pitchFamily="18" charset="0"/>
              </a:rPr>
              <a:t>, </a:t>
            </a:r>
            <a:r>
              <a:rPr lang="ru-RU" sz="2800" b="0" i="1" u="none" strike="noStrike" dirty="0" err="1" smtClean="0">
                <a:solidFill>
                  <a:srgbClr val="C00000"/>
                </a:solidFill>
                <a:effectLst/>
                <a:latin typeface="Times New Roman" pitchFamily="18" charset="0"/>
                <a:cs typeface="Times New Roman" pitchFamily="18" charset="0"/>
              </a:rPr>
              <a:t>Фесса́лія</a:t>
            </a:r>
            <a:r>
              <a:rPr lang="ru-RU" sz="2800" b="0" i="1" u="none" strike="noStrike" dirty="0" smtClean="0">
                <a:solidFill>
                  <a:srgbClr val="C00000"/>
                </a:solidFill>
                <a:effectLst/>
                <a:latin typeface="Times New Roman" pitchFamily="18" charset="0"/>
                <a:cs typeface="Times New Roman" pitchFamily="18" charset="0"/>
              </a:rPr>
              <a:t> і </a:t>
            </a:r>
            <a:r>
              <a:rPr lang="ru-RU" sz="2800" b="0" i="1" u="none" strike="noStrike" dirty="0" err="1" smtClean="0">
                <a:solidFill>
                  <a:srgbClr val="C00000"/>
                </a:solidFill>
                <a:effectLst/>
                <a:latin typeface="Times New Roman" pitchFamily="18" charset="0"/>
                <a:cs typeface="Times New Roman" pitchFamily="18" charset="0"/>
              </a:rPr>
              <a:t>Тесса́лія</a:t>
            </a:r>
            <a:r>
              <a:rPr lang="ru-RU" sz="2800" b="0" i="1" u="none" strike="noStrike" dirty="0" smtClean="0">
                <a:solidFill>
                  <a:srgbClr val="C00000"/>
                </a:solidFill>
                <a:effectLst/>
                <a:latin typeface="Times New Roman" pitchFamily="18" charset="0"/>
                <a:cs typeface="Times New Roman" pitchFamily="18" charset="0"/>
              </a:rPr>
              <a:t> </a:t>
            </a:r>
            <a:r>
              <a:rPr lang="ru-RU" sz="2800" b="0" i="0" u="none" strike="noStrike" dirty="0" smtClean="0">
                <a:solidFill>
                  <a:srgbClr val="000000"/>
                </a:solidFill>
                <a:effectLst/>
                <a:latin typeface="Times New Roman" pitchFamily="18" charset="0"/>
                <a:cs typeface="Times New Roman" pitchFamily="18" charset="0"/>
              </a:rPr>
              <a:t>та </a:t>
            </a:r>
            <a:r>
              <a:rPr lang="ru-RU" sz="2800" b="0" i="0" u="none" strike="noStrike" dirty="0" err="1" smtClean="0">
                <a:solidFill>
                  <a:srgbClr val="000000"/>
                </a:solidFill>
                <a:effectLst/>
                <a:latin typeface="Times New Roman" pitchFamily="18" charset="0"/>
                <a:cs typeface="Times New Roman" pitchFamily="18" charset="0"/>
              </a:rPr>
              <a:t>ін</a:t>
            </a:r>
            <a:r>
              <a:rPr lang="ru-RU" sz="2800" b="0" i="0" u="none" strike="noStrike" dirty="0" smtClean="0">
                <a:solidFill>
                  <a:srgbClr val="000000"/>
                </a:solidFill>
                <a:effectLst/>
                <a:latin typeface="Times New Roman" pitchFamily="18" charset="0"/>
                <a:cs typeface="Times New Roman" pitchFamily="18" charset="0"/>
              </a:rPr>
              <a:t>.</a:t>
            </a:r>
            <a:endParaRPr lang="ru-RU" sz="2800" b="0" i="0" u="none" strike="noStrike" dirty="0">
              <a:solidFill>
                <a:srgbClr val="000000"/>
              </a:solidFill>
              <a:effectLst/>
              <a:latin typeface="Times New Roman" pitchFamily="18" charset="0"/>
              <a:cs typeface="Times New Roman" pitchFamily="18" charset="0"/>
            </a:endParaRPr>
          </a:p>
        </p:txBody>
      </p:sp>
      <p:sp>
        <p:nvSpPr>
          <p:cNvPr id="4" name="Прямоугольник 3"/>
          <p:cNvSpPr/>
          <p:nvPr/>
        </p:nvSpPr>
        <p:spPr>
          <a:xfrm>
            <a:off x="2811517" y="567580"/>
            <a:ext cx="8397766" cy="584775"/>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ПАРАЛЕЛЬНІ ФОРМИ НАПИСАННЯ:</a:t>
            </a:r>
          </a:p>
        </p:txBody>
      </p:sp>
    </p:spTree>
    <p:extLst>
      <p:ext uri="{BB962C8B-B14F-4D97-AF65-F5344CB8AC3E}">
        <p14:creationId xmlns:p14="http://schemas.microsoft.com/office/powerpoint/2010/main" val="7881516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2096817" y="2536071"/>
            <a:ext cx="9412013" cy="2246769"/>
          </a:xfrm>
          <a:prstGeom prst="rect">
            <a:avLst/>
          </a:prstGeom>
        </p:spPr>
        <p:txBody>
          <a:bodyPr wrap="square">
            <a:spAutoFit/>
          </a:bodyPr>
          <a:lstStyle/>
          <a:p>
            <a:pPr algn="just"/>
            <a:r>
              <a:rPr lang="ru-RU" sz="2800" b="0" i="0" dirty="0" err="1" smtClean="0">
                <a:solidFill>
                  <a:srgbClr val="000000"/>
                </a:solidFill>
                <a:effectLst/>
                <a:latin typeface="Times New Roman" pitchFamily="18" charset="0"/>
                <a:cs typeface="Times New Roman" pitchFamily="18" charset="0"/>
              </a:rPr>
              <a:t>Іменники</a:t>
            </a:r>
            <a:r>
              <a:rPr lang="ru-RU" sz="2800" dirty="0">
                <a:solidFill>
                  <a:srgbClr val="000000"/>
                </a:solidFill>
                <a:latin typeface="Times New Roman" pitchFamily="18" charset="0"/>
                <a:cs typeface="Times New Roman" pitchFamily="18" charset="0"/>
              </a:rPr>
              <a:t> </a:t>
            </a:r>
            <a:r>
              <a:rPr lang="ru-RU" sz="2800" dirty="0" err="1" smtClean="0">
                <a:solidFill>
                  <a:srgbClr val="000000"/>
                </a:solidFill>
                <a:latin typeface="Times New Roman" pitchFamily="18" charset="0"/>
                <a:cs typeface="Times New Roman" pitchFamily="18" charset="0"/>
              </a:rPr>
              <a:t>жіночого</a:t>
            </a:r>
            <a:r>
              <a:rPr lang="ru-RU" sz="2800" dirty="0" smtClean="0">
                <a:solidFill>
                  <a:srgbClr val="000000"/>
                </a:solidFill>
                <a:latin typeface="Times New Roman" pitchFamily="18" charset="0"/>
                <a:cs typeface="Times New Roman" pitchFamily="18" charset="0"/>
              </a:rPr>
              <a:t> роду </a:t>
            </a:r>
            <a:r>
              <a:rPr lang="ru-RU" sz="2800" b="0" i="0" dirty="0" smtClean="0">
                <a:solidFill>
                  <a:srgbClr val="000000"/>
                </a:solidFill>
                <a:effectLst/>
                <a:latin typeface="Times New Roman" pitchFamily="18" charset="0"/>
                <a:cs typeface="Times New Roman" pitchFamily="18" charset="0"/>
              </a:rPr>
              <a:t>на </a:t>
            </a:r>
            <a:r>
              <a:rPr lang="ru-RU" sz="2800" b="1" i="0" u="none" strike="noStrike" dirty="0" smtClean="0">
                <a:solidFill>
                  <a:srgbClr val="000000"/>
                </a:solidFill>
                <a:effectLst/>
                <a:latin typeface="Times New Roman" pitchFamily="18" charset="0"/>
                <a:cs typeface="Times New Roman" pitchFamily="18" charset="0"/>
              </a:rPr>
              <a:t>-</a:t>
            </a:r>
            <a:r>
              <a:rPr lang="ru-RU" sz="2800" b="1" i="0" u="none" strike="noStrike" dirty="0" err="1" smtClean="0">
                <a:solidFill>
                  <a:srgbClr val="000000"/>
                </a:solidFill>
                <a:effectLst/>
                <a:latin typeface="Times New Roman" pitchFamily="18" charset="0"/>
                <a:cs typeface="Times New Roman" pitchFamily="18" charset="0"/>
              </a:rPr>
              <a:t>ть</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після</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приголосного</a:t>
            </a:r>
            <a:r>
              <a:rPr lang="ru-RU" sz="2800" b="0" i="0" dirty="0" smtClean="0">
                <a:solidFill>
                  <a:srgbClr val="000000"/>
                </a:solidFill>
                <a:effectLst/>
                <a:latin typeface="Times New Roman" pitchFamily="18" charset="0"/>
                <a:cs typeface="Times New Roman" pitchFamily="18" charset="0"/>
              </a:rPr>
              <a:t>, а </a:t>
            </a:r>
            <a:r>
              <a:rPr lang="ru-RU" sz="2800" b="0" i="0" dirty="0" err="1" smtClean="0">
                <a:solidFill>
                  <a:srgbClr val="000000"/>
                </a:solidFill>
                <a:effectLst/>
                <a:latin typeface="Times New Roman" pitchFamily="18" charset="0"/>
                <a:cs typeface="Times New Roman" pitchFamily="18" charset="0"/>
              </a:rPr>
              <a:t>також</a:t>
            </a:r>
            <a:r>
              <a:rPr lang="ru-RU" sz="2800" b="0" i="0" dirty="0" smtClean="0">
                <a:solidFill>
                  <a:srgbClr val="000000"/>
                </a:solidFill>
                <a:effectLst/>
                <a:latin typeface="Times New Roman" pitchFamily="18" charset="0"/>
                <a:cs typeface="Times New Roman" pitchFamily="18" charset="0"/>
              </a:rPr>
              <a:t> слова кров, </a:t>
            </a:r>
            <a:r>
              <a:rPr lang="ru-RU" sz="2800" b="0" i="0" dirty="0" err="1" smtClean="0">
                <a:solidFill>
                  <a:srgbClr val="000000"/>
                </a:solidFill>
                <a:effectLst/>
                <a:latin typeface="Times New Roman" pitchFamily="18" charset="0"/>
                <a:cs typeface="Times New Roman" pitchFamily="18" charset="0"/>
              </a:rPr>
              <a:t>любо́в</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о́сінь</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сіль</a:t>
            </a:r>
            <a:r>
              <a:rPr lang="ru-RU" sz="2800" b="0" i="0" dirty="0" smtClean="0">
                <a:solidFill>
                  <a:srgbClr val="000000"/>
                </a:solidFill>
                <a:effectLst/>
                <a:latin typeface="Times New Roman" pitchFamily="18" charset="0"/>
                <a:cs typeface="Times New Roman" pitchFamily="18" charset="0"/>
              </a:rPr>
              <a:t>, Русь, </a:t>
            </a:r>
            <a:r>
              <a:rPr lang="ru-RU" sz="2800" b="0" i="0" dirty="0" err="1" smtClean="0">
                <a:solidFill>
                  <a:srgbClr val="000000"/>
                </a:solidFill>
                <a:effectLst/>
                <a:latin typeface="Times New Roman" pitchFamily="18" charset="0"/>
                <a:cs typeface="Times New Roman" pitchFamily="18" charset="0"/>
              </a:rPr>
              <a:t>Білору́сь</a:t>
            </a:r>
            <a:r>
              <a:rPr lang="ru-RU" sz="2800" b="0" i="0" dirty="0" smtClean="0">
                <a:solidFill>
                  <a:srgbClr val="000000"/>
                </a:solidFill>
                <a:effectLst/>
                <a:latin typeface="Times New Roman" pitchFamily="18" charset="0"/>
                <a:cs typeface="Times New Roman" pitchFamily="18" charset="0"/>
              </a:rPr>
              <a:t> у родовому </a:t>
            </a:r>
            <a:r>
              <a:rPr lang="ru-RU" sz="2800" b="0" i="0" dirty="0" err="1" smtClean="0">
                <a:solidFill>
                  <a:srgbClr val="000000"/>
                </a:solidFill>
                <a:effectLst/>
                <a:latin typeface="Times New Roman" pitchFamily="18" charset="0"/>
                <a:cs typeface="Times New Roman" pitchFamily="18" charset="0"/>
              </a:rPr>
              <a:t>відмінку</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однини</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можуть</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набувати</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закінчення</a:t>
            </a:r>
            <a:r>
              <a:rPr lang="ru-RU" sz="2800" b="0" i="0" dirty="0" smtClean="0">
                <a:solidFill>
                  <a:srgbClr val="000000"/>
                </a:solidFill>
                <a:effectLst/>
                <a:latin typeface="Times New Roman" pitchFamily="18" charset="0"/>
                <a:cs typeface="Times New Roman" pitchFamily="18" charset="0"/>
              </a:rPr>
              <a:t> </a:t>
            </a:r>
            <a:r>
              <a:rPr lang="ru-RU" sz="2800" b="1" i="0" u="none" strike="noStrike" dirty="0" smtClean="0">
                <a:solidFill>
                  <a:srgbClr val="000000"/>
                </a:solidFill>
                <a:effectLst/>
                <a:latin typeface="Times New Roman" pitchFamily="18" charset="0"/>
                <a:cs typeface="Times New Roman" pitchFamily="18" charset="0"/>
              </a:rPr>
              <a:t>-и</a:t>
            </a:r>
            <a:r>
              <a:rPr lang="ru-RU" sz="2800" b="0" i="0" dirty="0" smtClean="0">
                <a:solidFill>
                  <a:srgbClr val="0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гі́дности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незале́жности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ра́дости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сме́рти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че́сти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хоро́брости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кро́ви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любо́ви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о́сени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со́ли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Ру́си</a:t>
            </a:r>
            <a:r>
              <a:rPr lang="ru-RU" sz="2800" i="1" dirty="0" smtClean="0">
                <a:solidFill>
                  <a:srgbClr val="C00000"/>
                </a:solidFill>
                <a:effectLst/>
                <a:latin typeface="Times New Roman" pitchFamily="18" charset="0"/>
                <a:cs typeface="Times New Roman" pitchFamily="18" charset="0"/>
              </a:rPr>
              <a:t>́, </a:t>
            </a:r>
            <a:r>
              <a:rPr lang="ru-RU" sz="2800" i="1" dirty="0" err="1" smtClean="0">
                <a:solidFill>
                  <a:srgbClr val="C00000"/>
                </a:solidFill>
                <a:effectLst/>
                <a:latin typeface="Times New Roman" pitchFamily="18" charset="0"/>
                <a:cs typeface="Times New Roman" pitchFamily="18" charset="0"/>
              </a:rPr>
              <a:t>Білору́си</a:t>
            </a:r>
            <a:r>
              <a:rPr lang="ru-RU" sz="2800" b="0" i="0" dirty="0" smtClean="0">
                <a:solidFill>
                  <a:srgbClr val="C00000"/>
                </a:solidFill>
                <a:effectLst/>
                <a:latin typeface="Times New Roman" pitchFamily="18" charset="0"/>
                <a:cs typeface="Times New Roman" pitchFamily="18" charset="0"/>
              </a:rPr>
              <a:t>.</a:t>
            </a:r>
            <a:endParaRPr lang="ru-RU" sz="2800" dirty="0">
              <a:solidFill>
                <a:srgbClr val="C00000"/>
              </a:solidFill>
              <a:latin typeface="Times New Roman" pitchFamily="18" charset="0"/>
              <a:cs typeface="Times New Roman" pitchFamily="18" charset="0"/>
            </a:endParaRPr>
          </a:p>
        </p:txBody>
      </p:sp>
      <p:sp>
        <p:nvSpPr>
          <p:cNvPr id="4" name="Прямоугольник 3"/>
          <p:cNvSpPr/>
          <p:nvPr/>
        </p:nvSpPr>
        <p:spPr>
          <a:xfrm>
            <a:off x="2811517" y="882900"/>
            <a:ext cx="8397766" cy="584775"/>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ПАРАЛЕЛЬНІ ФОРМИ НАПИСАННЯ:</a:t>
            </a:r>
          </a:p>
        </p:txBody>
      </p:sp>
    </p:spTree>
    <p:extLst>
      <p:ext uri="{BB962C8B-B14F-4D97-AF65-F5344CB8AC3E}">
        <p14:creationId xmlns:p14="http://schemas.microsoft.com/office/powerpoint/2010/main" val="27845462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2" name="Прямоугольник 1"/>
          <p:cNvSpPr/>
          <p:nvPr/>
        </p:nvSpPr>
        <p:spPr>
          <a:xfrm>
            <a:off x="2191407" y="2413338"/>
            <a:ext cx="8970579" cy="2677656"/>
          </a:xfrm>
          <a:prstGeom prst="rect">
            <a:avLst/>
          </a:prstGeom>
        </p:spPr>
        <p:txBody>
          <a:bodyPr wrap="square">
            <a:spAutoFit/>
          </a:bodyPr>
          <a:lstStyle/>
          <a:p>
            <a:pPr algn="just"/>
            <a:r>
              <a:rPr lang="ru-RU" sz="2800" b="0" i="0" dirty="0" smtClean="0">
                <a:solidFill>
                  <a:srgbClr val="000000"/>
                </a:solidFill>
                <a:effectLst/>
                <a:latin typeface="Times New Roman" pitchFamily="18" charset="0"/>
                <a:cs typeface="Times New Roman" pitchFamily="18" charset="0"/>
              </a:rPr>
              <a:t>У </a:t>
            </a:r>
            <a:r>
              <a:rPr lang="ru-RU" sz="2800" b="0" i="0" dirty="0" err="1" smtClean="0">
                <a:solidFill>
                  <a:srgbClr val="000000"/>
                </a:solidFill>
                <a:effectLst/>
                <a:latin typeface="Times New Roman" pitchFamily="18" charset="0"/>
                <a:cs typeface="Times New Roman" pitchFamily="18" charset="0"/>
              </a:rPr>
              <a:t>прізвищах</a:t>
            </a:r>
            <a:r>
              <a:rPr lang="ru-RU" sz="2800" b="0" i="0" dirty="0" smtClean="0">
                <a:solidFill>
                  <a:srgbClr val="000000"/>
                </a:solidFill>
                <a:effectLst/>
                <a:latin typeface="Times New Roman" pitchFamily="18" charset="0"/>
                <a:cs typeface="Times New Roman" pitchFamily="18" charset="0"/>
              </a:rPr>
              <a:t> та </a:t>
            </a:r>
            <a:r>
              <a:rPr lang="ru-RU" sz="2800" b="0" i="0" dirty="0" err="1" smtClean="0">
                <a:solidFill>
                  <a:srgbClr val="000000"/>
                </a:solidFill>
                <a:effectLst/>
                <a:latin typeface="Times New Roman" pitchFamily="18" charset="0"/>
                <a:cs typeface="Times New Roman" pitchFamily="18" charset="0"/>
              </a:rPr>
              <a:t>іменах</a:t>
            </a:r>
            <a:r>
              <a:rPr lang="ru-RU" sz="2800" b="0" i="0" dirty="0" smtClean="0">
                <a:solidFill>
                  <a:srgbClr val="000000"/>
                </a:solidFill>
                <a:effectLst/>
                <a:latin typeface="Times New Roman" pitchFamily="18" charset="0"/>
                <a:cs typeface="Times New Roman" pitchFamily="18" charset="0"/>
              </a:rPr>
              <a:t> людей </a:t>
            </a:r>
            <a:r>
              <a:rPr lang="ru-RU" sz="2800" b="0" i="0" dirty="0" err="1" smtClean="0">
                <a:solidFill>
                  <a:srgbClr val="000000"/>
                </a:solidFill>
                <a:effectLst/>
                <a:latin typeface="Times New Roman" pitchFamily="18" charset="0"/>
                <a:cs typeface="Times New Roman" pitchFamily="18" charset="0"/>
              </a:rPr>
              <a:t>допускається</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передавання</a:t>
            </a:r>
            <a:r>
              <a:rPr lang="ru-RU" sz="2800" b="0" i="0" dirty="0" smtClean="0">
                <a:solidFill>
                  <a:srgbClr val="000000"/>
                </a:solidFill>
                <a:effectLst/>
                <a:latin typeface="Times New Roman" pitchFamily="18" charset="0"/>
                <a:cs typeface="Times New Roman" pitchFamily="18" charset="0"/>
              </a:rPr>
              <a:t> звука </a:t>
            </a:r>
            <a:r>
              <a:rPr lang="ru-RU" sz="2800" b="0" i="0" dirty="0" smtClean="0">
                <a:solidFill>
                  <a:srgbClr val="C00000"/>
                </a:solidFill>
                <a:effectLst/>
                <a:latin typeface="Times New Roman" pitchFamily="18" charset="0"/>
                <a:cs typeface="Times New Roman" pitchFamily="18" charset="0"/>
              </a:rPr>
              <a:t>[</a:t>
            </a:r>
            <a:r>
              <a:rPr lang="en-US" sz="2800" b="1" i="0" u="none" strike="noStrike" dirty="0" smtClean="0">
                <a:solidFill>
                  <a:srgbClr val="C00000"/>
                </a:solidFill>
                <a:effectLst/>
                <a:latin typeface="Times New Roman" pitchFamily="18" charset="0"/>
                <a:cs typeface="Times New Roman" pitchFamily="18" charset="0"/>
              </a:rPr>
              <a:t>g</a:t>
            </a:r>
            <a:r>
              <a:rPr lang="en-US" sz="2800" b="0" i="0" dirty="0" smtClean="0">
                <a:solidFill>
                  <a:srgbClr val="C00000"/>
                </a:solidFill>
                <a:effectLst/>
                <a:latin typeface="Times New Roman" pitchFamily="18" charset="0"/>
                <a:cs typeface="Times New Roman" pitchFamily="18" charset="0"/>
              </a:rPr>
              <a:t>]</a:t>
            </a:r>
            <a:r>
              <a:rPr lang="en-US"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двома</a:t>
            </a:r>
            <a:r>
              <a:rPr lang="ru-RU" sz="2800" b="0" i="0" dirty="0" smtClean="0">
                <a:solidFill>
                  <a:srgbClr val="000000"/>
                </a:solidFill>
                <a:effectLst/>
                <a:latin typeface="Times New Roman" pitchFamily="18" charset="0"/>
                <a:cs typeface="Times New Roman" pitchFamily="18" charset="0"/>
              </a:rPr>
              <a:t> способами: шляхом </a:t>
            </a:r>
            <a:r>
              <a:rPr lang="ru-RU" sz="2800" b="0" i="0" dirty="0" err="1" smtClean="0">
                <a:solidFill>
                  <a:srgbClr val="000000"/>
                </a:solidFill>
                <a:effectLst/>
                <a:latin typeface="Times New Roman" pitchFamily="18" charset="0"/>
                <a:cs typeface="Times New Roman" pitchFamily="18" charset="0"/>
              </a:rPr>
              <a:t>адаптації</a:t>
            </a:r>
            <a:r>
              <a:rPr lang="ru-RU" sz="2800" b="0" i="0" dirty="0" smtClean="0">
                <a:solidFill>
                  <a:srgbClr val="000000"/>
                </a:solidFill>
                <a:effectLst/>
                <a:latin typeface="Times New Roman" pitchFamily="18" charset="0"/>
                <a:cs typeface="Times New Roman" pitchFamily="18" charset="0"/>
              </a:rPr>
              <a:t> до звукового ладу </a:t>
            </a:r>
            <a:r>
              <a:rPr lang="ru-RU" sz="2800" b="0" i="0" dirty="0" err="1" smtClean="0">
                <a:solidFill>
                  <a:srgbClr val="000000"/>
                </a:solidFill>
                <a:effectLst/>
                <a:latin typeface="Times New Roman" pitchFamily="18" charset="0"/>
                <a:cs typeface="Times New Roman" pitchFamily="18" charset="0"/>
              </a:rPr>
              <a:t>української</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мови</a:t>
            </a:r>
            <a:r>
              <a:rPr lang="ru-RU" sz="2800" b="0" i="0" dirty="0" smtClean="0">
                <a:solidFill>
                  <a:srgbClr val="000000"/>
                </a:solidFill>
                <a:effectLst/>
                <a:latin typeface="Times New Roman" pitchFamily="18" charset="0"/>
                <a:cs typeface="Times New Roman" pitchFamily="18" charset="0"/>
              </a:rPr>
              <a:t> — буквою </a:t>
            </a:r>
            <a:r>
              <a:rPr lang="ru-RU" sz="2800" b="1" i="0" u="none" strike="noStrike" dirty="0" smtClean="0">
                <a:solidFill>
                  <a:srgbClr val="C00000"/>
                </a:solidFill>
                <a:effectLst/>
                <a:latin typeface="Times New Roman" pitchFamily="18" charset="0"/>
                <a:cs typeface="Times New Roman" pitchFamily="18" charset="0"/>
              </a:rPr>
              <a:t>г</a:t>
            </a:r>
            <a:r>
              <a:rPr lang="ru-RU" sz="2800" b="0" i="0" dirty="0" smtClean="0">
                <a:solidFill>
                  <a:srgbClr val="0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Вергі́лій</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Гарсі́я</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Ге́гель</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Гео́рг</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Ге́те</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Грегуа́р</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Гулліве́р</a:t>
            </a:r>
            <a:r>
              <a:rPr lang="ru-RU" sz="2800" b="0" i="0" dirty="0" smtClean="0">
                <a:solidFill>
                  <a:srgbClr val="000000"/>
                </a:solidFill>
                <a:effectLst/>
                <a:latin typeface="Times New Roman" pitchFamily="18" charset="0"/>
                <a:cs typeface="Times New Roman" pitchFamily="18" charset="0"/>
              </a:rPr>
              <a:t>) </a:t>
            </a:r>
          </a:p>
          <a:p>
            <a:pPr algn="just"/>
            <a:r>
              <a:rPr lang="ru-RU" sz="2800" b="0" i="0" dirty="0" smtClean="0">
                <a:solidFill>
                  <a:srgbClr val="000000"/>
                </a:solidFill>
                <a:effectLst/>
                <a:latin typeface="Times New Roman" pitchFamily="18" charset="0"/>
                <a:cs typeface="Times New Roman" pitchFamily="18" charset="0"/>
              </a:rPr>
              <a:t>і шляхом </a:t>
            </a:r>
            <a:r>
              <a:rPr lang="ru-RU" sz="2800" b="0" i="0" dirty="0" err="1" smtClean="0">
                <a:solidFill>
                  <a:srgbClr val="000000"/>
                </a:solidFill>
                <a:effectLst/>
                <a:latin typeface="Times New Roman" pitchFamily="18" charset="0"/>
                <a:cs typeface="Times New Roman" pitchFamily="18" charset="0"/>
              </a:rPr>
              <a:t>імітації</a:t>
            </a:r>
            <a:r>
              <a:rPr lang="ru-RU" sz="2800" b="0" i="0" dirty="0" smtClean="0">
                <a:solidFill>
                  <a:srgbClr val="000000"/>
                </a:solidFill>
                <a:effectLst/>
                <a:latin typeface="Times New Roman" pitchFamily="18" charset="0"/>
                <a:cs typeface="Times New Roman" pitchFamily="18" charset="0"/>
              </a:rPr>
              <a:t> </a:t>
            </a:r>
            <a:r>
              <a:rPr lang="ru-RU" sz="2800" b="0" i="0" dirty="0" err="1" smtClean="0">
                <a:solidFill>
                  <a:srgbClr val="000000"/>
                </a:solidFill>
                <a:effectLst/>
                <a:latin typeface="Times New Roman" pitchFamily="18" charset="0"/>
                <a:cs typeface="Times New Roman" pitchFamily="18" charset="0"/>
              </a:rPr>
              <a:t>іншомовного</a:t>
            </a:r>
            <a:r>
              <a:rPr lang="ru-RU" sz="2800" b="0" i="0" dirty="0" smtClean="0">
                <a:solidFill>
                  <a:srgbClr val="000000"/>
                </a:solidFill>
                <a:effectLst/>
                <a:latin typeface="Times New Roman" pitchFamily="18" charset="0"/>
                <a:cs typeface="Times New Roman" pitchFamily="18" charset="0"/>
              </a:rPr>
              <a:t> </a:t>
            </a:r>
            <a:r>
              <a:rPr lang="ru-RU" sz="2800" b="0" i="0" dirty="0" smtClean="0">
                <a:solidFill>
                  <a:srgbClr val="FF0000"/>
                </a:solidFill>
                <a:effectLst/>
                <a:latin typeface="Times New Roman" pitchFamily="18" charset="0"/>
                <a:cs typeface="Times New Roman" pitchFamily="18" charset="0"/>
              </a:rPr>
              <a:t>[</a:t>
            </a:r>
            <a:r>
              <a:rPr lang="en-US" sz="2800" b="1" i="0" u="none" strike="noStrike" dirty="0" smtClean="0">
                <a:solidFill>
                  <a:srgbClr val="FF0000"/>
                </a:solidFill>
                <a:effectLst/>
                <a:latin typeface="Times New Roman" pitchFamily="18" charset="0"/>
                <a:cs typeface="Times New Roman" pitchFamily="18" charset="0"/>
              </a:rPr>
              <a:t>g</a:t>
            </a:r>
            <a:r>
              <a:rPr lang="en-US" sz="2800" b="0" i="0" dirty="0" smtClean="0">
                <a:solidFill>
                  <a:srgbClr val="FF0000"/>
                </a:solidFill>
                <a:effectLst/>
                <a:latin typeface="Times New Roman" pitchFamily="18" charset="0"/>
                <a:cs typeface="Times New Roman" pitchFamily="18" charset="0"/>
              </a:rPr>
              <a:t>]</a:t>
            </a:r>
            <a:r>
              <a:rPr lang="en-US" sz="2800" b="0" i="0" dirty="0" smtClean="0">
                <a:solidFill>
                  <a:srgbClr val="000000"/>
                </a:solidFill>
                <a:effectLst/>
                <a:latin typeface="Times New Roman" pitchFamily="18" charset="0"/>
                <a:cs typeface="Times New Roman" pitchFamily="18" charset="0"/>
              </a:rPr>
              <a:t> — </a:t>
            </a:r>
            <a:r>
              <a:rPr lang="ru-RU" sz="2800" b="0" i="0" dirty="0" smtClean="0">
                <a:solidFill>
                  <a:srgbClr val="000000"/>
                </a:solidFill>
                <a:effectLst/>
                <a:latin typeface="Times New Roman" pitchFamily="18" charset="0"/>
                <a:cs typeface="Times New Roman" pitchFamily="18" charset="0"/>
              </a:rPr>
              <a:t>буквою </a:t>
            </a:r>
            <a:r>
              <a:rPr lang="ru-RU" sz="2800" b="1" i="0" u="none" strike="noStrike" dirty="0" smtClean="0">
                <a:solidFill>
                  <a:srgbClr val="C00000"/>
                </a:solidFill>
                <a:effectLst/>
                <a:latin typeface="Times New Roman" pitchFamily="18" charset="0"/>
                <a:cs typeface="Times New Roman" pitchFamily="18" charset="0"/>
              </a:rPr>
              <a:t>ґ</a:t>
            </a:r>
            <a:r>
              <a:rPr lang="ru-RU" sz="2800" b="1" i="0" u="none" strike="noStrike" dirty="0" smtClean="0">
                <a:solidFill>
                  <a:srgbClr val="000000"/>
                </a:solidFill>
                <a:effectLst/>
                <a:latin typeface="Times New Roman" pitchFamily="18" charset="0"/>
                <a:cs typeface="Times New Roman" pitchFamily="18" charset="0"/>
              </a:rPr>
              <a:t> </a:t>
            </a:r>
            <a:r>
              <a:rPr lang="ru-RU" sz="2800" b="0" i="0" dirty="0" smtClean="0">
                <a:solidFill>
                  <a:srgbClr val="000000"/>
                </a:solidFill>
                <a:effectLst/>
                <a:latin typeface="Times New Roman" pitchFamily="18" charset="0"/>
                <a:cs typeface="Times New Roman" pitchFamily="18" charset="0"/>
              </a:rPr>
              <a:t>(</a:t>
            </a:r>
            <a:r>
              <a:rPr lang="ru-RU" sz="2800" b="0" i="1" dirty="0" err="1" smtClean="0">
                <a:solidFill>
                  <a:srgbClr val="C00000"/>
                </a:solidFill>
                <a:effectLst/>
                <a:latin typeface="Times New Roman" pitchFamily="18" charset="0"/>
                <a:cs typeface="Times New Roman" pitchFamily="18" charset="0"/>
              </a:rPr>
              <a:t>Верґі́лій</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Ґарсі́я</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Ге́ґель</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Ґео́рґ</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Ґе́те</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Ґреґуа́р</a:t>
            </a:r>
            <a:r>
              <a:rPr lang="ru-RU" sz="2800" b="0" i="1" dirty="0" smtClean="0">
                <a:solidFill>
                  <a:srgbClr val="C00000"/>
                </a:solidFill>
                <a:effectLst/>
                <a:latin typeface="Times New Roman" pitchFamily="18" charset="0"/>
                <a:cs typeface="Times New Roman" pitchFamily="18" charset="0"/>
              </a:rPr>
              <a:t>, </a:t>
            </a:r>
            <a:r>
              <a:rPr lang="ru-RU" sz="2800" b="0" i="1" dirty="0" err="1" smtClean="0">
                <a:solidFill>
                  <a:srgbClr val="C00000"/>
                </a:solidFill>
                <a:effectLst/>
                <a:latin typeface="Times New Roman" pitchFamily="18" charset="0"/>
                <a:cs typeface="Times New Roman" pitchFamily="18" charset="0"/>
              </a:rPr>
              <a:t>Ґулліве́р</a:t>
            </a:r>
            <a:r>
              <a:rPr lang="ru-RU" sz="2800" b="0" i="0" dirty="0" smtClean="0">
                <a:solidFill>
                  <a:srgbClr val="000000"/>
                </a:solidFill>
                <a:effectLst/>
                <a:latin typeface="Times New Roman" pitchFamily="18" charset="0"/>
                <a:cs typeface="Times New Roman" pitchFamily="18" charset="0"/>
              </a:rPr>
              <a:t> і т. </a:t>
            </a:r>
            <a:r>
              <a:rPr lang="ru-RU" sz="2800" b="0" i="0" dirty="0" err="1" smtClean="0">
                <a:solidFill>
                  <a:srgbClr val="000000"/>
                </a:solidFill>
                <a:effectLst/>
                <a:latin typeface="Times New Roman" pitchFamily="18" charset="0"/>
                <a:cs typeface="Times New Roman" pitchFamily="18" charset="0"/>
              </a:rPr>
              <a:t>ін</a:t>
            </a:r>
            <a:r>
              <a:rPr lang="ru-RU" sz="2800" b="0" i="0" dirty="0" smtClean="0">
                <a:solidFill>
                  <a:srgbClr val="000000"/>
                </a:solidFill>
                <a:effectLst/>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4" name="Прямоугольник 3"/>
          <p:cNvSpPr/>
          <p:nvPr/>
        </p:nvSpPr>
        <p:spPr>
          <a:xfrm>
            <a:off x="2811517" y="1056326"/>
            <a:ext cx="8397766" cy="584775"/>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ПАРАЛЕЛЬНІ ФОРМИ НАПИСАННЯ:</a:t>
            </a:r>
          </a:p>
        </p:txBody>
      </p:sp>
    </p:spTree>
    <p:extLst>
      <p:ext uri="{BB962C8B-B14F-4D97-AF65-F5344CB8AC3E}">
        <p14:creationId xmlns:p14="http://schemas.microsoft.com/office/powerpoint/2010/main" val="4282408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4" name="Прямоугольник 3"/>
          <p:cNvSpPr/>
          <p:nvPr/>
        </p:nvSpPr>
        <p:spPr>
          <a:xfrm>
            <a:off x="2811517" y="630654"/>
            <a:ext cx="8397766" cy="584775"/>
          </a:xfrm>
          <a:prstGeom prst="rect">
            <a:avLst/>
          </a:prstGeom>
        </p:spPr>
        <p:txBody>
          <a:bodyPr wrap="square">
            <a:spAutoFit/>
          </a:bodyPr>
          <a:lstStyle/>
          <a:p>
            <a:pPr algn="ctr" fontAlgn="base"/>
            <a:r>
              <a:rPr lang="ru-RU" sz="3200" b="1" i="0" u="none" strike="noStrike" dirty="0" smtClean="0">
                <a:solidFill>
                  <a:srgbClr val="C00000"/>
                </a:solidFill>
                <a:effectLst/>
                <a:latin typeface="Times New Roman" pitchFamily="18" charset="0"/>
                <a:cs typeface="Times New Roman" pitchFamily="18" charset="0"/>
              </a:rPr>
              <a:t>ФЕМІНІТИВИ</a:t>
            </a:r>
          </a:p>
        </p:txBody>
      </p:sp>
      <p:sp>
        <p:nvSpPr>
          <p:cNvPr id="3" name="TextBox 2"/>
          <p:cNvSpPr txBox="1"/>
          <p:nvPr/>
        </p:nvSpPr>
        <p:spPr>
          <a:xfrm>
            <a:off x="2025106" y="1714373"/>
            <a:ext cx="9464770" cy="523220"/>
          </a:xfrm>
          <a:prstGeom prst="rect">
            <a:avLst/>
          </a:prstGeom>
          <a:noFill/>
        </p:spPr>
        <p:txBody>
          <a:bodyPr wrap="none" rtlCol="0">
            <a:spAutoFit/>
          </a:bodyPr>
          <a:lstStyle/>
          <a:p>
            <a:r>
              <a:rPr lang="uk-UA" sz="2800" dirty="0" smtClean="0">
                <a:solidFill>
                  <a:srgbClr val="C00000"/>
                </a:solidFill>
                <a:latin typeface="Times New Roman" pitchFamily="18" charset="0"/>
                <a:cs typeface="Times New Roman" pitchFamily="18" charset="0"/>
              </a:rPr>
              <a:t>ВИКОРИСТАННЯ ФЕМІНІТИВІВ НЕ Є ОБОВ’ЯЗКОВИМ.</a:t>
            </a:r>
          </a:p>
        </p:txBody>
      </p:sp>
      <p:sp>
        <p:nvSpPr>
          <p:cNvPr id="6" name="TextBox 5"/>
          <p:cNvSpPr txBox="1"/>
          <p:nvPr/>
        </p:nvSpPr>
        <p:spPr>
          <a:xfrm>
            <a:off x="2380593" y="2806262"/>
            <a:ext cx="9114721" cy="1384995"/>
          </a:xfrm>
          <a:prstGeom prst="rect">
            <a:avLst/>
          </a:prstGeom>
          <a:noFill/>
        </p:spPr>
        <p:txBody>
          <a:bodyPr wrap="square" rtlCol="0">
            <a:spAutoFit/>
          </a:bodyPr>
          <a:lstStyle/>
          <a:p>
            <a:pPr algn="just"/>
            <a:r>
              <a:rPr lang="uk-UA" sz="2800" dirty="0" err="1" smtClean="0">
                <a:latin typeface="Times New Roman" pitchFamily="18" charset="0"/>
                <a:cs typeface="Times New Roman" pitchFamily="18" charset="0"/>
              </a:rPr>
              <a:t>Фемінітиви</a:t>
            </a:r>
            <a:r>
              <a:rPr lang="uk-UA" sz="2800" dirty="0" smtClean="0">
                <a:latin typeface="Times New Roman" pitchFamily="18" charset="0"/>
                <a:cs typeface="Times New Roman" pitchFamily="18" charset="0"/>
              </a:rPr>
              <a:t> утворюються за допомогою суфіксів:</a:t>
            </a:r>
          </a:p>
          <a:p>
            <a:pPr algn="just"/>
            <a:r>
              <a:rPr lang="uk-UA" sz="2800" b="1" dirty="0" smtClean="0">
                <a:solidFill>
                  <a:srgbClr val="C00000"/>
                </a:solidFill>
                <a:latin typeface="Times New Roman" pitchFamily="18" charset="0"/>
                <a:cs typeface="Times New Roman" pitchFamily="18" charset="0"/>
              </a:rPr>
              <a:t>к, </a:t>
            </a:r>
            <a:r>
              <a:rPr lang="uk-UA" sz="2800" b="1" dirty="0" err="1" smtClean="0">
                <a:solidFill>
                  <a:srgbClr val="C00000"/>
                </a:solidFill>
                <a:latin typeface="Times New Roman" pitchFamily="18" charset="0"/>
                <a:cs typeface="Times New Roman" pitchFamily="18" charset="0"/>
              </a:rPr>
              <a:t>иц</a:t>
            </a:r>
            <a:r>
              <a:rPr lang="uk-UA" sz="2800" b="1" dirty="0" smtClean="0">
                <a:solidFill>
                  <a:srgbClr val="C00000"/>
                </a:solidFill>
                <a:latin typeface="Times New Roman" pitchFamily="18" charset="0"/>
                <a:cs typeface="Times New Roman" pitchFamily="18" charset="0"/>
              </a:rPr>
              <a:t>, </a:t>
            </a:r>
            <a:r>
              <a:rPr lang="uk-UA" sz="2800" b="1" dirty="0" err="1" smtClean="0">
                <a:solidFill>
                  <a:srgbClr val="C00000"/>
                </a:solidFill>
                <a:latin typeface="Times New Roman" pitchFamily="18" charset="0"/>
                <a:cs typeface="Times New Roman" pitchFamily="18" charset="0"/>
              </a:rPr>
              <a:t>ин</a:t>
            </a:r>
            <a:r>
              <a:rPr lang="uk-UA" sz="2800" b="1" dirty="0" smtClean="0">
                <a:solidFill>
                  <a:srgbClr val="C00000"/>
                </a:solidFill>
                <a:latin typeface="Times New Roman" pitchFamily="18" charset="0"/>
                <a:cs typeface="Times New Roman" pitchFamily="18" charset="0"/>
              </a:rPr>
              <a:t>, ес</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директор</a:t>
            </a:r>
            <a:r>
              <a:rPr lang="uk-UA" sz="2800" i="1" dirty="0" smtClean="0">
                <a:solidFill>
                  <a:srgbClr val="FF0000"/>
                </a:solidFill>
                <a:latin typeface="Times New Roman" pitchFamily="18" charset="0"/>
                <a:cs typeface="Times New Roman" pitchFamily="18" charset="0"/>
              </a:rPr>
              <a:t>к</a:t>
            </a:r>
            <a:r>
              <a:rPr lang="uk-UA" sz="2800" i="1" dirty="0" smtClean="0">
                <a:latin typeface="Times New Roman" pitchFamily="18" charset="0"/>
                <a:cs typeface="Times New Roman" pitchFamily="18" charset="0"/>
              </a:rPr>
              <a:t>а, автор</a:t>
            </a:r>
            <a:r>
              <a:rPr lang="uk-UA" sz="2800" i="1" dirty="0" smtClean="0">
                <a:solidFill>
                  <a:srgbClr val="FF0000"/>
                </a:solidFill>
                <a:latin typeface="Times New Roman" pitchFamily="18" charset="0"/>
                <a:cs typeface="Times New Roman" pitchFamily="18" charset="0"/>
              </a:rPr>
              <a:t>к</a:t>
            </a:r>
            <a:r>
              <a:rPr lang="uk-UA" sz="2800" i="1" dirty="0" smtClean="0">
                <a:latin typeface="Times New Roman" pitchFamily="18" charset="0"/>
                <a:cs typeface="Times New Roman" pitchFamily="18" charset="0"/>
              </a:rPr>
              <a:t>а, верстальн</a:t>
            </a:r>
            <a:r>
              <a:rPr lang="uk-UA" sz="2800" i="1" dirty="0" smtClean="0">
                <a:solidFill>
                  <a:srgbClr val="FF0000"/>
                </a:solidFill>
                <a:latin typeface="Times New Roman" pitchFamily="18" charset="0"/>
                <a:cs typeface="Times New Roman" pitchFamily="18" charset="0"/>
              </a:rPr>
              <a:t>иц</a:t>
            </a:r>
            <a:r>
              <a:rPr lang="uk-UA" sz="2800" i="1" dirty="0" smtClean="0">
                <a:latin typeface="Times New Roman" pitchFamily="18" charset="0"/>
                <a:cs typeface="Times New Roman" pitchFamily="18" charset="0"/>
              </a:rPr>
              <a:t>я, уч</a:t>
            </a:r>
            <a:r>
              <a:rPr lang="uk-UA" sz="2800" i="1" u="sng" dirty="0" smtClean="0">
                <a:latin typeface="Times New Roman" pitchFamily="18" charset="0"/>
                <a:cs typeface="Times New Roman" pitchFamily="18" charset="0"/>
              </a:rPr>
              <a:t>ен</a:t>
            </a:r>
            <a:r>
              <a:rPr lang="uk-UA" sz="2800" i="1" dirty="0" smtClean="0">
                <a:solidFill>
                  <a:srgbClr val="FF0000"/>
                </a:solidFill>
                <a:latin typeface="Times New Roman" pitchFamily="18" charset="0"/>
                <a:cs typeface="Times New Roman" pitchFamily="18" charset="0"/>
              </a:rPr>
              <a:t>иц</a:t>
            </a:r>
            <a:r>
              <a:rPr lang="uk-UA" sz="2800" i="1" dirty="0" smtClean="0">
                <a:latin typeface="Times New Roman" pitchFamily="18" charset="0"/>
                <a:cs typeface="Times New Roman" pitchFamily="18" charset="0"/>
              </a:rPr>
              <a:t>я, майстр</a:t>
            </a:r>
            <a:r>
              <a:rPr lang="uk-UA" sz="2800" i="1" dirty="0" smtClean="0">
                <a:solidFill>
                  <a:srgbClr val="FF0000"/>
                </a:solidFill>
                <a:latin typeface="Times New Roman" pitchFamily="18" charset="0"/>
                <a:cs typeface="Times New Roman" pitchFamily="18" charset="0"/>
              </a:rPr>
              <a:t>ин</a:t>
            </a:r>
            <a:r>
              <a:rPr lang="uk-UA" sz="2800" i="1" dirty="0" smtClean="0">
                <a:latin typeface="Times New Roman" pitchFamily="18" charset="0"/>
                <a:cs typeface="Times New Roman" pitchFamily="18" charset="0"/>
              </a:rPr>
              <a:t>я, кравч</a:t>
            </a:r>
            <a:r>
              <a:rPr lang="uk-UA" sz="2800" i="1" dirty="0" smtClean="0">
                <a:solidFill>
                  <a:srgbClr val="FF0000"/>
                </a:solidFill>
                <a:latin typeface="Times New Roman" pitchFamily="18" charset="0"/>
                <a:cs typeface="Times New Roman" pitchFamily="18" charset="0"/>
              </a:rPr>
              <a:t>ин</a:t>
            </a:r>
            <a:r>
              <a:rPr lang="uk-UA" sz="2800" i="1" dirty="0" smtClean="0">
                <a:latin typeface="Times New Roman" pitchFamily="18" charset="0"/>
                <a:cs typeface="Times New Roman" pitchFamily="18" charset="0"/>
              </a:rPr>
              <a:t>я, поет</a:t>
            </a:r>
            <a:r>
              <a:rPr lang="uk-UA" sz="2800" i="1" dirty="0" smtClean="0">
                <a:solidFill>
                  <a:srgbClr val="FF0000"/>
                </a:solidFill>
                <a:latin typeface="Times New Roman" pitchFamily="18" charset="0"/>
                <a:cs typeface="Times New Roman" pitchFamily="18" charset="0"/>
              </a:rPr>
              <a:t>ес</a:t>
            </a:r>
            <a:r>
              <a:rPr lang="uk-UA" sz="2800" i="1" dirty="0" smtClean="0">
                <a:latin typeface="Times New Roman" pitchFamily="18" charset="0"/>
                <a:cs typeface="Times New Roman" pitchFamily="18" charset="0"/>
              </a:rPr>
              <a:t>а</a:t>
            </a:r>
            <a:r>
              <a:rPr lang="uk-UA"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97813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6" name="TextBox 5"/>
          <p:cNvSpPr txBox="1"/>
          <p:nvPr/>
        </p:nvSpPr>
        <p:spPr>
          <a:xfrm>
            <a:off x="2129870" y="505514"/>
            <a:ext cx="9727833" cy="5262979"/>
          </a:xfrm>
          <a:prstGeom prst="rect">
            <a:avLst/>
          </a:prstGeom>
          <a:noFill/>
        </p:spPr>
        <p:txBody>
          <a:bodyPr wrap="square" rtlCol="0">
            <a:spAutoFit/>
          </a:bodyPr>
          <a:lstStyle/>
          <a:p>
            <a:pPr algn="just"/>
            <a:r>
              <a:rPr lang="uk-UA" sz="2800" b="1" dirty="0" smtClean="0">
                <a:latin typeface="Times New Roman" pitchFamily="18" charset="0"/>
                <a:cs typeface="Times New Roman" pitchFamily="18" charset="0"/>
              </a:rPr>
              <a:t>5. Історія національних чергувань звуків</a:t>
            </a:r>
            <a:r>
              <a:rPr lang="uk-UA" sz="2800" dirty="0" smtClean="0">
                <a:latin typeface="Times New Roman" pitchFamily="18" charset="0"/>
                <a:cs typeface="Times New Roman" pitchFamily="18" charset="0"/>
              </a:rPr>
              <a:t>.</a:t>
            </a:r>
          </a:p>
          <a:p>
            <a:pPr algn="just"/>
            <a:r>
              <a:rPr lang="uk-UA" sz="2800" dirty="0" smtClean="0">
                <a:latin typeface="Times New Roman" pitchFamily="18" charset="0"/>
                <a:cs typeface="Times New Roman" pitchFamily="18" charset="0"/>
              </a:rPr>
              <a:t>Чергування приголосних.</a:t>
            </a:r>
          </a:p>
          <a:p>
            <a:pPr algn="just"/>
            <a:r>
              <a:rPr lang="uk-UA" sz="2800" dirty="0" smtClean="0">
                <a:latin typeface="Times New Roman" pitchFamily="18" charset="0"/>
                <a:cs typeface="Times New Roman" pitchFamily="18" charset="0"/>
              </a:rPr>
              <a:t>Чергування приголосних відбувається при словозміні та словотворенні:</a:t>
            </a:r>
          </a:p>
          <a:p>
            <a:pPr algn="just"/>
            <a:r>
              <a:rPr lang="uk-UA" sz="2800" dirty="0" smtClean="0">
                <a:latin typeface="Times New Roman" pitchFamily="18" charset="0"/>
                <a:cs typeface="Times New Roman" pitchFamily="18" charset="0"/>
              </a:rPr>
              <a:t>г//ж//</a:t>
            </a:r>
            <a:r>
              <a:rPr lang="uk-UA" sz="2800" dirty="0" err="1" smtClean="0">
                <a:latin typeface="Times New Roman" pitchFamily="18" charset="0"/>
                <a:cs typeface="Times New Roman" pitchFamily="18" charset="0"/>
              </a:rPr>
              <a:t>з'</a:t>
            </a:r>
            <a:r>
              <a:rPr lang="uk-UA" sz="2800" dirty="0" smtClean="0">
                <a:latin typeface="Times New Roman" pitchFamily="18" charset="0"/>
                <a:cs typeface="Times New Roman" pitchFamily="18" charset="0"/>
              </a:rPr>
              <a:t> (нога – ніжка – у нозі)</a:t>
            </a:r>
          </a:p>
          <a:p>
            <a:pPr algn="just"/>
            <a:r>
              <a:rPr lang="uk-UA" sz="2800" dirty="0" smtClean="0">
                <a:latin typeface="Times New Roman" pitchFamily="18" charset="0"/>
                <a:cs typeface="Times New Roman" pitchFamily="18" charset="0"/>
              </a:rPr>
              <a:t>к//ч//</a:t>
            </a:r>
            <a:r>
              <a:rPr lang="uk-UA" sz="2800" dirty="0" err="1" smtClean="0">
                <a:latin typeface="Times New Roman" pitchFamily="18" charset="0"/>
                <a:cs typeface="Times New Roman" pitchFamily="18" charset="0"/>
              </a:rPr>
              <a:t>ц'</a:t>
            </a:r>
            <a:r>
              <a:rPr lang="uk-UA" sz="2800" dirty="0" smtClean="0">
                <a:latin typeface="Times New Roman" pitchFamily="18" charset="0"/>
                <a:cs typeface="Times New Roman" pitchFamily="18" charset="0"/>
              </a:rPr>
              <a:t> (рука – ручка – у руці)</a:t>
            </a:r>
          </a:p>
          <a:p>
            <a:pPr algn="just"/>
            <a:r>
              <a:rPr lang="uk-UA" sz="2800" dirty="0" smtClean="0">
                <a:latin typeface="Times New Roman" pitchFamily="18" charset="0"/>
                <a:cs typeface="Times New Roman" pitchFamily="18" charset="0"/>
              </a:rPr>
              <a:t>х//ш//</a:t>
            </a:r>
            <a:r>
              <a:rPr lang="uk-UA" sz="2800" dirty="0" err="1" smtClean="0">
                <a:latin typeface="Times New Roman" pitchFamily="18" charset="0"/>
                <a:cs typeface="Times New Roman" pitchFamily="18" charset="0"/>
              </a:rPr>
              <a:t>с'</a:t>
            </a:r>
            <a:r>
              <a:rPr lang="uk-UA" sz="2800" dirty="0" smtClean="0">
                <a:latin typeface="Times New Roman" pitchFamily="18" charset="0"/>
                <a:cs typeface="Times New Roman" pitchFamily="18" charset="0"/>
              </a:rPr>
              <a:t> (вухо – вушко – у вусі)</a:t>
            </a:r>
          </a:p>
          <a:p>
            <a:pPr algn="just"/>
            <a:r>
              <a:rPr lang="uk-UA" sz="2800" dirty="0" smtClean="0">
                <a:latin typeface="Times New Roman" pitchFamily="18" charset="0"/>
                <a:cs typeface="Times New Roman" pitchFamily="18" charset="0"/>
              </a:rPr>
              <a:t>Це чергування важливе також при творенні прикметників від іменників:</a:t>
            </a:r>
          </a:p>
          <a:p>
            <a:pPr algn="just"/>
            <a:r>
              <a:rPr lang="uk-UA" sz="2800" dirty="0" smtClean="0">
                <a:latin typeface="Times New Roman" pitchFamily="18" charset="0"/>
                <a:cs typeface="Times New Roman" pitchFamily="18" charset="0"/>
              </a:rPr>
              <a:t>Галич – галицький;</a:t>
            </a:r>
          </a:p>
          <a:p>
            <a:pPr algn="just"/>
            <a:r>
              <a:rPr lang="uk-UA" sz="2800" dirty="0" smtClean="0">
                <a:latin typeface="Times New Roman" pitchFamily="18" charset="0"/>
                <a:cs typeface="Times New Roman" pitchFamily="18" charset="0"/>
              </a:rPr>
              <a:t>Калуш – калуський;</a:t>
            </a:r>
          </a:p>
          <a:p>
            <a:pPr algn="just"/>
            <a:r>
              <a:rPr lang="uk-UA" sz="2800" dirty="0" smtClean="0">
                <a:latin typeface="Times New Roman" pitchFamily="18" charset="0"/>
                <a:cs typeface="Times New Roman" pitchFamily="18" charset="0"/>
              </a:rPr>
              <a:t>Батіг – </a:t>
            </a:r>
            <a:r>
              <a:rPr lang="uk-UA" sz="2800" dirty="0" err="1" smtClean="0">
                <a:latin typeface="Times New Roman" pitchFamily="18" charset="0"/>
                <a:cs typeface="Times New Roman" pitchFamily="18" charset="0"/>
              </a:rPr>
              <a:t>батозький</a:t>
            </a:r>
            <a:r>
              <a:rPr lang="uk-UA" sz="2800" dirty="0" smtClean="0">
                <a:latin typeface="Times New Roman" pitchFamily="18" charset="0"/>
                <a:cs typeface="Times New Roman" pitchFamily="18" charset="0"/>
              </a:rPr>
              <a:t>.</a:t>
            </a:r>
            <a:endParaRPr lang="uk-UA" sz="2800" dirty="0" err="1" smtClean="0">
              <a:latin typeface="Times New Roman" pitchFamily="18" charset="0"/>
              <a:cs typeface="Times New Roman" pitchFamily="18" charset="0"/>
            </a:endParaRPr>
          </a:p>
        </p:txBody>
      </p:sp>
    </p:spTree>
    <p:extLst>
      <p:ext uri="{BB962C8B-B14F-4D97-AF65-F5344CB8AC3E}">
        <p14:creationId xmlns:p14="http://schemas.microsoft.com/office/powerpoint/2010/main" val="1849781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1" y="0"/>
            <a:ext cx="9999407"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uk-UA" sz="2800" b="1" dirty="0" smtClean="0">
                <a:latin typeface="Times New Roman" pitchFamily="18" charset="0"/>
                <a:cs typeface="Times New Roman" pitchFamily="18" charset="0"/>
              </a:rPr>
              <a:t>Література до теми:</a:t>
            </a:r>
            <a:endParaRPr lang="ru-RU" sz="2800" dirty="0" smtClean="0">
              <a:latin typeface="Times New Roman" pitchFamily="18" charset="0"/>
              <a:cs typeface="Times New Roman" pitchFamily="18" charset="0"/>
            </a:endParaRPr>
          </a:p>
          <a:p>
            <a:pPr marL="442913" indent="-442913" algn="just"/>
            <a:r>
              <a:rPr lang="uk-UA" sz="2800" dirty="0" smtClean="0">
                <a:latin typeface="Times New Roman" pitchFamily="18" charset="0"/>
                <a:cs typeface="Times New Roman" pitchFamily="18" charset="0"/>
              </a:rPr>
              <a:t>1. Сучасна українська літературна мова / За ред. А.П.Грищенка. Київ: Вища шк., 2017. С.52-70.</a:t>
            </a:r>
            <a:endParaRPr lang="ru-RU" sz="2800" dirty="0" smtClean="0">
              <a:latin typeface="Times New Roman" pitchFamily="18" charset="0"/>
              <a:cs typeface="Times New Roman" pitchFamily="18" charset="0"/>
            </a:endParaRPr>
          </a:p>
          <a:p>
            <a:pPr marL="442913" indent="-442913" algn="just"/>
            <a:r>
              <a:rPr lang="uk-UA" sz="2800" dirty="0" smtClean="0">
                <a:latin typeface="Times New Roman" pitchFamily="18" charset="0"/>
                <a:cs typeface="Times New Roman" pitchFamily="18" charset="0"/>
              </a:rPr>
              <a:t>2. Сучасна українська мова: Лексикологія. Фонетика / За ред. А.К. </a:t>
            </a:r>
            <a:r>
              <a:rPr lang="uk-UA" sz="2800" dirty="0" err="1" smtClean="0">
                <a:latin typeface="Times New Roman" pitchFamily="18" charset="0"/>
                <a:cs typeface="Times New Roman" pitchFamily="18" charset="0"/>
              </a:rPr>
              <a:t>Мойсієнка</a:t>
            </a:r>
            <a:r>
              <a:rPr lang="uk-UA" sz="2800" dirty="0" smtClean="0">
                <a:latin typeface="Times New Roman" pitchFamily="18" charset="0"/>
                <a:cs typeface="Times New Roman" pitchFamily="18" charset="0"/>
              </a:rPr>
              <a:t>. Київ : Знання, 2019. С. 294-296.</a:t>
            </a:r>
            <a:endParaRPr lang="ru-RU" sz="2800" dirty="0" smtClean="0">
              <a:latin typeface="Times New Roman" pitchFamily="18" charset="0"/>
              <a:cs typeface="Times New Roman" pitchFamily="18" charset="0"/>
            </a:endParaRPr>
          </a:p>
          <a:p>
            <a:pPr marL="442913" indent="-442913" algn="just"/>
            <a:r>
              <a:rPr lang="uk-UA" sz="2800" dirty="0" smtClean="0">
                <a:latin typeface="Times New Roman" pitchFamily="18" charset="0"/>
                <a:cs typeface="Times New Roman" pitchFamily="18" charset="0"/>
              </a:rPr>
              <a:t>3. Сучасна українська літературна мова / За ред. М.Я.Плющ. Київ: Вища шк., 2019. С.63-82.</a:t>
            </a:r>
            <a:endParaRPr lang="ru-RU" sz="2800" dirty="0" smtClean="0">
              <a:latin typeface="Times New Roman" pitchFamily="18" charset="0"/>
              <a:cs typeface="Times New Roman" pitchFamily="18" charset="0"/>
            </a:endParaRPr>
          </a:p>
          <a:p>
            <a:pPr marL="442913" indent="-442913" algn="just"/>
            <a:r>
              <a:rPr lang="uk-UA" sz="2800" dirty="0" smtClean="0">
                <a:latin typeface="Times New Roman" pitchFamily="18" charset="0"/>
                <a:cs typeface="Times New Roman" pitchFamily="18" charset="0"/>
              </a:rPr>
              <a:t>4. Сучасна українська мова: Лексикологія. Фонетика / За ред. А.К. </a:t>
            </a:r>
            <a:r>
              <a:rPr lang="uk-UA" sz="2800" dirty="0" err="1" smtClean="0">
                <a:latin typeface="Times New Roman" pitchFamily="18" charset="0"/>
                <a:cs typeface="Times New Roman" pitchFamily="18" charset="0"/>
              </a:rPr>
              <a:t>Мойсієнка</a:t>
            </a:r>
            <a:r>
              <a:rPr lang="uk-UA" sz="2800" dirty="0" smtClean="0">
                <a:latin typeface="Times New Roman" pitchFamily="18" charset="0"/>
                <a:cs typeface="Times New Roman" pitchFamily="18" charset="0"/>
              </a:rPr>
              <a:t>. Київ : Знання, 2018. С. 302-334.</a:t>
            </a:r>
            <a:endParaRPr lang="ru-RU" sz="2800" dirty="0" smtClean="0">
              <a:latin typeface="Times New Roman" pitchFamily="18" charset="0"/>
              <a:cs typeface="Times New Roman" pitchFamily="18" charset="0"/>
            </a:endParaRPr>
          </a:p>
          <a:p>
            <a:pPr marL="442913" indent="-442913" algn="just"/>
            <a:r>
              <a:rPr lang="uk-UA" sz="2800" dirty="0" smtClean="0">
                <a:latin typeface="Times New Roman" pitchFamily="18" charset="0"/>
                <a:cs typeface="Times New Roman" pitchFamily="18" charset="0"/>
              </a:rPr>
              <a:t>5. </a:t>
            </a:r>
            <a:r>
              <a:rPr lang="ru-RU" sz="2800" dirty="0" err="1" smtClean="0">
                <a:latin typeface="Times New Roman" pitchFamily="18" charset="0"/>
                <a:cs typeface="Times New Roman" pitchFamily="18" charset="0"/>
              </a:rPr>
              <a:t>Історія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українського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правопису</a:t>
            </a:r>
            <a:r>
              <a:rPr lang="ru-RU" sz="2800" dirty="0" smtClean="0">
                <a:latin typeface="Times New Roman" pitchFamily="18" charset="0"/>
                <a:cs typeface="Times New Roman" pitchFamily="18" charset="0"/>
              </a:rPr>
              <a:t> XVI – XX </a:t>
            </a:r>
            <a:r>
              <a:rPr lang="ru-RU" sz="2800" dirty="0" err="1" smtClean="0">
                <a:latin typeface="Times New Roman" pitchFamily="18" charset="0"/>
                <a:cs typeface="Times New Roman" pitchFamily="18" charset="0"/>
              </a:rPr>
              <a:t>століття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хрестоматія</a:t>
            </a:r>
            <a:r>
              <a:rPr lang="ru-RU" sz="2800"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Проєкт</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Наукова</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кника</a:t>
            </a:r>
            <a:r>
              <a:rPr lang="ru-RU" sz="2800" i="1" dirty="0" smtClean="0">
                <a:latin typeface="Times New Roman" pitchFamily="18" charset="0"/>
                <a:cs typeface="Times New Roman" pitchFamily="18" charset="0"/>
              </a:rPr>
              <a:t>»</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Київ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Наукова</a:t>
            </a:r>
            <a:r>
              <a:rPr lang="ru-RU" sz="2800" dirty="0" smtClean="0">
                <a:latin typeface="Times New Roman" pitchFamily="18" charset="0"/>
                <a:cs typeface="Times New Roman" pitchFamily="18" charset="0"/>
              </a:rPr>
              <a:t> думка, 2020. 582 с.</a:t>
            </a:r>
          </a:p>
          <a:p>
            <a:pPr marL="442913" indent="-442913" algn="just"/>
            <a:r>
              <a:rPr lang="uk-UA" sz="2800" dirty="0" smtClean="0">
                <a:latin typeface="Times New Roman" pitchFamily="18" charset="0"/>
                <a:cs typeface="Times New Roman" pitchFamily="18" charset="0"/>
              </a:rPr>
              <a:t>6. </a:t>
            </a:r>
            <a:r>
              <a:rPr lang="uk-UA" sz="2800" dirty="0" err="1" smtClean="0">
                <a:latin typeface="Times New Roman" pitchFamily="18" charset="0"/>
                <a:cs typeface="Times New Roman" pitchFamily="18" charset="0"/>
              </a:rPr>
              <a:t>Асіїв</a:t>
            </a:r>
            <a:r>
              <a:rPr lang="uk-UA" sz="2800" dirty="0" smtClean="0">
                <a:latin typeface="Times New Roman" pitchFamily="18" charset="0"/>
                <a:cs typeface="Times New Roman" pitchFamily="18" charset="0"/>
              </a:rPr>
              <a:t> Л. Морфонологія: проблеми і перспективи дослідження. </a:t>
            </a:r>
            <a:r>
              <a:rPr lang="uk-UA" sz="2800" i="1" dirty="0" smtClean="0">
                <a:latin typeface="Times New Roman" pitchFamily="18" charset="0"/>
                <a:cs typeface="Times New Roman" pitchFamily="18" charset="0"/>
              </a:rPr>
              <a:t>Вісник</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Львівського університету. Серія філологічна</a:t>
            </a:r>
            <a:r>
              <a:rPr lang="uk-UA" sz="2800" dirty="0" smtClean="0">
                <a:latin typeface="Times New Roman" pitchFamily="18" charset="0"/>
                <a:cs typeface="Times New Roman" pitchFamily="18" charset="0"/>
              </a:rPr>
              <a:t>. 2019. Випуск 52. С. 296-305.</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855406" cy="6858000"/>
          </a:xfrm>
          <a:prstGeom prst="rect">
            <a:avLst/>
          </a:prstGeom>
        </p:spPr>
      </p:pic>
      <p:sp>
        <p:nvSpPr>
          <p:cNvPr id="6" name="TextBox 5"/>
          <p:cNvSpPr txBox="1"/>
          <p:nvPr/>
        </p:nvSpPr>
        <p:spPr>
          <a:xfrm>
            <a:off x="870155" y="-14748"/>
            <a:ext cx="11321845" cy="6986528"/>
          </a:xfrm>
          <a:prstGeom prst="rect">
            <a:avLst/>
          </a:prstGeom>
          <a:noFill/>
        </p:spPr>
        <p:txBody>
          <a:bodyPr wrap="square" rtlCol="0">
            <a:spAutoFit/>
          </a:bodyPr>
          <a:lstStyle/>
          <a:p>
            <a:pPr algn="just"/>
            <a:r>
              <a:rPr lang="uk-UA" sz="2800" b="1" dirty="0" smtClean="0">
                <a:latin typeface="Times New Roman" pitchFamily="18" charset="0"/>
                <a:cs typeface="Times New Roman" pitchFamily="18" charset="0"/>
              </a:rPr>
              <a:t>Чергування голосних:</a:t>
            </a:r>
          </a:p>
          <a:p>
            <a:pPr algn="just"/>
            <a:r>
              <a:rPr lang="uk-UA" sz="2800" dirty="0" smtClean="0">
                <a:latin typeface="Times New Roman" pitchFamily="18" charset="0"/>
                <a:cs typeface="Times New Roman" pitchFamily="18" charset="0"/>
              </a:rPr>
              <a:t>1)о, е//і. Національне чергування, властиве тільки українській мові, яке виникло на місці давніх О та Е у новоутворених закритих складах: осені – осінь, бджоли – бджілка;</a:t>
            </a:r>
          </a:p>
          <a:p>
            <a:pPr algn="just"/>
            <a:r>
              <a:rPr lang="uk-UA" sz="2800" dirty="0" smtClean="0">
                <a:latin typeface="Times New Roman" pitchFamily="18" charset="0"/>
                <a:cs typeface="Times New Roman" pitchFamily="18" charset="0"/>
              </a:rPr>
              <a:t>2)о, е//</a:t>
            </a:r>
            <a:r>
              <a:rPr lang="en-US" sz="2800" dirty="0" smtClean="0">
                <a:latin typeface="Times New Roman" pitchFamily="18" charset="0"/>
                <a:cs typeface="Times New Roman" pitchFamily="18" charset="0"/>
              </a:rPr>
              <a:t>ø (</a:t>
            </a:r>
            <a:r>
              <a:rPr lang="uk-UA" sz="2800" dirty="0" smtClean="0">
                <a:latin typeface="Times New Roman" pitchFamily="18" charset="0"/>
                <a:cs typeface="Times New Roman" pitchFamily="18" charset="0"/>
              </a:rPr>
              <a:t>фонемний нуль). Це чергування належить до найдавніших і властиве усім східнослов’янським мовам. Воно виникло на місці давніх Ь (</a:t>
            </a:r>
            <a:r>
              <a:rPr lang="uk-UA" sz="2800" dirty="0" err="1" smtClean="0">
                <a:latin typeface="Times New Roman" pitchFamily="18" charset="0"/>
                <a:cs typeface="Times New Roman" pitchFamily="18" charset="0"/>
              </a:rPr>
              <a:t>єр</a:t>
            </a:r>
            <a:r>
              <a:rPr lang="uk-UA" sz="2800" dirty="0" smtClean="0">
                <a:latin typeface="Times New Roman" pitchFamily="18" charset="0"/>
                <a:cs typeface="Times New Roman" pitchFamily="18" charset="0"/>
              </a:rPr>
              <a:t>) – Е, Ъ (йор) – О у сильній (наголошеній) позиції (у слабкій позиції вони у ХІІ столітті остаточно занепали): садок – садка; день – дня. Пор.: САДЪКЪ – САДЪКА; ДЬНЬ – ДЬНЯ; </a:t>
            </a:r>
          </a:p>
          <a:p>
            <a:pPr algn="just"/>
            <a:r>
              <a:rPr lang="uk-UA" sz="2800" dirty="0" smtClean="0">
                <a:latin typeface="Times New Roman" pitchFamily="18" charset="0"/>
                <a:cs typeface="Times New Roman" pitchFamily="18" charset="0"/>
              </a:rPr>
              <a:t>3)е//о після шиплячих та /й/. У давній українській мові усі шиплячі, як і /й/, були м’якими. Тому після них ніколи не було Ъ, яка завжди позначала твердість попереднього приголосного, натомість на позначення м’якості попереднього приголосного вживалась літера Ь. Оскільки в сильній позиції Ь переходила в Е, а Ъ – в О, то можемо простежити чергування е//о після переходу шиплячих у тверді приголосні у словах: четвірка – чотири, лієчка – лійок.</a:t>
            </a:r>
          </a:p>
        </p:txBody>
      </p:sp>
    </p:spTree>
    <p:extLst>
      <p:ext uri="{BB962C8B-B14F-4D97-AF65-F5344CB8AC3E}">
        <p14:creationId xmlns:p14="http://schemas.microsoft.com/office/powerpoint/2010/main" val="1849781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12605" cy="6858000"/>
          </a:xfrm>
          <a:prstGeom prst="rect">
            <a:avLst/>
          </a:prstGeom>
        </p:spPr>
      </p:pic>
      <p:sp>
        <p:nvSpPr>
          <p:cNvPr id="6" name="TextBox 5"/>
          <p:cNvSpPr txBox="1"/>
          <p:nvPr/>
        </p:nvSpPr>
        <p:spPr>
          <a:xfrm>
            <a:off x="1342106" y="14756"/>
            <a:ext cx="10761406" cy="4832092"/>
          </a:xfrm>
          <a:prstGeom prst="rect">
            <a:avLst/>
          </a:prstGeom>
          <a:noFill/>
        </p:spPr>
        <p:txBody>
          <a:bodyPr wrap="square" rtlCol="0">
            <a:spAutoFit/>
          </a:bodyPr>
          <a:lstStyle/>
          <a:p>
            <a:pPr marL="514350" indent="-514350" algn="just">
              <a:buAutoNum type="arabicParenR" startAt="4"/>
            </a:pPr>
            <a:r>
              <a:rPr lang="uk-UA" sz="2800" dirty="0" smtClean="0">
                <a:latin typeface="Times New Roman" pitchFamily="18" charset="0"/>
                <a:cs typeface="Times New Roman" pitchFamily="18" charset="0"/>
              </a:rPr>
              <a:t>и//о, и//е у </a:t>
            </a:r>
            <a:r>
              <a:rPr lang="uk-UA" sz="2800" dirty="0" err="1" smtClean="0">
                <a:latin typeface="Times New Roman" pitchFamily="18" charset="0"/>
                <a:cs typeface="Times New Roman" pitchFamily="18" charset="0"/>
              </a:rPr>
              <a:t>фонемосполуках</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-ри-</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ли-</a:t>
            </a:r>
            <a:r>
              <a:rPr lang="uk-UA" sz="2800" dirty="0" smtClean="0">
                <a:latin typeface="Times New Roman" pitchFamily="18" charset="0"/>
                <a:cs typeface="Times New Roman" pitchFamily="18" charset="0"/>
              </a:rPr>
              <a:t>. Ці сполуки у словах стоять між приголосними в ненаголошеному складі; в російській мові їм відповідають </a:t>
            </a:r>
            <a:r>
              <a:rPr lang="uk-UA" sz="2800" dirty="0" err="1" smtClean="0">
                <a:latin typeface="Times New Roman" pitchFamily="18" charset="0"/>
                <a:cs typeface="Times New Roman" pitchFamily="18" charset="0"/>
              </a:rPr>
              <a:t>фонемосполуки</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-ро-</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-ло-</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-ре-</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ле-</a:t>
            </a:r>
            <a:r>
              <a:rPr lang="uk-UA" sz="2800" dirty="0" smtClean="0">
                <a:latin typeface="Times New Roman" pitchFamily="18" charset="0"/>
                <a:cs typeface="Times New Roman" pitchFamily="18" charset="0"/>
              </a:rPr>
              <a:t>. В українській мові таких слів доволі мало: кривавий – кров, бриніти – бренькіт.</a:t>
            </a:r>
          </a:p>
          <a:p>
            <a:pPr marL="514350" indent="-514350" algn="just">
              <a:buAutoNum type="arabicParenR" startAt="4"/>
            </a:pP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До найдавніших чергувань голосних фонем на основі довгих і коротких голосних у давньоукраїнській мові належать:</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5)	е//о: нести – носити, брести – бродити, мелю – молоти і под.;</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6)	і//а: лізти – лазити, сісти – садити;</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7)	о//а: схопити – хапати, скочити – скакати;</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8)	е//і: пекти – випікати, наректи – нарікати.</a:t>
            </a:r>
          </a:p>
        </p:txBody>
      </p:sp>
      <p:pic>
        <p:nvPicPr>
          <p:cNvPr id="4"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44662" y="3701844"/>
            <a:ext cx="3631646" cy="31561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7813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637071" cy="6858000"/>
          </a:xfrm>
          <a:prstGeom prst="rect">
            <a:avLst/>
          </a:prstGeom>
        </p:spPr>
      </p:pic>
      <p:sp>
        <p:nvSpPr>
          <p:cNvPr id="2" name="TextBox 1"/>
          <p:cNvSpPr txBox="1"/>
          <p:nvPr/>
        </p:nvSpPr>
        <p:spPr>
          <a:xfrm>
            <a:off x="1489588" y="1228192"/>
            <a:ext cx="10672915" cy="1569660"/>
          </a:xfrm>
          <a:prstGeom prst="rect">
            <a:avLst/>
          </a:prstGeom>
          <a:noFill/>
        </p:spPr>
        <p:txBody>
          <a:bodyPr wrap="square" rtlCol="0">
            <a:spAutoFit/>
          </a:bodyPr>
          <a:lstStyle/>
          <a:p>
            <a:pPr algn="ctr"/>
            <a:r>
              <a:rPr lang="ru-RU" sz="9600" b="1" i="1" dirty="0" smtClean="0">
                <a:solidFill>
                  <a:srgbClr val="C00000"/>
                </a:solidFill>
                <a:latin typeface="Monotype Corsiva" pitchFamily="66" charset="0"/>
                <a:cs typeface="Times New Roman" pitchFamily="18" charset="0"/>
              </a:rPr>
              <a:t>ДЯКУЮ ЗА УВАГУ!</a:t>
            </a:r>
            <a:endParaRPr lang="ru-RU" sz="9600" i="1" dirty="0">
              <a:solidFill>
                <a:srgbClr val="C00000"/>
              </a:solidFill>
              <a:latin typeface="Monotype Corsiva" pitchFamily="66" charset="0"/>
              <a:cs typeface="Times New Roman" pitchFamily="18" charset="0"/>
            </a:endParaRPr>
          </a:p>
        </p:txBody>
      </p:sp>
      <p:pic>
        <p:nvPicPr>
          <p:cNvPr id="1026"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8219" y="2594886"/>
            <a:ext cx="4883735" cy="4244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1" y="103236"/>
            <a:ext cx="9999407"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dirty="0" smtClean="0">
                <a:latin typeface="Times New Roman" pitchFamily="18" charset="0"/>
                <a:cs typeface="Times New Roman" pitchFamily="18" charset="0"/>
              </a:rPr>
              <a:t>1. Лексичний склад української мови. </a:t>
            </a:r>
            <a:endParaRPr lang="ru-RU" sz="2800" dirty="0" smtClean="0">
              <a:latin typeface="Times New Roman" pitchFamily="18" charset="0"/>
              <a:cs typeface="Times New Roman" pitchFamily="18" charset="0"/>
            </a:endParaRPr>
          </a:p>
          <a:p>
            <a:pPr indent="354013" algn="just"/>
            <a:r>
              <a:rPr lang="uk-UA" sz="2800" i="1" dirty="0" smtClean="0">
                <a:solidFill>
                  <a:srgbClr val="C00000"/>
                </a:solidFill>
                <a:latin typeface="Times New Roman" pitchFamily="18" charset="0"/>
                <a:cs typeface="Times New Roman" pitchFamily="18" charset="0"/>
              </a:rPr>
              <a:t>Розділ науки про мову, який вивчає її словниковий склад, називається лексикологією</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indent="354013" algn="just"/>
            <a:r>
              <a:rPr lang="uk-UA" sz="2800" i="1" u="sng" dirty="0" smtClean="0">
                <a:latin typeface="Times New Roman" pitchFamily="18" charset="0"/>
                <a:cs typeface="Times New Roman" pitchFamily="18" charset="0"/>
              </a:rPr>
              <a:t>Лексика</a:t>
            </a:r>
            <a:r>
              <a:rPr lang="uk-UA" sz="2800" i="1" dirty="0" smtClean="0">
                <a:latin typeface="Times New Roman" pitchFamily="18" charset="0"/>
                <a:cs typeface="Times New Roman" pitchFamily="18" charset="0"/>
              </a:rPr>
              <a:t> – це складна організована система, </a:t>
            </a:r>
            <a:r>
              <a:rPr lang="ru-RU" sz="2800" i="1" dirty="0" smtClean="0">
                <a:latin typeface="Times New Roman" pitchFamily="18" charset="0"/>
                <a:cs typeface="Times New Roman" pitchFamily="18" charset="0"/>
              </a:rPr>
              <a:t>яка </a:t>
            </a:r>
            <a:r>
              <a:rPr lang="ru-RU" sz="2800" i="1" dirty="0" err="1" smtClean="0">
                <a:latin typeface="Times New Roman" pitchFamily="18" charset="0"/>
                <a:cs typeface="Times New Roman" pitchFamily="18" charset="0"/>
              </a:rPr>
              <a:t>поєднує</a:t>
            </a:r>
            <a:r>
              <a:rPr lang="ru-RU" sz="2800" i="1" dirty="0" smtClean="0">
                <a:latin typeface="Times New Roman" pitchFamily="18" charset="0"/>
                <a:cs typeface="Times New Roman" pitchFamily="18" charset="0"/>
              </a:rPr>
              <a:t> слова </a:t>
            </a:r>
            <a:r>
              <a:rPr lang="ru-RU" sz="2800" i="1" dirty="0" err="1" smtClean="0">
                <a:latin typeface="Times New Roman" pitchFamily="18" charset="0"/>
                <a:cs typeface="Times New Roman" pitchFamily="18" charset="0"/>
              </a:rPr>
              <a:t>однієї</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мови</a:t>
            </a:r>
            <a:r>
              <a:rPr lang="ru-RU" sz="2800" i="1" dirty="0" smtClean="0">
                <a:latin typeface="Times New Roman" pitchFamily="18" charset="0"/>
                <a:cs typeface="Times New Roman" pitchFamily="18" charset="0"/>
              </a:rPr>
              <a:t> за </a:t>
            </a:r>
            <a:r>
              <a:rPr lang="ru-RU" sz="2800" i="1" dirty="0" err="1" smtClean="0">
                <a:latin typeface="Times New Roman" pitchFamily="18" charset="0"/>
                <a:cs typeface="Times New Roman" pitchFamily="18" charset="0"/>
              </a:rPr>
              <a:t>спільністю</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чи</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протилежністю</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значень</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семантико-стилістичним</a:t>
            </a:r>
            <a:r>
              <a:rPr lang="ru-RU" sz="2800" i="1" dirty="0" smtClean="0">
                <a:latin typeface="Times New Roman" pitchFamily="18" charset="0"/>
                <a:cs typeface="Times New Roman" pitchFamily="18" charset="0"/>
              </a:rPr>
              <a:t> </a:t>
            </a:r>
            <a:r>
              <a:rPr lang="ru-RU" sz="2800" i="1" dirty="0" err="1" smtClean="0">
                <a:latin typeface="Times New Roman" pitchFamily="18" charset="0"/>
                <a:cs typeface="Times New Roman" pitchFamily="18" charset="0"/>
              </a:rPr>
              <a:t>забарвленням</a:t>
            </a:r>
            <a:r>
              <a:rPr lang="ru-RU" sz="2800" i="1" dirty="0" smtClean="0">
                <a:latin typeface="Times New Roman" pitchFamily="18" charset="0"/>
                <a:cs typeface="Times New Roman" pitchFamily="18" charset="0"/>
              </a:rPr>
              <a:t> та сферою </a:t>
            </a:r>
            <a:r>
              <a:rPr lang="ru-RU" sz="2800" i="1" dirty="0" err="1" smtClean="0">
                <a:latin typeface="Times New Roman" pitchFamily="18" charset="0"/>
                <a:cs typeface="Times New Roman" pitchFamily="18" charset="0"/>
              </a:rPr>
              <a:t>вживання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Це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сукупність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слів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однієї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мови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Найменшою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лексичною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одиницею</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є</a:t>
            </a:r>
            <a:r>
              <a:rPr lang="ru-RU" sz="2800" dirty="0" smtClean="0">
                <a:latin typeface="Times New Roman" pitchFamily="18" charset="0"/>
                <a:cs typeface="Times New Roman" pitchFamily="18" charset="0"/>
              </a:rPr>
              <a:t> </a:t>
            </a:r>
            <a:r>
              <a:rPr lang="ru-RU" sz="2800" i="1" u="sng" dirty="0" smtClean="0">
                <a:latin typeface="Times New Roman" pitchFamily="18" charset="0"/>
                <a:cs typeface="Times New Roman" pitchFamily="18" charset="0"/>
              </a:rPr>
              <a:t>лексема</a:t>
            </a:r>
            <a:r>
              <a:rPr lang="ru-RU" sz="2800" dirty="0" smtClean="0">
                <a:latin typeface="Times New Roman" pitchFamily="18" charset="0"/>
                <a:cs typeface="Times New Roman" pitchFamily="18" charset="0"/>
              </a:rPr>
              <a:t>. Лексемою </a:t>
            </a:r>
            <a:r>
              <a:rPr lang="ru-RU" sz="2800" dirty="0" err="1" smtClean="0">
                <a:latin typeface="Times New Roman" pitchFamily="18" charset="0"/>
                <a:cs typeface="Times New Roman" pitchFamily="18" charset="0"/>
              </a:rPr>
              <a:t>може</a:t>
            </a:r>
            <a:r>
              <a:rPr lang="ru-RU" sz="2800" dirty="0" smtClean="0">
                <a:latin typeface="Times New Roman" pitchFamily="18" charset="0"/>
                <a:cs typeface="Times New Roman" pitchFamily="18" charset="0"/>
              </a:rPr>
              <a:t> бути </a:t>
            </a:r>
            <a:r>
              <a:rPr lang="ru-RU" sz="2800" dirty="0" err="1" smtClean="0">
                <a:latin typeface="Times New Roman" pitchFamily="18" charset="0"/>
                <a:cs typeface="Times New Roman" pitchFamily="18" charset="0"/>
              </a:rPr>
              <a:t>лише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повнозначне</a:t>
            </a:r>
            <a:r>
              <a:rPr lang="ru-RU" sz="2800" dirty="0" smtClean="0">
                <a:latin typeface="Times New Roman" pitchFamily="18" charset="0"/>
                <a:cs typeface="Times New Roman" pitchFamily="18" charset="0"/>
              </a:rPr>
              <a:t> слово, </a:t>
            </a:r>
            <a:r>
              <a:rPr lang="ru-RU" sz="2800" dirty="0" err="1" smtClean="0">
                <a:latin typeface="Times New Roman" pitchFamily="18" charset="0"/>
                <a:cs typeface="Times New Roman" pitchFamily="18" charset="0"/>
              </a:rPr>
              <a:t>оскільки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службові</a:t>
            </a:r>
            <a:r>
              <a:rPr lang="ru-RU" sz="2800" dirty="0" smtClean="0">
                <a:latin typeface="Times New Roman" pitchFamily="18" charset="0"/>
                <a:cs typeface="Times New Roman" pitchFamily="18" charset="0"/>
              </a:rPr>
              <a:t> слова не </a:t>
            </a:r>
            <a:r>
              <a:rPr lang="ru-RU" sz="2800" dirty="0" err="1" smtClean="0">
                <a:latin typeface="Times New Roman" pitchFamily="18" charset="0"/>
                <a:cs typeface="Times New Roman" pitchFamily="18" charset="0"/>
              </a:rPr>
              <a:t>мають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лексичного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значення</a:t>
            </a:r>
            <a:r>
              <a:rPr lang="ru-RU" sz="2800" dirty="0" smtClean="0">
                <a:latin typeface="Times New Roman" pitchFamily="18" charset="0"/>
                <a:cs typeface="Times New Roman" pitchFamily="18" charset="0"/>
              </a:rPr>
              <a:t>.</a:t>
            </a:r>
          </a:p>
          <a:p>
            <a:pPr indent="354013" algn="just"/>
            <a:r>
              <a:rPr lang="uk-UA" sz="2800" dirty="0" smtClean="0">
                <a:latin typeface="Times New Roman" pitchFamily="18" charset="0"/>
                <a:cs typeface="Times New Roman" pitchFamily="18" charset="0"/>
              </a:rPr>
              <a:t>Словниковий склад української мови – це відкрита, динамічна система лексичних одиниць, рівноправних за джерелами і часом формування.</a:t>
            </a:r>
            <a:endParaRPr lang="ru-RU" sz="2800" dirty="0" smtClean="0">
              <a:latin typeface="Times New Roman" pitchFamily="18" charset="0"/>
              <a:cs typeface="Times New Roman" pitchFamily="18" charset="0"/>
            </a:endParaRPr>
          </a:p>
          <a:p>
            <a:pPr indent="354013" algn="just"/>
            <a:r>
              <a:rPr lang="uk-UA" sz="2800" dirty="0" smtClean="0">
                <a:latin typeface="Times New Roman" pitchFamily="18" charset="0"/>
                <a:cs typeface="Times New Roman" pitchFamily="18" charset="0"/>
              </a:rPr>
              <a:t>Словниковий склад української мови об'єднує дві генетично різнопланові групи лексичних одиниць: 1) споконвічно українські слова; 2) </a:t>
            </a:r>
            <a:r>
              <a:rPr lang="uk-UA" sz="2800" dirty="0" err="1" smtClean="0">
                <a:latin typeface="Times New Roman" pitchFamily="18" charset="0"/>
                <a:cs typeface="Times New Roman" pitchFamily="18" charset="0"/>
              </a:rPr>
              <a:t>слова</a:t>
            </a:r>
            <a:r>
              <a:rPr lang="uk-UA" sz="2800" dirty="0" smtClean="0">
                <a:latin typeface="Times New Roman" pitchFamily="18" charset="0"/>
                <a:cs typeface="Times New Roman" pitchFamily="18" charset="0"/>
              </a:rPr>
              <a:t>, запозичені з інших мов.</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401097" cy="6858000"/>
          </a:xfrm>
          <a:prstGeom prst="rect">
            <a:avLst/>
          </a:prstGeom>
        </p:spPr>
      </p:pic>
      <p:sp>
        <p:nvSpPr>
          <p:cNvPr id="1025" name="Rectangle 1"/>
          <p:cNvSpPr>
            <a:spLocks noChangeArrowheads="1"/>
          </p:cNvSpPr>
          <p:nvPr/>
        </p:nvSpPr>
        <p:spPr bwMode="auto">
          <a:xfrm>
            <a:off x="1386348" y="147481"/>
            <a:ext cx="10805653"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dirty="0" smtClean="0">
                <a:solidFill>
                  <a:srgbClr val="C00000"/>
                </a:solidFill>
                <a:latin typeface="Times New Roman" pitchFamily="18" charset="0"/>
                <a:cs typeface="Times New Roman" pitchFamily="18" charset="0"/>
              </a:rPr>
              <a:t>У складі споконвічної лексики виділяють таки семантичні групи слів, успадкованих з індоєвропейської прамови</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предметів і явищ довкілля</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небо, сонце, вода, море, озеро</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рослин та їх частин</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дерево, зерно, липа, вишня, мох</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диких і свійських тварин, риб, птахів і комах</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звір, бобер, корова, кулик, муха;</a:t>
            </a:r>
            <a:endParaRPr lang="ru-RU" sz="2800" i="1"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спорідненості і родинних зв'язків</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отець, тато, мати, син</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органів і частин людського тіла та організму тварин</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череп, волос, зуб, коліно, кістка;</a:t>
            </a:r>
            <a:endParaRPr lang="ru-RU" sz="2800" i="1"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житла та його частин, знарядь праці, продуктів харчування, засобів пересування</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дім, двері; мед, стежка, коло</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дій, станів і життєвих процесів</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жити, сидіти, знати, відати</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позначення господарської діяльності</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копати, орати, терти</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якостей</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білий, зелений, короткий, милий, борзий</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u="sng" dirty="0" smtClean="0">
                <a:latin typeface="Times New Roman" pitchFamily="18" charset="0"/>
                <a:cs typeface="Times New Roman" pitchFamily="18" charset="0"/>
              </a:rPr>
              <a:t>назви чисел</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один, вісім, тисяча </a:t>
            </a:r>
            <a:r>
              <a:rPr lang="uk-UA" sz="2800" dirty="0" smtClean="0">
                <a:latin typeface="Times New Roman" pitchFamily="18" charset="0"/>
                <a:cs typeface="Times New Roman" pitchFamily="18" charset="0"/>
              </a:rPr>
              <a:t>та ін.</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843549" y="147481"/>
            <a:ext cx="10289459"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dirty="0" smtClean="0">
                <a:latin typeface="Times New Roman" pitchFamily="18" charset="0"/>
                <a:cs typeface="Times New Roman" pitchFamily="18" charset="0"/>
              </a:rPr>
              <a:t>Слова іншомовного походження становлять 10% лексичного складу нашої мови. З-поміж них виділяємо:</a:t>
            </a:r>
            <a:endParaRPr lang="ru-RU" sz="2800" dirty="0" smtClean="0">
              <a:latin typeface="Times New Roman" pitchFamily="18" charset="0"/>
              <a:cs typeface="Times New Roman" pitchFamily="18" charset="0"/>
            </a:endParaRPr>
          </a:p>
          <a:p>
            <a:pPr algn="just"/>
            <a:r>
              <a:rPr lang="uk-UA" sz="2800" i="1" dirty="0" err="1" smtClean="0">
                <a:latin typeface="Times New Roman" pitchFamily="18" charset="0"/>
                <a:cs typeface="Times New Roman" pitchFamily="18" charset="0"/>
              </a:rPr>
              <a:t>Інтернаціоналізми</a:t>
            </a:r>
            <a:r>
              <a:rPr lang="uk-UA" sz="2800" dirty="0" smtClean="0">
                <a:latin typeface="Times New Roman" pitchFamily="18" charset="0"/>
                <a:cs typeface="Times New Roman" pitchFamily="18" charset="0"/>
              </a:rPr>
              <a:t> – це слова, що вживаються в багатьох </a:t>
            </a:r>
            <a:r>
              <a:rPr lang="uk-UA" sz="2800" dirty="0" err="1" smtClean="0">
                <a:latin typeface="Times New Roman" pitchFamily="18" charset="0"/>
                <a:cs typeface="Times New Roman" pitchFamily="18" charset="0"/>
              </a:rPr>
              <a:t>неблизькоспоріднених</a:t>
            </a:r>
            <a:r>
              <a:rPr lang="uk-UA" sz="2800" dirty="0" smtClean="0">
                <a:latin typeface="Times New Roman" pitchFamily="18" charset="0"/>
                <a:cs typeface="Times New Roman" pitchFamily="18" charset="0"/>
              </a:rPr>
              <a:t> мовах і переважають у сфері понять із галузі культури, науки, політики, мистецтва; як правило не мають відповідників у мові поширення: музика, театр, радіо, телефон, лірика, синтагма, синус та ін.</a:t>
            </a:r>
            <a:endParaRPr lang="ru-RU" sz="2800" dirty="0" smtClean="0">
              <a:latin typeface="Times New Roman" pitchFamily="18" charset="0"/>
              <a:cs typeface="Times New Roman" pitchFamily="18" charset="0"/>
            </a:endParaRPr>
          </a:p>
          <a:p>
            <a:pPr algn="just"/>
            <a:r>
              <a:rPr lang="uk-UA" sz="2800" i="1" dirty="0" smtClean="0">
                <a:latin typeface="Times New Roman" pitchFamily="18" charset="0"/>
                <a:cs typeface="Times New Roman" pitchFamily="18" charset="0"/>
              </a:rPr>
              <a:t>Запозичення</a:t>
            </a:r>
            <a:r>
              <a:rPr lang="uk-UA" sz="2800" dirty="0" smtClean="0">
                <a:latin typeface="Times New Roman" pitchFamily="18" charset="0"/>
                <a:cs typeface="Times New Roman" pitchFamily="18" charset="0"/>
              </a:rPr>
              <a:t> – слова, запозичені давно, глибоко ввійшли в мову, підпорядкувались усім її законам і нічим не зраджують свого іншомовного походження: хліб, млин, лиман, троянда, бандура, палац, барва; Андрій, Іван, Оксана та ін.</a:t>
            </a:r>
            <a:endParaRPr lang="ru-RU" sz="2800" dirty="0" smtClean="0">
              <a:latin typeface="Times New Roman" pitchFamily="18" charset="0"/>
              <a:cs typeface="Times New Roman" pitchFamily="18" charset="0"/>
            </a:endParaRPr>
          </a:p>
          <a:p>
            <a:pPr algn="just"/>
            <a:r>
              <a:rPr lang="uk-UA" sz="2800" i="1" dirty="0" smtClean="0">
                <a:latin typeface="Times New Roman" pitchFamily="18" charset="0"/>
                <a:cs typeface="Times New Roman" pitchFamily="18" charset="0"/>
              </a:rPr>
              <a:t>Власне іншомовні слова </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слова</a:t>
            </a:r>
            <a:r>
              <a:rPr lang="uk-UA" sz="2800" dirty="0" smtClean="0">
                <a:latin typeface="Times New Roman" pitchFamily="18" charset="0"/>
                <a:cs typeface="Times New Roman" pitchFamily="18" charset="0"/>
              </a:rPr>
              <a:t>, запозичені з інших мов, зберігають </a:t>
            </a:r>
            <a:r>
              <a:rPr lang="uk-UA" sz="2800" dirty="0" err="1" smtClean="0">
                <a:latin typeface="Times New Roman" pitchFamily="18" charset="0"/>
                <a:cs typeface="Times New Roman" pitchFamily="18" charset="0"/>
              </a:rPr>
              <a:t>чужородність</a:t>
            </a:r>
            <a:r>
              <a:rPr lang="uk-UA" sz="2800" dirty="0" smtClean="0">
                <a:latin typeface="Times New Roman" pitchFamily="18" charset="0"/>
                <a:cs typeface="Times New Roman" pitchFamily="18" charset="0"/>
              </a:rPr>
              <a:t> свого звучання і форми. До складу таких слів уходять невластиві українській мові звукосполучення </a:t>
            </a:r>
            <a:r>
              <a:rPr lang="uk-UA" sz="2800" dirty="0" err="1" smtClean="0">
                <a:latin typeface="Times New Roman" pitchFamily="18" charset="0"/>
                <a:cs typeface="Times New Roman" pitchFamily="18" charset="0"/>
              </a:rPr>
              <a:t>нгл</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мтп</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пс</a:t>
            </a:r>
            <a:r>
              <a:rPr lang="uk-UA" sz="2800" dirty="0" smtClean="0">
                <a:latin typeface="Times New Roman" pitchFamily="18" charset="0"/>
                <a:cs typeface="Times New Roman" pitchFamily="18" charset="0"/>
              </a:rPr>
              <a:t>, </a:t>
            </a:r>
            <a:r>
              <a:rPr lang="uk-UA" sz="2800" dirty="0" err="1" smtClean="0">
                <a:latin typeface="Times New Roman" pitchFamily="18" charset="0"/>
                <a:cs typeface="Times New Roman" pitchFamily="18" charset="0"/>
              </a:rPr>
              <a:t>кс</a:t>
            </a:r>
            <a:r>
              <a:rPr lang="uk-UA" sz="2800" dirty="0" smtClean="0">
                <a:latin typeface="Times New Roman" pitchFamily="18" charset="0"/>
                <a:cs typeface="Times New Roman" pitchFamily="18" charset="0"/>
              </a:rPr>
              <a:t>: конгломерат, симптом, психологія, ксилографія.</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843549" y="186531"/>
            <a:ext cx="10289459"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i="1" dirty="0" smtClean="0">
                <a:latin typeface="Times New Roman" pitchFamily="18" charset="0"/>
                <a:cs typeface="Times New Roman" pitchFamily="18" charset="0"/>
              </a:rPr>
              <a:t>За сферами вживання </a:t>
            </a:r>
            <a:r>
              <a:rPr lang="uk-UA" sz="2800" dirty="0" smtClean="0">
                <a:latin typeface="Times New Roman" pitchFamily="18" charset="0"/>
                <a:cs typeface="Times New Roman" pitchFamily="18" charset="0"/>
              </a:rPr>
              <a:t>словниковий склад української мови поділяється на загальновживану і спеціальну лексику, або лексику обмеженого вживання.</a:t>
            </a:r>
          </a:p>
          <a:p>
            <a:pPr algn="just"/>
            <a:r>
              <a:rPr lang="uk-UA" sz="2800" dirty="0" smtClean="0">
                <a:latin typeface="Times New Roman" pitchFamily="18" charset="0"/>
                <a:cs typeface="Times New Roman" pitchFamily="18" charset="0"/>
              </a:rPr>
              <a:t>Спеціальній лексиці властиві обмежувальні ознаки, зумовлювані функціонуванням відповідних слів: 1) у різних сферах професійної діяльності людей; 2) на територіях поширення української мови, які становлять окремі діалектні ареали; 3) у мовленні груп людей, які формуються за різними ознаками соціального плану.</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2" y="430887"/>
            <a:ext cx="10087898"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dirty="0" smtClean="0">
                <a:latin typeface="Times New Roman" pitchFamily="18" charset="0"/>
                <a:cs typeface="Times New Roman" pitchFamily="18" charset="0"/>
              </a:rPr>
              <a:t>Особливу групу становлять слова вузького стилістичного призначення – терміни, </a:t>
            </a:r>
            <a:r>
              <a:rPr lang="uk-UA" sz="2800" dirty="0" err="1" smtClean="0">
                <a:latin typeface="Times New Roman" pitchFamily="18" charset="0"/>
                <a:cs typeface="Times New Roman" pitchFamily="18" charset="0"/>
              </a:rPr>
              <a:t>професіоналізми</a:t>
            </a:r>
            <a:r>
              <a:rPr lang="uk-UA" sz="2800" dirty="0" smtClean="0">
                <a:latin typeface="Times New Roman" pitchFamily="18" charset="0"/>
                <a:cs typeface="Times New Roman" pitchFamily="18" charset="0"/>
              </a:rPr>
              <a:t>, жаргонізми, розмовна та просторічна лексика, застарілі слова, неологізми.</a:t>
            </a:r>
            <a:endParaRPr lang="ru-RU" sz="2800" dirty="0" smtClean="0">
              <a:latin typeface="Times New Roman" pitchFamily="18" charset="0"/>
              <a:cs typeface="Times New Roman" pitchFamily="18" charset="0"/>
            </a:endParaRPr>
          </a:p>
          <a:p>
            <a:pPr algn="just"/>
            <a:r>
              <a:rPr lang="uk-UA" sz="2800" b="1" i="1" dirty="0" smtClean="0">
                <a:latin typeface="Times New Roman" pitchFamily="18" charset="0"/>
                <a:cs typeface="Times New Roman" pitchFamily="18" charset="0"/>
              </a:rPr>
              <a:t>Термін</a:t>
            </a:r>
            <a:r>
              <a:rPr lang="uk-UA" sz="2800" dirty="0" smtClean="0">
                <a:latin typeface="Times New Roman" pitchFamily="18" charset="0"/>
                <a:cs typeface="Times New Roman" pitchFamily="18" charset="0"/>
              </a:rPr>
              <a:t> – це одиниця історично сформованої термінологічної системи, що визначає поняття та його місце в системі інших понять; служить для спілкування людей, пов’язаних єдністю спеціалізації, належить до словникового складу мови і підпорядковується її законам.</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Нові поняття, що постають у науці, вимагають нових слів для називання. Тепер у розвинених мовах близько 90% нової лексики становлять науково-технічні терміни. Напр.: синус, косинус; натуралізм; парнокопитні; процент, ембарго, дебет; юрисдикція та ін.</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09750" cy="6858000"/>
          </a:xfrm>
          <a:prstGeom prst="rect">
            <a:avLst/>
          </a:prstGeom>
        </p:spPr>
      </p:pic>
      <p:sp>
        <p:nvSpPr>
          <p:cNvPr id="1025" name="Rectangle 1"/>
          <p:cNvSpPr>
            <a:spLocks noChangeArrowheads="1"/>
          </p:cNvSpPr>
          <p:nvPr/>
        </p:nvSpPr>
        <p:spPr bwMode="auto">
          <a:xfrm>
            <a:off x="1902542" y="117983"/>
            <a:ext cx="10087898"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2800" b="1" i="1" dirty="0" err="1" smtClean="0">
                <a:latin typeface="Times New Roman" pitchFamily="18" charset="0"/>
                <a:cs typeface="Times New Roman" pitchFamily="18" charset="0"/>
              </a:rPr>
              <a:t>Професіоналізми</a:t>
            </a:r>
            <a:r>
              <a:rPr lang="uk-UA" sz="2800" dirty="0" smtClean="0">
                <a:latin typeface="Times New Roman" pitchFamily="18" charset="0"/>
                <a:cs typeface="Times New Roman" pitchFamily="18" charset="0"/>
              </a:rPr>
              <a:t> – це слова та словосполучення, властиві мовленню певної професійної групи людей: </a:t>
            </a:r>
            <a:r>
              <a:rPr lang="uk-UA" sz="2800" i="1" dirty="0" smtClean="0">
                <a:latin typeface="Times New Roman" pitchFamily="18" charset="0"/>
                <a:cs typeface="Times New Roman" pitchFamily="18" charset="0"/>
              </a:rPr>
              <a:t>вікно</a:t>
            </a:r>
            <a:r>
              <a:rPr lang="uk-UA" sz="2800" dirty="0" smtClean="0">
                <a:latin typeface="Times New Roman" pitchFamily="18" charset="0"/>
                <a:cs typeface="Times New Roman" pitchFamily="18" charset="0"/>
              </a:rPr>
              <a:t> – із мови вчителів; </a:t>
            </a:r>
            <a:r>
              <a:rPr lang="uk-UA" sz="2800" i="1" dirty="0" err="1" smtClean="0">
                <a:latin typeface="Times New Roman" pitchFamily="18" charset="0"/>
                <a:cs typeface="Times New Roman" pitchFamily="18" charset="0"/>
              </a:rPr>
              <a:t>кібер</a:t>
            </a:r>
            <a:r>
              <a:rPr lang="uk-UA" sz="2800" i="1" dirty="0" smtClean="0">
                <a:latin typeface="Times New Roman" pitchFamily="18" charset="0"/>
                <a:cs typeface="Times New Roman" pitchFamily="18" charset="0"/>
              </a:rPr>
              <a:t>, </a:t>
            </a:r>
            <a:r>
              <a:rPr lang="uk-UA" sz="2800" i="1" dirty="0" err="1" smtClean="0">
                <a:latin typeface="Times New Roman" pitchFamily="18" charset="0"/>
                <a:cs typeface="Times New Roman" pitchFamily="18" charset="0"/>
              </a:rPr>
              <a:t>юзер</a:t>
            </a:r>
            <a:r>
              <a:rPr lang="uk-UA" sz="2800" i="1" dirty="0" smtClean="0">
                <a:latin typeface="Times New Roman" pitchFamily="18" charset="0"/>
                <a:cs typeface="Times New Roman" pitchFamily="18" charset="0"/>
              </a:rPr>
              <a:t>, </a:t>
            </a:r>
            <a:r>
              <a:rPr lang="uk-UA" sz="2800" i="1" dirty="0" err="1" smtClean="0">
                <a:latin typeface="Times New Roman" pitchFamily="18" charset="0"/>
                <a:cs typeface="Times New Roman" pitchFamily="18" charset="0"/>
              </a:rPr>
              <a:t>юзати</a:t>
            </a:r>
            <a:r>
              <a:rPr lang="uk-UA" sz="2800" i="1" dirty="0" smtClean="0">
                <a:latin typeface="Times New Roman" pitchFamily="18" charset="0"/>
                <a:cs typeface="Times New Roman" pitchFamily="18" charset="0"/>
              </a:rPr>
              <a:t> </a:t>
            </a:r>
            <a:r>
              <a:rPr lang="uk-UA" sz="2800" dirty="0" smtClean="0">
                <a:latin typeface="Times New Roman" pitchFamily="18" charset="0"/>
                <a:cs typeface="Times New Roman" pitchFamily="18" charset="0"/>
              </a:rPr>
              <a:t>– із мови </a:t>
            </a:r>
            <a:r>
              <a:rPr lang="uk-UA" sz="2800" dirty="0" err="1" smtClean="0">
                <a:latin typeface="Times New Roman" pitchFamily="18" charset="0"/>
                <a:cs typeface="Times New Roman" pitchFamily="18" charset="0"/>
              </a:rPr>
              <a:t>комп’ютерників</a:t>
            </a:r>
            <a:r>
              <a:rPr lang="uk-UA" sz="2800" dirty="0" smtClean="0">
                <a:latin typeface="Times New Roman" pitchFamily="18" charset="0"/>
                <a:cs typeface="Times New Roman" pitchFamily="18" charset="0"/>
              </a:rPr>
              <a:t>; </a:t>
            </a:r>
            <a:r>
              <a:rPr lang="uk-UA" sz="2800" i="1" dirty="0" smtClean="0">
                <a:latin typeface="Times New Roman" pitchFamily="18" charset="0"/>
                <a:cs typeface="Times New Roman" pitchFamily="18" charset="0"/>
              </a:rPr>
              <a:t>пара</a:t>
            </a:r>
            <a:r>
              <a:rPr lang="uk-UA" sz="2800" dirty="0" smtClean="0">
                <a:latin typeface="Times New Roman" pitchFamily="18" charset="0"/>
                <a:cs typeface="Times New Roman" pitchFamily="18" charset="0"/>
              </a:rPr>
              <a:t> – із мови студентів; </a:t>
            </a:r>
            <a:r>
              <a:rPr lang="uk-UA" sz="2800" i="1" dirty="0" smtClean="0">
                <a:latin typeface="Times New Roman" pitchFamily="18" charset="0"/>
                <a:cs typeface="Times New Roman" pitchFamily="18" charset="0"/>
              </a:rPr>
              <a:t>риба, шапка </a:t>
            </a:r>
            <a:r>
              <a:rPr lang="uk-UA" sz="2800" dirty="0" smtClean="0">
                <a:latin typeface="Times New Roman" pitchFamily="18" charset="0"/>
                <a:cs typeface="Times New Roman" pitchFamily="18" charset="0"/>
              </a:rPr>
              <a:t>– із мови журналістів.</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Це в основному назви знарядь виробництва та їх частин, назви трудових процесів, різних ґатунків сировини, спеціальні професійні вислови тощо. З-поміж </a:t>
            </a:r>
            <a:r>
              <a:rPr lang="uk-UA" sz="2800" dirty="0" err="1" smtClean="0">
                <a:latin typeface="Times New Roman" pitchFamily="18" charset="0"/>
                <a:cs typeface="Times New Roman" pitchFamily="18" charset="0"/>
              </a:rPr>
              <a:t>професіоналізмів</a:t>
            </a:r>
            <a:r>
              <a:rPr lang="uk-UA" sz="2800" dirty="0" smtClean="0">
                <a:latin typeface="Times New Roman" pitchFamily="18" charset="0"/>
                <a:cs typeface="Times New Roman" pitchFamily="18" charset="0"/>
              </a:rPr>
              <a:t> можна виділити </a:t>
            </a:r>
            <a:r>
              <a:rPr lang="uk-UA" sz="2800" b="1" i="1" dirty="0" smtClean="0">
                <a:latin typeface="Times New Roman" pitchFamily="18" charset="0"/>
                <a:cs typeface="Times New Roman" pitchFamily="18" charset="0"/>
              </a:rPr>
              <a:t>науково-технічні, професійно-виробничі, просторічно-жаргонні</a:t>
            </a:r>
            <a:r>
              <a:rPr lang="uk-UA" sz="2800" dirty="0" smtClean="0">
                <a:latin typeface="Times New Roman" pitchFamily="18" charset="0"/>
                <a:cs typeface="Times New Roman" pitchFamily="18" charset="0"/>
              </a:rPr>
              <a:t>.</a:t>
            </a:r>
            <a:endParaRPr lang="ru-RU" sz="2800" dirty="0" smtClean="0">
              <a:latin typeface="Times New Roman" pitchFamily="18" charset="0"/>
              <a:cs typeface="Times New Roman" pitchFamily="18" charset="0"/>
            </a:endParaRPr>
          </a:p>
          <a:p>
            <a:pPr algn="just"/>
            <a:r>
              <a:rPr lang="uk-UA" sz="2800" dirty="0" smtClean="0">
                <a:latin typeface="Times New Roman" pitchFamily="18" charset="0"/>
                <a:cs typeface="Times New Roman" pitchFamily="18" charset="0"/>
              </a:rPr>
              <a:t>Значна частина </a:t>
            </a:r>
            <a:r>
              <a:rPr lang="uk-UA" sz="2800" dirty="0" err="1" smtClean="0">
                <a:latin typeface="Times New Roman" pitchFamily="18" charset="0"/>
                <a:cs typeface="Times New Roman" pitchFamily="18" charset="0"/>
              </a:rPr>
              <a:t>професіоналізмів</a:t>
            </a:r>
            <a:r>
              <a:rPr lang="uk-UA" sz="2800" dirty="0" smtClean="0">
                <a:latin typeface="Times New Roman" pitchFamily="18" charset="0"/>
                <a:cs typeface="Times New Roman" pitchFamily="18" charset="0"/>
              </a:rPr>
              <a:t> – неофіційні розмовні замінники термінів. </a:t>
            </a:r>
            <a:r>
              <a:rPr lang="uk-UA" sz="2800" dirty="0" err="1" smtClean="0">
                <a:latin typeface="Times New Roman" pitchFamily="18" charset="0"/>
                <a:cs typeface="Times New Roman" pitchFamily="18" charset="0"/>
              </a:rPr>
              <a:t>Професіоналізми</a:t>
            </a:r>
            <a:r>
              <a:rPr lang="uk-UA" sz="2800" dirty="0" smtClean="0">
                <a:latin typeface="Times New Roman" pitchFamily="18" charset="0"/>
                <a:cs typeface="Times New Roman" pitchFamily="18" charset="0"/>
              </a:rPr>
              <a:t> не становлять чіткої системи, тоді як терміни є систематизованими (кодифікованими) назвами понять. У термінів образність, як правило, стерта; у </a:t>
            </a:r>
            <a:r>
              <a:rPr lang="uk-UA" sz="2800" dirty="0" err="1" smtClean="0">
                <a:latin typeface="Times New Roman" pitchFamily="18" charset="0"/>
                <a:cs typeface="Times New Roman" pitchFamily="18" charset="0"/>
              </a:rPr>
              <a:t>професіоналізмів</a:t>
            </a:r>
            <a:r>
              <a:rPr lang="uk-UA" sz="2800" dirty="0" smtClean="0">
                <a:latin typeface="Times New Roman" pitchFamily="18" charset="0"/>
                <a:cs typeface="Times New Roman" pitchFamily="18" charset="0"/>
              </a:rPr>
              <a:t> вона зберігається довше, бо підтримується контекстом.</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39206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14199</TotalTime>
  <Words>2177</Words>
  <Application>Microsoft Office PowerPoint</Application>
  <PresentationFormat>Широкоэкранный</PresentationFormat>
  <Paragraphs>130</Paragraphs>
  <Slides>32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32</vt:i4>
      </vt:variant>
    </vt:vector>
  </HeadingPairs>
  <TitlesOfParts>
    <vt:vector size="39" baseType="lpstr">
      <vt:lpstr>Arial</vt:lpstr>
      <vt:lpstr>Calibri</vt:lpstr>
      <vt:lpstr>Calibri Light</vt:lpstr>
      <vt:lpstr>Monotype Corsiva</vt:lpstr>
      <vt:lpstr>Open Sans</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Alla Horobets</dc:creator>
  <cp:lastModifiedBy>admin</cp:lastModifiedBy>
  <cp:revision>26</cp:revision>
  <dcterms:created xsi:type="dcterms:W3CDTF">2019-08-18T21:04:01Z</dcterms:created>
  <dcterms:modified xsi:type="dcterms:W3CDTF">2023-03-20T09:04:31Z</dcterms:modified>
</cp:coreProperties>
</file>