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60" r:id="rId5"/>
    <p:sldId id="261" r:id="rId6"/>
    <p:sldId id="263" r:id="rId7"/>
    <p:sldId id="264" r:id="rId8"/>
    <p:sldId id="265" r:id="rId9"/>
    <p:sldId id="266" r:id="rId10"/>
    <p:sldId id="267" r:id="rId11"/>
    <p:sldId id="25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CFA0FE7D-FB3A-4B2A-A0FA-1CFBC01D83C7}" type="datetimeFigureOut">
              <a:rPr lang="ru-RU" smtClean="0"/>
              <a:pPr/>
              <a:t>20.03.2023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342F477-D02E-4DD1-AD3B-EFA751E4B69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18000"/>
            <a:lum/>
          </a:blip>
          <a:srcRect/>
          <a:stretch>
            <a:fillRect t="-17000" b="-17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0FE7D-FB3A-4B2A-A0FA-1CFBC01D83C7}" type="datetimeFigureOut">
              <a:rPr lang="ru-RU" smtClean="0"/>
              <a:pPr/>
              <a:t>20.03.2023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42F477-D02E-4DD1-AD3B-EFA751E4B69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33787" y="298391"/>
            <a:ext cx="8342669" cy="2554545"/>
          </a:xfrm>
          <a:prstGeom prst="rect">
            <a:avLst/>
          </a:prstGeom>
        </p:spPr>
        <p:txBody>
          <a:bodyPr wrap="none">
            <a:spAutoFit/>
          </a:bodyPr>
          <a:lstStyle/>
          <a:p>
            <a:pPr lvl="0" indent="173038" algn="ctr" fontAlgn="base">
              <a:spcBef>
                <a:spcPct val="0"/>
              </a:spcBef>
              <a:spcAft>
                <a:spcPct val="0"/>
              </a:spcAft>
            </a:pPr>
            <a:r>
              <a:rPr lang="uk-UA" sz="8000" b="1" dirty="0" smtClean="0">
                <a:solidFill>
                  <a:srgbClr val="C00000"/>
                </a:solidFill>
                <a:latin typeface="Monotype Corsiva" pitchFamily="66" charset="0"/>
                <a:ea typeface="Times New Roman" pitchFamily="18" charset="0"/>
                <a:cs typeface="Times New Roman" pitchFamily="18" charset="0"/>
              </a:rPr>
              <a:t>Історія  української </a:t>
            </a:r>
          </a:p>
          <a:p>
            <a:pPr lvl="0" indent="173038" algn="ctr" fontAlgn="base">
              <a:spcBef>
                <a:spcPct val="0"/>
              </a:spcBef>
              <a:spcAft>
                <a:spcPct val="0"/>
              </a:spcAft>
            </a:pPr>
            <a:r>
              <a:rPr lang="uk-UA" sz="8000" b="1" dirty="0" smtClean="0">
                <a:solidFill>
                  <a:srgbClr val="C00000"/>
                </a:solidFill>
                <a:latin typeface="Monotype Corsiva" pitchFamily="66" charset="0"/>
                <a:ea typeface="Times New Roman" pitchFamily="18" charset="0"/>
                <a:cs typeface="Times New Roman" pitchFamily="18" charset="0"/>
              </a:rPr>
              <a:t>літературної мови</a:t>
            </a:r>
            <a:endParaRPr lang="ru-RU" sz="8000" dirty="0" smtClean="0">
              <a:solidFill>
                <a:srgbClr val="C00000"/>
              </a:solidFill>
              <a:latin typeface="Monotype Corsiva" pitchFamily="66" charset="0"/>
              <a:cs typeface="Times New Roman" pitchFamily="18" charset="0"/>
            </a:endParaRPr>
          </a:p>
        </p:txBody>
      </p:sp>
      <p:pic>
        <p:nvPicPr>
          <p:cNvPr id="1026" name="Picture 2" descr="D:\КАРТИНКИ ДЛЯ ДУШІ\калина.jpg"/>
          <p:cNvPicPr>
            <a:picLocks noChangeAspect="1" noChangeArrowheads="1"/>
          </p:cNvPicPr>
          <p:nvPr/>
        </p:nvPicPr>
        <p:blipFill>
          <a:blip r:embed="rId2" cstate="print"/>
          <a:srcRect/>
          <a:stretch>
            <a:fillRect/>
          </a:stretch>
        </p:blipFill>
        <p:spPr bwMode="auto">
          <a:xfrm>
            <a:off x="4061343" y="2276872"/>
            <a:ext cx="5082657" cy="4581128"/>
          </a:xfrm>
          <a:prstGeom prst="rect">
            <a:avLst/>
          </a:prstGeom>
          <a:noFill/>
          <a:effectLst>
            <a:softEdge rad="635000"/>
          </a:effectLst>
        </p:spPr>
      </p:pic>
      <p:sp>
        <p:nvSpPr>
          <p:cNvPr id="8" name="Прямоугольник 7"/>
          <p:cNvSpPr/>
          <p:nvPr/>
        </p:nvSpPr>
        <p:spPr>
          <a:xfrm>
            <a:off x="742206" y="3645024"/>
            <a:ext cx="3415037" cy="2554545"/>
          </a:xfrm>
          <a:prstGeom prst="rect">
            <a:avLst/>
          </a:prstGeom>
        </p:spPr>
        <p:txBody>
          <a:bodyPr wrap="none">
            <a:spAutoFit/>
          </a:bodyPr>
          <a:lstStyle/>
          <a:p>
            <a:pPr lvl="0" indent="173038" algn="ctr" fontAlgn="base">
              <a:spcBef>
                <a:spcPct val="0"/>
              </a:spcBef>
              <a:spcAft>
                <a:spcPct val="0"/>
              </a:spcAft>
            </a:pPr>
            <a:r>
              <a:rPr lang="uk-UA" sz="8000" b="1" smtClean="0">
                <a:latin typeface="Monotype Corsiva" pitchFamily="66" charset="0"/>
                <a:ea typeface="Times New Roman" pitchFamily="18" charset="0"/>
                <a:cs typeface="Times New Roman" pitchFamily="18" charset="0"/>
              </a:rPr>
              <a:t>Тема</a:t>
            </a:r>
            <a:r>
              <a:rPr lang="uk-UA" sz="8000" b="1" smtClean="0">
                <a:latin typeface="Monotype Corsiva" pitchFamily="66" charset="0"/>
                <a:ea typeface="Times New Roman" pitchFamily="18" charset="0"/>
                <a:cs typeface="Times New Roman" pitchFamily="18" charset="0"/>
              </a:rPr>
              <a:t> 7</a:t>
            </a:r>
          </a:p>
          <a:p>
            <a:pPr lvl="0" indent="173038" algn="ctr" fontAlgn="base">
              <a:spcBef>
                <a:spcPct val="0"/>
              </a:spcBef>
              <a:spcAft>
                <a:spcPct val="0"/>
              </a:spcAft>
            </a:pPr>
            <a:endParaRPr lang="ru-RU" sz="8000" dirty="0" smtClean="0">
              <a:latin typeface="Monotype Corsiva" pitchFamily="66"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3553" name="Rectangle 1"/>
          <p:cNvSpPr>
            <a:spLocks noChangeArrowheads="1"/>
          </p:cNvSpPr>
          <p:nvPr/>
        </p:nvSpPr>
        <p:spPr bwMode="auto">
          <a:xfrm>
            <a:off x="0" y="476672"/>
            <a:ext cx="9144000" cy="14279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indent="450850" algn="just" fontAlgn="base">
              <a:lnSpc>
                <a:spcPct val="150000"/>
              </a:lnSpc>
              <a:spcBef>
                <a:spcPct val="0"/>
              </a:spcBef>
              <a:spcAft>
                <a:spcPct val="0"/>
              </a:spcAft>
            </a:pPr>
            <a:r>
              <a:rPr lang="uk-UA" sz="2000" dirty="0" smtClean="0">
                <a:latin typeface="Times New Roman" pitchFamily="18" charset="0"/>
                <a:cs typeface="Times New Roman" pitchFamily="18" charset="0"/>
              </a:rPr>
              <a:t>2-а пол. 19 — поч. 20 ст. характеризуються розвитком різножанрового художнього стилю і, меншою мірою, публіцистичного стилю, наукового стилю. Виробляється культура сценічної мови в українському театрі.</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Прямоугольник 7"/>
          <p:cNvSpPr/>
          <p:nvPr/>
        </p:nvSpPr>
        <p:spPr>
          <a:xfrm>
            <a:off x="0" y="1960548"/>
            <a:ext cx="9144000" cy="3785652"/>
          </a:xfrm>
          <a:prstGeom prst="rect">
            <a:avLst/>
          </a:prstGeom>
        </p:spPr>
        <p:txBody>
          <a:bodyPr wrap="square">
            <a:spAutoFit/>
          </a:bodyPr>
          <a:lstStyle/>
          <a:p>
            <a:pPr indent="441325" algn="just">
              <a:lnSpc>
                <a:spcPct val="150000"/>
              </a:lnSpc>
            </a:pPr>
            <a:r>
              <a:rPr lang="uk-UA" sz="2000" dirty="0" smtClean="0">
                <a:latin typeface="Times New Roman" pitchFamily="18" charset="0"/>
                <a:cs typeface="Times New Roman" pitchFamily="18" charset="0"/>
              </a:rPr>
              <a:t>Російський царат видавав укази про заборону української мови: Валуєвський циркуляр 1863, </a:t>
            </a:r>
            <a:r>
              <a:rPr lang="uk-UA" sz="2000" dirty="0" err="1" smtClean="0">
                <a:latin typeface="Times New Roman" pitchFamily="18" charset="0"/>
                <a:cs typeface="Times New Roman" pitchFamily="18" charset="0"/>
              </a:rPr>
              <a:t>Емський</a:t>
            </a:r>
            <a:r>
              <a:rPr lang="uk-UA" sz="2000" dirty="0" smtClean="0">
                <a:latin typeface="Times New Roman" pitchFamily="18" charset="0"/>
                <a:cs typeface="Times New Roman" pitchFamily="18" charset="0"/>
              </a:rPr>
              <a:t> указ 1876, розпорядження 1881, 1892 та наступних років. У </a:t>
            </a:r>
            <a:r>
              <a:rPr lang="uk-UA" sz="2000" dirty="0" err="1" smtClean="0">
                <a:latin typeface="Times New Roman" pitchFamily="18" charset="0"/>
                <a:cs typeface="Times New Roman" pitchFamily="18" charset="0"/>
              </a:rPr>
              <a:t>підавстрійській</a:t>
            </a:r>
            <a:r>
              <a:rPr lang="uk-UA" sz="2000" dirty="0" smtClean="0">
                <a:latin typeface="Times New Roman" pitchFamily="18" charset="0"/>
                <a:cs typeface="Times New Roman" pitchFamily="18" charset="0"/>
              </a:rPr>
              <a:t> Україні в кін. 19 ст. формувався науковий стиль, вироблялася наукова термінологія. Через роз’єднаність земель, заборону ввозити до </a:t>
            </a:r>
            <a:r>
              <a:rPr lang="uk-UA" sz="2000" dirty="0" err="1" smtClean="0">
                <a:latin typeface="Times New Roman" pitchFamily="18" charset="0"/>
                <a:cs typeface="Times New Roman" pitchFamily="18" charset="0"/>
              </a:rPr>
              <a:t>підросійської</a:t>
            </a:r>
            <a:r>
              <a:rPr lang="uk-UA" sz="2000" dirty="0" smtClean="0">
                <a:latin typeface="Times New Roman" pitchFamily="18" charset="0"/>
                <a:cs typeface="Times New Roman" pitchFamily="18" charset="0"/>
              </a:rPr>
              <a:t> України книжки українською мовою не було умов для витворення спільних загальнолітературних норм, що об’єднували б мовно-літературну практику українців, які жили в різних державах. Моменти послаблення царської цензури викликали активізацію мовно-літературного життя у Східній Україні.</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ttps://f.authenticukraine.com.ua/photo/5220/J2eYh.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47020" y="71785"/>
            <a:ext cx="5749316" cy="5877495"/>
          </a:xfrm>
          <a:prstGeom prst="rect">
            <a:avLst/>
          </a:prstGeom>
          <a:noFill/>
          <a:ln>
            <a:noFill/>
          </a:ln>
        </p:spPr>
      </p:pic>
      <p:sp>
        <p:nvSpPr>
          <p:cNvPr id="5" name="Прямоугольник 4"/>
          <p:cNvSpPr/>
          <p:nvPr/>
        </p:nvSpPr>
        <p:spPr>
          <a:xfrm>
            <a:off x="1691680" y="5934670"/>
            <a:ext cx="6192688" cy="646331"/>
          </a:xfrm>
          <a:prstGeom prst="rect">
            <a:avLst/>
          </a:prstGeom>
        </p:spPr>
        <p:txBody>
          <a:bodyPr wrap="square">
            <a:spAutoFit/>
          </a:bodyPr>
          <a:lstStyle/>
          <a:p>
            <a:pPr algn="ctr"/>
            <a:r>
              <a:rPr lang="uk-UA" dirty="0">
                <a:latin typeface="Times New Roman" pitchFamily="18" charset="0"/>
                <a:cs typeface="Times New Roman" pitchFamily="18" charset="0"/>
              </a:rPr>
              <a:t>Пам'ятна дошка, присвячена «</a:t>
            </a:r>
            <a:r>
              <a:rPr lang="uk-UA" dirty="0" err="1">
                <a:latin typeface="Times New Roman" pitchFamily="18" charset="0"/>
                <a:cs typeface="Times New Roman" pitchFamily="18" charset="0"/>
              </a:rPr>
              <a:t>Емському</a:t>
            </a:r>
            <a:r>
              <a:rPr lang="uk-UA" dirty="0">
                <a:latin typeface="Times New Roman" pitchFamily="18" charset="0"/>
                <a:cs typeface="Times New Roman" pitchFamily="18" charset="0"/>
              </a:rPr>
              <a:t> указові», встановлена у місті  </a:t>
            </a:r>
            <a:r>
              <a:rPr lang="uk-UA" dirty="0" err="1">
                <a:latin typeface="Times New Roman" pitchFamily="18" charset="0"/>
                <a:cs typeface="Times New Roman" pitchFamily="18" charset="0"/>
              </a:rPr>
              <a:t>Бад-Емс</a:t>
            </a:r>
            <a:r>
              <a:rPr lang="uk-UA" dirty="0">
                <a:latin typeface="Times New Roman" pitchFamily="18" charset="0"/>
                <a:cs typeface="Times New Roman" pitchFamily="18" charset="0"/>
              </a:rPr>
              <a:t>  на будинку «</a:t>
            </a:r>
            <a:r>
              <a:rPr lang="uk-UA" dirty="0" err="1">
                <a:latin typeface="Times New Roman" pitchFamily="18" charset="0"/>
                <a:cs typeface="Times New Roman" pitchFamily="18" charset="0"/>
              </a:rPr>
              <a:t>Haus</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Vier</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Türme</a:t>
            </a:r>
            <a:r>
              <a:rPr lang="uk-UA" dirty="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251520" y="1295634"/>
            <a:ext cx="8712968" cy="5170646"/>
          </a:xfrm>
          <a:prstGeom prst="rect">
            <a:avLst/>
          </a:prstGeom>
        </p:spPr>
        <p:txBody>
          <a:bodyPr wrap="square">
            <a:spAutoFit/>
          </a:bodyPr>
          <a:lstStyle/>
          <a:p>
            <a:pPr algn="just">
              <a:lnSpc>
                <a:spcPct val="150000"/>
              </a:lnSpc>
            </a:pPr>
            <a:r>
              <a:rPr lang="uk-UA" sz="2000" b="1" i="1" dirty="0" err="1" smtClean="0">
                <a:latin typeface="Times New Roman" pitchFamily="18" charset="0"/>
                <a:cs typeface="Times New Roman" pitchFamily="18" charset="0"/>
              </a:rPr>
              <a:t>Лінгвоци́д</a:t>
            </a:r>
            <a:r>
              <a:rPr lang="uk-UA" sz="2000" i="1" dirty="0" smtClean="0">
                <a:latin typeface="Times New Roman" pitchFamily="18" charset="0"/>
                <a:cs typeface="Times New Roman" pitchFamily="18" charset="0"/>
              </a:rPr>
              <a:t> (також: </a:t>
            </a:r>
            <a:r>
              <a:rPr lang="uk-UA" sz="2000" i="1" dirty="0" err="1" smtClean="0">
                <a:latin typeface="Times New Roman" pitchFamily="18" charset="0"/>
                <a:cs typeface="Times New Roman" pitchFamily="18" charset="0"/>
              </a:rPr>
              <a:t>мововбивство</a:t>
            </a:r>
            <a:r>
              <a:rPr lang="uk-UA" sz="2000" i="1" dirty="0" smtClean="0">
                <a:latin typeface="Times New Roman" pitchFamily="18" charset="0"/>
                <a:cs typeface="Times New Roman" pitchFamily="18" charset="0"/>
              </a:rPr>
              <a:t>) – свідоме, цілеспрямоване нищення певної мови як головної ознаки етносу – народності, нації</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Лінгвоцид</a:t>
            </a:r>
            <a:r>
              <a:rPr lang="uk-UA" sz="2000" dirty="0" smtClean="0">
                <a:latin typeface="Times New Roman" pitchFamily="18" charset="0"/>
                <a:cs typeface="Times New Roman" pitchFamily="18" charset="0"/>
              </a:rPr>
              <a:t> спрямовується в першу чергу проти писемної форми мовлення. Кінцева мета </a:t>
            </a:r>
            <a:r>
              <a:rPr lang="uk-UA" sz="2000" dirty="0" err="1" smtClean="0">
                <a:latin typeface="Times New Roman" pitchFamily="18" charset="0"/>
                <a:cs typeface="Times New Roman" pitchFamily="18" charset="0"/>
              </a:rPr>
              <a:t>лінгвоциду</a:t>
            </a:r>
            <a:r>
              <a:rPr lang="uk-UA" sz="2000" dirty="0" smtClean="0">
                <a:latin typeface="Times New Roman" pitchFamily="18" charset="0"/>
                <a:cs typeface="Times New Roman" pitchFamily="18" charset="0"/>
              </a:rPr>
              <a:t> є не геноцид, тобто фізичне винищення певного народу, а </a:t>
            </a:r>
            <a:r>
              <a:rPr lang="uk-UA" sz="2000" dirty="0" err="1" smtClean="0">
                <a:latin typeface="Times New Roman" pitchFamily="18" charset="0"/>
                <a:cs typeface="Times New Roman" pitchFamily="18" charset="0"/>
              </a:rPr>
              <a:t>етноцид</a:t>
            </a:r>
            <a:r>
              <a:rPr lang="uk-UA" sz="2000" dirty="0" smtClean="0">
                <a:latin typeface="Times New Roman" pitchFamily="18" charset="0"/>
                <a:cs typeface="Times New Roman" pitchFamily="18" charset="0"/>
              </a:rPr>
              <a:t> — ліквідація цього народу як окремої культурно-історичної спільноти, </a:t>
            </a:r>
            <a:r>
              <a:rPr lang="uk-UA" sz="2000" dirty="0" err="1" smtClean="0">
                <a:latin typeface="Times New Roman" pitchFamily="18" charset="0"/>
                <a:cs typeface="Times New Roman" pitchFamily="18" charset="0"/>
              </a:rPr>
              <a:t>винародовлення</a:t>
            </a:r>
            <a:r>
              <a:rPr lang="uk-UA" sz="2000" dirty="0" smtClean="0">
                <a:latin typeface="Times New Roman" pitchFamily="18" charset="0"/>
                <a:cs typeface="Times New Roman" pitchFamily="18" charset="0"/>
              </a:rPr>
              <a:t> етносу.</a:t>
            </a:r>
            <a:endParaRPr lang="ru-RU" sz="2000" dirty="0" smtClean="0">
              <a:latin typeface="Times New Roman" pitchFamily="18" charset="0"/>
              <a:cs typeface="Times New Roman" pitchFamily="18" charset="0"/>
            </a:endParaRPr>
          </a:p>
          <a:p>
            <a:pPr algn="just">
              <a:lnSpc>
                <a:spcPct val="150000"/>
              </a:lnSpc>
            </a:pPr>
            <a:r>
              <a:rPr lang="uk-UA" sz="2000" dirty="0" err="1" smtClean="0">
                <a:latin typeface="Times New Roman" pitchFamily="18" charset="0"/>
                <a:cs typeface="Times New Roman" pitchFamily="18" charset="0"/>
              </a:rPr>
              <a:t>Лінгвоцид</a:t>
            </a:r>
            <a:r>
              <a:rPr lang="uk-UA" sz="2000" dirty="0" smtClean="0">
                <a:latin typeface="Times New Roman" pitchFamily="18" charset="0"/>
                <a:cs typeface="Times New Roman" pitchFamily="18" charset="0"/>
              </a:rPr>
              <a:t> є передумовою масової денаціоналізації та </a:t>
            </a:r>
            <a:r>
              <a:rPr lang="uk-UA" sz="2000" dirty="0" err="1" smtClean="0">
                <a:latin typeface="Times New Roman" pitchFamily="18" charset="0"/>
                <a:cs typeface="Times New Roman" pitchFamily="18" charset="0"/>
              </a:rPr>
              <a:t>манкуртизації</a:t>
            </a:r>
            <a:r>
              <a:rPr lang="uk-UA" sz="2000" dirty="0" smtClean="0">
                <a:latin typeface="Times New Roman" pitchFamily="18" charset="0"/>
                <a:cs typeface="Times New Roman" pitchFamily="18" charset="0"/>
              </a:rPr>
              <a:t>: без нього неможлива втрата народом історичної пам'яті, етнічного імунітету, національної </a:t>
            </a:r>
            <a:r>
              <a:rPr lang="uk-UA" sz="2000" dirty="0" err="1" smtClean="0">
                <a:latin typeface="Times New Roman" pitchFamily="18" charset="0"/>
                <a:cs typeface="Times New Roman" pitchFamily="18" charset="0"/>
              </a:rPr>
              <a:t>самототожності</a:t>
            </a:r>
            <a:r>
              <a:rPr lang="uk-UA" sz="2000" dirty="0" smtClean="0">
                <a:latin typeface="Times New Roman" pitchFamily="18" charset="0"/>
                <a:cs typeface="Times New Roman" pitchFamily="18" charset="0"/>
              </a:rPr>
              <a:t>, а без цього, своєю чергою, не може відбутись </a:t>
            </a:r>
            <a:r>
              <a:rPr lang="uk-UA" sz="2000" i="1" dirty="0" smtClean="0">
                <a:latin typeface="Times New Roman" pitchFamily="18" charset="0"/>
                <a:cs typeface="Times New Roman" pitchFamily="18" charset="0"/>
              </a:rPr>
              <a:t>асиміляція – поглинання одного народу іншим</a:t>
            </a:r>
            <a:r>
              <a:rPr lang="uk-UA" sz="2000" dirty="0" smtClean="0">
                <a:latin typeface="Times New Roman" pitchFamily="18" charset="0"/>
                <a:cs typeface="Times New Roman" pitchFamily="18" charset="0"/>
              </a:rPr>
              <a:t>. Ось чому поневолювачі ніколи не забували про необхідність нищення мови поневолених народів.</a:t>
            </a:r>
            <a:endParaRPr lang="ru-RU" sz="2000" dirty="0">
              <a:latin typeface="Times New Roman" pitchFamily="18" charset="0"/>
              <a:cs typeface="Times New Roman" pitchFamily="18" charset="0"/>
            </a:endParaRPr>
          </a:p>
        </p:txBody>
      </p:sp>
      <p:sp>
        <p:nvSpPr>
          <p:cNvPr id="5" name="Прямоугольник 4"/>
          <p:cNvSpPr/>
          <p:nvPr/>
        </p:nvSpPr>
        <p:spPr>
          <a:xfrm>
            <a:off x="107504" y="188640"/>
            <a:ext cx="8892480" cy="954107"/>
          </a:xfrm>
          <a:prstGeom prst="rect">
            <a:avLst/>
          </a:prstGeom>
        </p:spPr>
        <p:txBody>
          <a:bodyPr wrap="square">
            <a:spAutoFit/>
          </a:bodyPr>
          <a:lstStyle/>
          <a:p>
            <a:pPr algn="ctr"/>
            <a:r>
              <a:rPr lang="uk-UA" sz="2800" b="1" dirty="0" smtClean="0">
                <a:latin typeface="Times New Roman" pitchFamily="18" charset="0"/>
                <a:cs typeface="Times New Roman" pitchFamily="18" charset="0"/>
              </a:rPr>
              <a:t>3. Українська мова в період бездержавності: історія </a:t>
            </a:r>
            <a:r>
              <a:rPr lang="uk-UA" sz="2800" b="1" dirty="0" err="1" smtClean="0">
                <a:latin typeface="Times New Roman" pitchFamily="18" charset="0"/>
                <a:cs typeface="Times New Roman" pitchFamily="18" charset="0"/>
              </a:rPr>
              <a:t>лінгвоциду</a:t>
            </a:r>
            <a:endParaRPr lang="ru-RU"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79512" y="404664"/>
            <a:ext cx="6336704" cy="6093976"/>
          </a:xfrm>
          <a:prstGeom prst="rect">
            <a:avLst/>
          </a:prstGeom>
        </p:spPr>
        <p:txBody>
          <a:bodyPr wrap="square">
            <a:spAutoFit/>
          </a:bodyPr>
          <a:lstStyle/>
          <a:p>
            <a:pPr algn="ctr">
              <a:lnSpc>
                <a:spcPct val="150000"/>
              </a:lnSpc>
            </a:pP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lnSpc>
                <a:spcPct val="150000"/>
              </a:lnSpc>
            </a:pPr>
            <a:r>
              <a:rPr lang="uk-UA" sz="2000" b="1" dirty="0" smtClean="0">
                <a:latin typeface="Times New Roman" pitchFamily="18" charset="0"/>
                <a:cs typeface="Times New Roman" pitchFamily="18" charset="0"/>
              </a:rPr>
              <a:t>XVII століття</a:t>
            </a:r>
            <a:endParaRPr lang="ru-RU" sz="2000" dirty="0" smtClean="0">
              <a:latin typeface="Times New Roman" pitchFamily="18" charset="0"/>
              <a:cs typeface="Times New Roman" pitchFamily="18" charset="0"/>
            </a:endParaRPr>
          </a:p>
          <a:p>
            <a:pPr algn="just">
              <a:lnSpc>
                <a:spcPct val="150000"/>
              </a:lnSpc>
            </a:pPr>
            <a:r>
              <a:rPr lang="uk-UA" sz="2000" dirty="0" smtClean="0">
                <a:latin typeface="Times New Roman" pitchFamily="18" charset="0"/>
                <a:cs typeface="Times New Roman" pitchFamily="18" charset="0"/>
              </a:rPr>
              <a:t>1627 – наказ царя Михайла з подання Московського патріарха Філарета спалити в державі всі примірники надрукованого в Україні «Учительного Євангелія» Кирила </a:t>
            </a:r>
            <a:r>
              <a:rPr lang="uk-UA" sz="2000" dirty="0" err="1" smtClean="0">
                <a:latin typeface="Times New Roman" pitchFamily="18" charset="0"/>
                <a:cs typeface="Times New Roman" pitchFamily="18" charset="0"/>
              </a:rPr>
              <a:t>Ставровецького</a:t>
            </a:r>
            <a:r>
              <a:rPr lang="uk-UA"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algn="just">
              <a:lnSpc>
                <a:spcPct val="150000"/>
              </a:lnSpc>
            </a:pPr>
            <a:r>
              <a:rPr lang="uk-UA" sz="2000" dirty="0" smtClean="0">
                <a:latin typeface="Times New Roman" pitchFamily="18" charset="0"/>
                <a:cs typeface="Times New Roman" pitchFamily="18" charset="0"/>
              </a:rPr>
              <a:t>1696 – ухвала польського сейму про запровадження польської мови в судах і установах Правобережної України.</a:t>
            </a:r>
            <a:endParaRPr lang="ru-RU" sz="2000" dirty="0" smtClean="0">
              <a:latin typeface="Times New Roman" pitchFamily="18" charset="0"/>
              <a:cs typeface="Times New Roman" pitchFamily="18" charset="0"/>
            </a:endParaRPr>
          </a:p>
          <a:p>
            <a:pPr algn="just">
              <a:lnSpc>
                <a:spcPct val="150000"/>
              </a:lnSpc>
            </a:pPr>
            <a:r>
              <a:rPr lang="uk-UA" sz="2000" dirty="0" smtClean="0">
                <a:latin typeface="Times New Roman" pitchFamily="18" charset="0"/>
                <a:cs typeface="Times New Roman" pitchFamily="18" charset="0"/>
              </a:rPr>
              <a:t>1690 – засудження й анафема Собору РПЦ на «</a:t>
            </a:r>
            <a:r>
              <a:rPr lang="uk-UA" sz="2000" dirty="0" err="1" smtClean="0">
                <a:latin typeface="Times New Roman" pitchFamily="18" charset="0"/>
                <a:cs typeface="Times New Roman" pitchFamily="18" charset="0"/>
              </a:rPr>
              <a:t>Кіевскія</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Новыя</a:t>
            </a:r>
            <a:r>
              <a:rPr lang="uk-UA" sz="2000" dirty="0" smtClean="0">
                <a:latin typeface="Times New Roman" pitchFamily="18" charset="0"/>
                <a:cs typeface="Times New Roman" pitchFamily="18" charset="0"/>
              </a:rPr>
              <a:t> Книги» П. Могили, К. </a:t>
            </a:r>
            <a:r>
              <a:rPr lang="uk-UA" sz="2000" dirty="0" err="1" smtClean="0">
                <a:latin typeface="Times New Roman" pitchFamily="18" charset="0"/>
                <a:cs typeface="Times New Roman" pitchFamily="18" charset="0"/>
              </a:rPr>
              <a:t>Ставровецького</a:t>
            </a:r>
            <a:r>
              <a:rPr lang="uk-UA" sz="2000" dirty="0" smtClean="0">
                <a:latin typeface="Times New Roman" pitchFamily="18" charset="0"/>
                <a:cs typeface="Times New Roman" pitchFamily="18" charset="0"/>
              </a:rPr>
              <a:t>, С. Полоцького, Л. Барановича, А. </a:t>
            </a:r>
            <a:r>
              <a:rPr lang="uk-UA" sz="2000" dirty="0" err="1" smtClean="0">
                <a:latin typeface="Times New Roman" pitchFamily="18" charset="0"/>
                <a:cs typeface="Times New Roman" pitchFamily="18" charset="0"/>
              </a:rPr>
              <a:t>Радзивиловського</a:t>
            </a:r>
            <a:r>
              <a:rPr lang="uk-UA" sz="2000" dirty="0" smtClean="0">
                <a:latin typeface="Times New Roman" pitchFamily="18" charset="0"/>
                <a:cs typeface="Times New Roman" pitchFamily="18" charset="0"/>
              </a:rPr>
              <a:t> та інших.</a:t>
            </a:r>
            <a:endParaRPr lang="ru-RU" sz="2000" dirty="0">
              <a:latin typeface="Times New Roman" pitchFamily="18" charset="0"/>
              <a:cs typeface="Times New Roman" pitchFamily="18" charset="0"/>
            </a:endParaRPr>
          </a:p>
        </p:txBody>
      </p:sp>
      <p:pic>
        <p:nvPicPr>
          <p:cNvPr id="24579" name="Picture 3" descr="D:\ІННА\22-23 силабус УМЕК\лекції\лекція 4\лінгвоцид.jpg"/>
          <p:cNvPicPr>
            <a:picLocks noChangeAspect="1" noChangeArrowheads="1"/>
          </p:cNvPicPr>
          <p:nvPr/>
        </p:nvPicPr>
        <p:blipFill>
          <a:blip r:embed="rId2" cstate="print"/>
          <a:srcRect/>
          <a:stretch>
            <a:fillRect/>
          </a:stretch>
        </p:blipFill>
        <p:spPr bwMode="auto">
          <a:xfrm>
            <a:off x="6544431" y="620688"/>
            <a:ext cx="2599570" cy="3672408"/>
          </a:xfrm>
          <a:prstGeom prst="rect">
            <a:avLst/>
          </a:prstGeom>
          <a:noFill/>
          <a:effectLst>
            <a:softEdge rad="127000"/>
          </a:effectLst>
        </p:spPr>
      </p:pic>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3" cstate="print"/>
          <a:srcRect/>
          <a:stretch>
            <a:fillRect/>
          </a:stretch>
        </p:blipFill>
        <p:spPr bwMode="auto">
          <a:xfrm>
            <a:off x="7884368" y="4725144"/>
            <a:ext cx="899592" cy="899592"/>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323528" y="188640"/>
            <a:ext cx="8352928" cy="6401753"/>
          </a:xfrm>
          <a:prstGeom prst="rect">
            <a:avLst/>
          </a:prstGeom>
        </p:spPr>
        <p:txBody>
          <a:bodyPr wrap="square">
            <a:spAutoFit/>
          </a:bodyPr>
          <a:lstStyle/>
          <a:p>
            <a:pPr algn="ctr">
              <a:lnSpc>
                <a:spcPct val="150000"/>
              </a:lnSpc>
            </a:pP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XVIII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1720 – указ царя Московії Петра І про заборону книгодрукування українською мовою і вилучення українських текстів з церковних книг.</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1729 – наказ Петра ІІ переписати з української мови на російську всі державні постанови і розпорядження.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1731 – вимога цариці Анни Іванівни вилучити книги старого українського друку, а «науки вводить на </a:t>
            </a:r>
            <a:r>
              <a:rPr lang="uk-UA" sz="2000" dirty="0" err="1" smtClean="0">
                <a:latin typeface="Times New Roman" pitchFamily="18" charset="0"/>
                <a:cs typeface="Times New Roman" pitchFamily="18" charset="0"/>
              </a:rPr>
              <a:t>собственном</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российском</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языке</a:t>
            </a:r>
            <a:r>
              <a:rPr lang="uk-UA" sz="2000" dirty="0" smtClean="0">
                <a:latin typeface="Times New Roman" pitchFamily="18" charset="0"/>
                <a:cs typeface="Times New Roman" pitchFamily="18" charset="0"/>
              </a:rPr>
              <a:t>». У таємній інструкції правителеві України князю О. Шаховському. </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1734 наказала всіляко перешкоджати українцям одружуватися з поляками та білорусами, «а </a:t>
            </a:r>
            <a:r>
              <a:rPr lang="uk-UA" sz="2000" dirty="0" err="1" smtClean="0">
                <a:latin typeface="Times New Roman" pitchFamily="18" charset="0"/>
                <a:cs typeface="Times New Roman" pitchFamily="18" charset="0"/>
              </a:rPr>
              <a:t>побуждать</a:t>
            </a:r>
            <a:r>
              <a:rPr lang="uk-UA" sz="2000" dirty="0" smtClean="0">
                <a:latin typeface="Times New Roman" pitchFamily="18" charset="0"/>
                <a:cs typeface="Times New Roman" pitchFamily="18" charset="0"/>
              </a:rPr>
              <a:t> </a:t>
            </a:r>
            <a:r>
              <a:rPr lang="uk-UA" sz="2000" dirty="0" err="1" smtClean="0">
                <a:latin typeface="Times New Roman" pitchFamily="18" charset="0"/>
                <a:cs typeface="Times New Roman" pitchFamily="18" charset="0"/>
              </a:rPr>
              <a:t>их</a:t>
            </a:r>
            <a:r>
              <a:rPr lang="uk-UA" sz="2000" dirty="0" smtClean="0">
                <a:latin typeface="Times New Roman" pitchFamily="18" charset="0"/>
                <a:cs typeface="Times New Roman" pitchFamily="18" charset="0"/>
              </a:rPr>
              <a:t> и </a:t>
            </a:r>
            <a:r>
              <a:rPr lang="uk-UA" sz="2000" dirty="0" err="1" smtClean="0">
                <a:latin typeface="Times New Roman" pitchFamily="18" charset="0"/>
                <a:cs typeface="Times New Roman" pitchFamily="18" charset="0"/>
              </a:rPr>
              <a:t>искусным</a:t>
            </a:r>
            <a:r>
              <a:rPr lang="uk-UA" sz="2000" dirty="0" smtClean="0">
                <a:latin typeface="Times New Roman" pitchFamily="18" charset="0"/>
                <a:cs typeface="Times New Roman" pitchFamily="18" charset="0"/>
              </a:rPr>
              <a:t> образом приводить в </a:t>
            </a:r>
            <a:r>
              <a:rPr lang="uk-UA" sz="2000" dirty="0" err="1" smtClean="0">
                <a:latin typeface="Times New Roman" pitchFamily="18" charset="0"/>
                <a:cs typeface="Times New Roman" pitchFamily="18" charset="0"/>
              </a:rPr>
              <a:t>свойство</a:t>
            </a:r>
            <a:r>
              <a:rPr lang="uk-UA" sz="2000" dirty="0" smtClean="0">
                <a:latin typeface="Times New Roman" pitchFamily="18" charset="0"/>
                <a:cs typeface="Times New Roman" pitchFamily="18" charset="0"/>
              </a:rPr>
              <a:t> с великоросами».</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1763 – указ Катерини II про заборону викладати українською мовою в Києво-Могилянській академії.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1769 – заборона Синоду РПЦ друкувати та використовувати український буквар.</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1775 – зруйнування Запорізької Січі та закриття українських шкіл при полкових козацьких канцеляріях.</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1789 – розпорядження </a:t>
            </a:r>
            <a:r>
              <a:rPr lang="uk-UA" sz="2000" dirty="0" err="1" smtClean="0">
                <a:latin typeface="Times New Roman" pitchFamily="18" charset="0"/>
                <a:cs typeface="Times New Roman" pitchFamily="18" charset="0"/>
              </a:rPr>
              <a:t>Едукаційної</a:t>
            </a:r>
            <a:r>
              <a:rPr lang="uk-UA" sz="2000" dirty="0" smtClean="0">
                <a:latin typeface="Times New Roman" pitchFamily="18" charset="0"/>
                <a:cs typeface="Times New Roman" pitchFamily="18" charset="0"/>
              </a:rPr>
              <a:t> комісії польського сейму про закриття всіх українських шкіл.</a:t>
            </a:r>
            <a:endParaRPr lang="ru-RU" sz="2000" dirty="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2" cstate="print"/>
          <a:srcRect/>
          <a:stretch>
            <a:fillRect/>
          </a:stretch>
        </p:blipFill>
        <p:spPr bwMode="auto">
          <a:xfrm>
            <a:off x="8352928" y="5913784"/>
            <a:ext cx="899592" cy="89959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79512" y="44624"/>
            <a:ext cx="8712968" cy="6494085"/>
          </a:xfrm>
          <a:prstGeom prst="rect">
            <a:avLst/>
          </a:prstGeom>
        </p:spPr>
        <p:txBody>
          <a:bodyPr wrap="square">
            <a:spAutoFit/>
          </a:bodyPr>
          <a:lstStyle/>
          <a:p>
            <a:pPr algn="ct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XІХ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1817 – запровадження польської мови в усіх народних школах Західної України.</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1832 – реорганізація освіти на Правобережній Україні на загальноімперських засадах із переведенням на російську мову навчання.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1847 – розгром </a:t>
            </a:r>
            <a:r>
              <a:rPr lang="uk-UA" sz="2000" dirty="0" err="1" smtClean="0">
                <a:latin typeface="Times New Roman" pitchFamily="18" charset="0"/>
                <a:cs typeface="Times New Roman" pitchFamily="18" charset="0"/>
              </a:rPr>
              <a:t>Кирило-Мефодієвського</a:t>
            </a:r>
            <a:r>
              <a:rPr lang="uk-UA" sz="2000" dirty="0" smtClean="0">
                <a:latin typeface="Times New Roman" pitchFamily="18" charset="0"/>
                <a:cs typeface="Times New Roman" pitchFamily="18" charset="0"/>
              </a:rPr>
              <a:t> товариства й посилення жорстокого переслідування української мови та культури, заборона найкращих творів Шевченка, Куліша, Костомарова та інших.</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1859 – міністерством віросповідань та наук Австро-Угорщини в Східній Галичині та Буковині здійснено спробу замінити українську кириличну азбуку латинською.</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1862 – закриття безоплатних недільних українських шкіл для дорослих в </a:t>
            </a:r>
            <a:r>
              <a:rPr lang="uk-UA" sz="2000" dirty="0" err="1" smtClean="0">
                <a:latin typeface="Times New Roman" pitchFamily="18" charset="0"/>
                <a:cs typeface="Times New Roman" pitchFamily="18" charset="0"/>
              </a:rPr>
              <a:t>підросійській</a:t>
            </a:r>
            <a:r>
              <a:rPr lang="uk-UA" sz="2000" dirty="0" smtClean="0">
                <a:latin typeface="Times New Roman" pitchFamily="18" charset="0"/>
                <a:cs typeface="Times New Roman" pitchFamily="18" charset="0"/>
              </a:rPr>
              <a:t> Україні.</a:t>
            </a:r>
          </a:p>
          <a:p>
            <a:pPr algn="just"/>
            <a:r>
              <a:rPr lang="uk-UA" sz="2000" dirty="0" smtClean="0">
                <a:latin typeface="Times New Roman" pitchFamily="18" charset="0"/>
                <a:cs typeface="Times New Roman" pitchFamily="18" charset="0"/>
              </a:rPr>
              <a:t>1863 – Валуєвський циркуляр про заборону давати цензурний дозвіл на друкування україномовної духовної і популярної освітньої літератури: «ніякої окремої мовою. Малоросійської мови не було і бути не може».</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1864 – прийняття Статуту про початкову школу, за яким навчання має проводитись лише російською.</a:t>
            </a:r>
          </a:p>
          <a:p>
            <a:pPr algn="just"/>
            <a:r>
              <a:rPr lang="uk-UA" sz="2000" dirty="0" smtClean="0">
                <a:latin typeface="Times New Roman" pitchFamily="18" charset="0"/>
                <a:cs typeface="Times New Roman" pitchFamily="18" charset="0"/>
              </a:rPr>
              <a:t>1869 – запровадження польської мови в якості офіційної мови освіти й адміністрації Східної Галичини.</a:t>
            </a:r>
            <a:endParaRPr lang="ru-RU" sz="2000" dirty="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2" cstate="print"/>
          <a:srcRect/>
          <a:stretch>
            <a:fillRect/>
          </a:stretch>
        </p:blipFill>
        <p:spPr bwMode="auto">
          <a:xfrm>
            <a:off x="8451304" y="6165304"/>
            <a:ext cx="692696" cy="69269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79512" y="44624"/>
            <a:ext cx="8712968" cy="5632311"/>
          </a:xfrm>
          <a:prstGeom prst="rect">
            <a:avLst/>
          </a:prstGeom>
        </p:spPr>
        <p:txBody>
          <a:bodyPr wrap="square">
            <a:spAutoFit/>
          </a:bodyPr>
          <a:lstStyle/>
          <a:p>
            <a:pPr algn="ct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XІХ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1870 – роз'яснення міністра освіти Росії Д.Толстого про те, що «кінцевою метою освіти всіх інородців незаперечне повинно бути обрусіння».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1876 – </a:t>
            </a:r>
            <a:r>
              <a:rPr lang="uk-UA" sz="2000" dirty="0" err="1" smtClean="0">
                <a:latin typeface="Times New Roman" pitchFamily="18" charset="0"/>
                <a:cs typeface="Times New Roman" pitchFamily="18" charset="0"/>
              </a:rPr>
              <a:t>Емський</a:t>
            </a:r>
            <a:r>
              <a:rPr lang="uk-UA" sz="2000" dirty="0" smtClean="0">
                <a:latin typeface="Times New Roman" pitchFamily="18" charset="0"/>
                <a:cs typeface="Times New Roman" pitchFamily="18" charset="0"/>
              </a:rPr>
              <a:t> указ Олександра ІІ про заборону друкування та ввозу з-за кордону будь-якої україномовної літератури, а також про заборону українських сценічних вистав і друкування українських текстів під нотами, тобто народних пісень. Вперше </a:t>
            </a:r>
            <a:r>
              <a:rPr lang="uk-UA" sz="2000" dirty="0" err="1" smtClean="0">
                <a:latin typeface="Times New Roman" pitchFamily="18" charset="0"/>
                <a:cs typeface="Times New Roman" pitchFamily="18" charset="0"/>
              </a:rPr>
              <a:t>оприлюднено</a:t>
            </a:r>
            <a:r>
              <a:rPr lang="uk-UA" sz="2000" dirty="0" smtClean="0">
                <a:latin typeface="Times New Roman" pitchFamily="18" charset="0"/>
                <a:cs typeface="Times New Roman" pitchFamily="18" charset="0"/>
              </a:rPr>
              <a:t> у книжці Савченко Ф., «Заборона українства», 1876 року.</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1881 – заборона викладання у народних школах та виголошення церковних проповідей українською мовою.</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1884 – заборона Олександром III українських театральних вистав у всіх малоросійських губерніях.</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1888 – указ Олександра III про заборону вживання української мови в офіційних установах і хрещення українськими іменами.</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1892 – заборона перекладати книжки з російської мови на українську.</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1895 – заборона Головного управління в справах друку видавати українські книжки для дітей.</a:t>
            </a:r>
            <a:endParaRPr lang="ru-RU" sz="2000" dirty="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2" cstate="print"/>
          <a:srcRect/>
          <a:stretch>
            <a:fillRect/>
          </a:stretch>
        </p:blipFill>
        <p:spPr bwMode="auto">
          <a:xfrm>
            <a:off x="7803232" y="5517232"/>
            <a:ext cx="1340768" cy="1340768"/>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79512" y="44624"/>
            <a:ext cx="8712968" cy="6247864"/>
          </a:xfrm>
          <a:prstGeom prst="rect">
            <a:avLst/>
          </a:prstGeom>
        </p:spPr>
        <p:txBody>
          <a:bodyPr wrap="square">
            <a:spAutoFit/>
          </a:bodyPr>
          <a:lstStyle/>
          <a:p>
            <a:pPr algn="ct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XX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1908 – через чотири роки після визнання Російською академією наук української мови мовою(!) Сенат оголошує україномовну культурну й освітню діяльність шкідливою для імперії.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1910 – закриття за наказом уряду Столипіна всіх українських культурних товариств, видавництв, заборона читання лекцій українською мовою, заборона створення будь-яких неросійських клубів.</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1911 – постанова VII дворянського з'їзду в Москві про виключно російськомовну освіту й неприпустимість вживання інших мов у школах Росії.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1914 – заборона відзначати 100-літній ювілей Тараса Шевченка; указ Миколи ІІ про скасування української преси.</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1914, 1916 – кампанії русифікації на Західній Україні; заборона українського слова, освіти, церкви.</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1919 – більшість білогвардійських газет на півдні Росії «заборонило існування» України.</a:t>
            </a:r>
          </a:p>
          <a:p>
            <a:pPr algn="just"/>
            <a:r>
              <a:rPr lang="uk-UA" sz="2000" dirty="0" smtClean="0">
                <a:latin typeface="Times New Roman" pitchFamily="18" charset="0"/>
                <a:cs typeface="Times New Roman" pitchFamily="18" charset="0"/>
              </a:rPr>
              <a:t>1922 – проголошення частиною керівництва ЦК РКП(б) і ЦК </a:t>
            </a:r>
            <a:r>
              <a:rPr lang="uk-UA" sz="2000" dirty="0" err="1" smtClean="0">
                <a:latin typeface="Times New Roman" pitchFamily="18" charset="0"/>
                <a:cs typeface="Times New Roman" pitchFamily="18" charset="0"/>
              </a:rPr>
              <a:t>КП</a:t>
            </a:r>
            <a:r>
              <a:rPr lang="uk-UA" sz="2000" dirty="0" smtClean="0">
                <a:latin typeface="Times New Roman" pitchFamily="18" charset="0"/>
                <a:cs typeface="Times New Roman" pitchFamily="18" charset="0"/>
              </a:rPr>
              <a:t>(б)У «теорії» боротьби в Україні двох культур – міської (російської) та селянської (української), в якій перемогти повинна перша.</a:t>
            </a:r>
            <a:endParaRPr lang="ru-RU" sz="2000" dirty="0" smtClean="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2" cstate="print"/>
          <a:srcRect/>
          <a:stretch>
            <a:fillRect/>
          </a:stretch>
        </p:blipFill>
        <p:spPr bwMode="auto">
          <a:xfrm>
            <a:off x="8307288" y="6021288"/>
            <a:ext cx="836712" cy="836712"/>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07504" y="44624"/>
            <a:ext cx="8964488" cy="6555641"/>
          </a:xfrm>
          <a:prstGeom prst="rect">
            <a:avLst/>
          </a:prstGeom>
        </p:spPr>
        <p:txBody>
          <a:bodyPr wrap="square">
            <a:spAutoFit/>
          </a:bodyPr>
          <a:lstStyle/>
          <a:p>
            <a:pPr algn="ct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XX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1924 – закон Польської республіки про обмеження вживання української мови в адміністративних органах, суді, освіті на підвладних полякам українських землях.</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1924 – закон Румунського королівства про зобов'язання всіх «румун», котрі «загубили материнську мову», давати освіту дітям лише в румунських школах.</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1925 – остаточне закриття українського «таємного» університету у Львові.</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1926 – лист Сталіна «Тов. </a:t>
            </a:r>
            <a:r>
              <a:rPr lang="uk-UA" sz="2000" dirty="0" err="1" smtClean="0">
                <a:latin typeface="Times New Roman" pitchFamily="18" charset="0"/>
                <a:cs typeface="Times New Roman" pitchFamily="18" charset="0"/>
              </a:rPr>
              <a:t>Кагановичу</a:t>
            </a:r>
            <a:r>
              <a:rPr lang="uk-UA" sz="2000" dirty="0" smtClean="0">
                <a:latin typeface="Times New Roman" pitchFamily="18" charset="0"/>
                <a:cs typeface="Times New Roman" pitchFamily="18" charset="0"/>
              </a:rPr>
              <a:t> та іншим членам </a:t>
            </a:r>
            <a:r>
              <a:rPr lang="uk-UA" sz="2000" dirty="0" err="1" smtClean="0">
                <a:latin typeface="Times New Roman" pitchFamily="18" charset="0"/>
                <a:cs typeface="Times New Roman" pitchFamily="18" charset="0"/>
              </a:rPr>
              <a:t>ПБ</a:t>
            </a:r>
            <a:r>
              <a:rPr lang="uk-UA" sz="2000" dirty="0" smtClean="0">
                <a:latin typeface="Times New Roman" pitchFamily="18" charset="0"/>
                <a:cs typeface="Times New Roman" pitchFamily="18" charset="0"/>
              </a:rPr>
              <a:t> ЦК </a:t>
            </a:r>
            <a:r>
              <a:rPr lang="uk-UA" sz="2000" dirty="0" err="1" smtClean="0">
                <a:latin typeface="Times New Roman" pitchFamily="18" charset="0"/>
                <a:cs typeface="Times New Roman" pitchFamily="18" charset="0"/>
              </a:rPr>
              <a:t>КП</a:t>
            </a:r>
            <a:r>
              <a:rPr lang="uk-UA" sz="2000" dirty="0" smtClean="0">
                <a:latin typeface="Times New Roman" pitchFamily="18" charset="0"/>
                <a:cs typeface="Times New Roman" pitchFamily="18" charset="0"/>
              </a:rPr>
              <a:t>(б)У» з санкцією на боротьбу проти «національного ухилу», початок переслідування діячів «українізації».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1933 – телеграма Сталіна про припинення «українізації».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1933 – скасування в Румунії міністерського розпорядження від 31 грудня.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1929 p., котрим дозволялися кілька годин української мови на тиждень у школах з більшістю учнів-українців.</a:t>
            </a:r>
          </a:p>
          <a:p>
            <a:pPr algn="just"/>
            <a:r>
              <a:rPr lang="uk-UA" sz="2000" dirty="0" smtClean="0">
                <a:latin typeface="Times New Roman" pitchFamily="18" charset="0"/>
                <a:cs typeface="Times New Roman" pitchFamily="18" charset="0"/>
              </a:rPr>
              <a:t>1934 – спеціальне розпорядження міністерства виховання Румунії про звільнення з роботи "за вороже ставлення до держави і румунського народу" всіх українських вчителів, які вимагали повернення до школи української мови.</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1938 – постанова РНК СРСР і ЦК ВКП(б) «Про обов'язкове вивчення російської мови в школах національних республік і областей», відповідна постанова РНК УРСР і ЦК </a:t>
            </a:r>
            <a:r>
              <a:rPr lang="uk-UA" sz="2000" dirty="0" err="1" smtClean="0">
                <a:latin typeface="Times New Roman" pitchFamily="18" charset="0"/>
                <a:cs typeface="Times New Roman" pitchFamily="18" charset="0"/>
              </a:rPr>
              <a:t>КП</a:t>
            </a:r>
            <a:r>
              <a:rPr lang="uk-UA" sz="2000" dirty="0" smtClean="0">
                <a:latin typeface="Times New Roman" pitchFamily="18" charset="0"/>
                <a:cs typeface="Times New Roman" pitchFamily="18" charset="0"/>
              </a:rPr>
              <a:t>(б)У.</a:t>
            </a:r>
            <a:endParaRPr lang="ru-RU" sz="2000" dirty="0" smtClean="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2" cstate="print"/>
          <a:srcRect/>
          <a:stretch>
            <a:fillRect/>
          </a:stretch>
        </p:blipFill>
        <p:spPr bwMode="auto">
          <a:xfrm>
            <a:off x="8451304" y="6165304"/>
            <a:ext cx="692696" cy="69269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07504" y="44624"/>
            <a:ext cx="8964488" cy="6247864"/>
          </a:xfrm>
          <a:prstGeom prst="rect">
            <a:avLst/>
          </a:prstGeom>
        </p:spPr>
        <p:txBody>
          <a:bodyPr wrap="square">
            <a:spAutoFit/>
          </a:bodyPr>
          <a:lstStyle/>
          <a:p>
            <a:pPr algn="ct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XX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1947 – операція «Вісла»; розселення частини українців з етнічних українських земель «урозсип» між поляками у Західній Польщі для прискорення їхньої полонізації.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1958 – закріплення у ст. 20 Основ Законодавства СРСР і союзних республік про народну освіту положення про вільний вибір мови навчання; вивчення усіх мов, крім російської, за бажанням батьків учнів.</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1960–1980 – масове закриття українських шкіл у Польщі та Румунії.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1970 – наказ про захист дисертацій тільки російською мовою.</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1972 – заборона партійними органами відзначати ювілей музею І.Котляревського в Полтаві.</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1973 – заборона відзначати ювілей твору І. Котляревського «Енеїда».</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1974 – постанова ЦК КПРС «Про підготовку до 50-річчя створення Союзу Радянських Соціалістичних Республік», де вперше проголошується створення «нової історичної спільноти – радянського народу», офіційний курс на денаціоналізацію.</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1978 – постанова ЦК КПРС і Ради Міністрів СРСР «Про заходи щодо подальшого вдосконалення вивчення і викладення російської мови в союзних республіках»(«Брежнєвський циркуляр»).</a:t>
            </a:r>
            <a:endParaRPr lang="ru-RU" sz="2000" dirty="0" smtClean="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2" cstate="print"/>
          <a:srcRect/>
          <a:stretch>
            <a:fillRect/>
          </a:stretch>
        </p:blipFill>
        <p:spPr bwMode="auto">
          <a:xfrm>
            <a:off x="8235280" y="5949280"/>
            <a:ext cx="908720" cy="90872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1259632" y="1326247"/>
            <a:ext cx="7128792"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173038" algn="ctr" defTabSz="914400" rtl="0" eaLnBrk="0" fontAlgn="base" latinLnBrk="0" hangingPunct="0">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План</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indent="173038"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Українська національна мова від найдавніших часів до кінця Х</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VIII</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століття.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indent="173038"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Формування української літературної мови у ХІХ столітті.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R="0" lvl="0" indent="173038"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Українська мова в період бездержавності: історія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лінгвоциду</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p>
          <a:p>
            <a:pPr marR="0" lvl="0" indent="173038" algn="l" defTabSz="914400" rtl="0" eaLnBrk="0" fontAlgn="base" latinLnBrk="0" hangingPunct="0">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Розвиток української мови в умовах незалежності України.</a:t>
            </a:r>
            <a:r>
              <a:rPr kumimoji="0" lang="ru-RU" sz="20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07504" y="44624"/>
            <a:ext cx="8964488" cy="6555641"/>
          </a:xfrm>
          <a:prstGeom prst="rect">
            <a:avLst/>
          </a:prstGeom>
        </p:spPr>
        <p:txBody>
          <a:bodyPr wrap="square">
            <a:spAutoFit/>
          </a:bodyPr>
          <a:lstStyle/>
          <a:p>
            <a:pPr algn="ct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XX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1983 – постанова ЦК КПРС і Ради Міністрів СРСР «Про додаткові заходи з поліпшення вивчення російської мови в загальноосвітніх школах та інших навчальних закладах союзних республік» («</a:t>
            </a:r>
            <a:r>
              <a:rPr lang="uk-UA" sz="2000" dirty="0" err="1" smtClean="0">
                <a:latin typeface="Times New Roman" pitchFamily="18" charset="0"/>
                <a:cs typeface="Times New Roman" pitchFamily="18" charset="0"/>
              </a:rPr>
              <a:t>Андроповський</a:t>
            </a:r>
            <a:r>
              <a:rPr lang="uk-UA" sz="2000" dirty="0" smtClean="0">
                <a:latin typeface="Times New Roman" pitchFamily="18" charset="0"/>
                <a:cs typeface="Times New Roman" pitchFamily="18" charset="0"/>
              </a:rPr>
              <a:t> указ»), яким зокрема введено виплату 16% надбавки до платні вчителям російської мови й літератури; директива колегії Міносвіти УРСР «Про додаткові заходи по удосконаленню вивчення російської мови в загальноосвітніх школах, педагогічних навчальних закладах, дошкільних і позашкільних установах республіки», спрямована на посилення </a:t>
            </a:r>
            <a:r>
              <a:rPr lang="uk-UA" sz="2000" dirty="0" err="1" smtClean="0">
                <a:latin typeface="Times New Roman" pitchFamily="18" charset="0"/>
                <a:cs typeface="Times New Roman" pitchFamily="18" charset="0"/>
              </a:rPr>
              <a:t>зросійщення</a:t>
            </a:r>
            <a:r>
              <a:rPr lang="uk-UA" sz="2000" dirty="0" smtClean="0">
                <a:latin typeface="Times New Roman" pitchFamily="18" charset="0"/>
                <a:cs typeface="Times New Roman" pitchFamily="18" charset="0"/>
              </a:rPr>
              <a:t>.</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1984 – постанова ЦК КПРС і Ради Міністрів СРСР «Про дальше вдосконалення загальної середньої освіти молоді і поліпшення умов роботи загальноосвітньої школи».</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1984 – початок в УРСР виплат підвищеної на 15% зарплатні вчителям російської мови порівняно з вчителями мови української.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1984 – наказ Міністерства культури СРСР про переведення діловодства в усіх музеях Радянського Союзу на російську мову.</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1989 – постанова ЦК КПРС про «законодавче закріплення російської мови як загальнодержавної».</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1990 – прийняття Верховною Радою СРСР Закону про мови народів СРСР, де російській мові надавався статус офіційної.</a:t>
            </a:r>
            <a:endParaRPr lang="ru-RU" sz="2000" dirty="0" smtClean="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2" cstate="print"/>
          <a:srcRect/>
          <a:stretch>
            <a:fillRect/>
          </a:stretch>
        </p:blipFill>
        <p:spPr bwMode="auto">
          <a:xfrm>
            <a:off x="8451304" y="6165304"/>
            <a:ext cx="692696" cy="692696"/>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07504" y="44624"/>
            <a:ext cx="8964488" cy="6555641"/>
          </a:xfrm>
          <a:prstGeom prst="rect">
            <a:avLst/>
          </a:prstGeom>
        </p:spPr>
        <p:txBody>
          <a:bodyPr wrap="square">
            <a:spAutoFit/>
          </a:bodyPr>
          <a:lstStyle/>
          <a:p>
            <a:pPr algn="ct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XX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1993-1995 - посилення антиукраїнського терору в освіті, культурі, засобах інформації. Вбито кілька десятків активістів національних українських партій та організацій у різних містах України, зокрема голову секретаріату Руху Михайла </a:t>
            </a:r>
            <a:r>
              <a:rPr lang="uk-UA" sz="2000" dirty="0" err="1" smtClean="0">
                <a:latin typeface="Times New Roman" pitchFamily="18" charset="0"/>
                <a:cs typeface="Times New Roman" pitchFamily="18" charset="0"/>
              </a:rPr>
              <a:t>Бойчишина</a:t>
            </a:r>
            <a:r>
              <a:rPr lang="uk-UA" sz="2000" dirty="0" smtClean="0">
                <a:latin typeface="Times New Roman" pitchFamily="18" charset="0"/>
                <a:cs typeface="Times New Roman" pitchFamily="18" charset="0"/>
              </a:rPr>
              <a:t>, спалено хату-музей Тараса Шевченка. Жодного злочинця по цих справах не було засуджено і навіть не заарештовано.</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1994 - намагання надати російській мові статус офіційної в незалежній, вільній, суверенній, самостійній Україні. Заява Президента України Л. Кучми про його намір внести поправки до чинного законодавства з метою надання російської мові статусу державної. Як наслідок: призупинення відновлення українських шкіл, переведення частини українських класів та шкіл на російську мову навчання.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1995 - міністерство національностей України розробило </a:t>
            </a:r>
            <a:r>
              <a:rPr lang="uk-UA" sz="2000" dirty="0" err="1" smtClean="0">
                <a:latin typeface="Times New Roman" pitchFamily="18" charset="0"/>
                <a:cs typeface="Times New Roman" pitchFamily="18" charset="0"/>
              </a:rPr>
              <a:t>напівтаємний</a:t>
            </a:r>
            <a:r>
              <a:rPr lang="uk-UA" sz="2000" dirty="0" smtClean="0">
                <a:latin typeface="Times New Roman" pitchFamily="18" charset="0"/>
                <a:cs typeface="Times New Roman" pitchFamily="18" charset="0"/>
              </a:rPr>
              <a:t> «Проект державної програми... розвитку російської культури в Україні до 2000 року», в якій одна з «національних меншин» отримувала більші права, ніж українці.</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1995 - у Харкові керована С. Кушнарьовим місцева влада відкрила пам’ятник </a:t>
            </a:r>
            <a:r>
              <a:rPr lang="uk-UA" sz="2000" dirty="0" err="1" smtClean="0">
                <a:latin typeface="Times New Roman" pitchFamily="18" charset="0"/>
                <a:cs typeface="Times New Roman" pitchFamily="18" charset="0"/>
              </a:rPr>
              <a:t>україножеру</a:t>
            </a:r>
            <a:r>
              <a:rPr lang="uk-UA" sz="2000" dirty="0" smtClean="0">
                <a:latin typeface="Times New Roman" pitchFamily="18" charset="0"/>
                <a:cs typeface="Times New Roman" pitchFamily="18" charset="0"/>
              </a:rPr>
              <a:t> маршалові Г. Жукову, який у кінці війни підписав наказ про виселення з України всіх українців. Почато видання паспортів, написаних українською та російською мовами.</a:t>
            </a:r>
          </a:p>
          <a:p>
            <a:pPr algn="just"/>
            <a:endParaRPr lang="ru-RU" sz="2000" dirty="0" smtClean="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2" cstate="print"/>
          <a:srcRect/>
          <a:stretch>
            <a:fillRect/>
          </a:stretch>
        </p:blipFill>
        <p:spPr bwMode="auto">
          <a:xfrm>
            <a:off x="8235280" y="5949280"/>
            <a:ext cx="908720" cy="90872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1" name="Picture 3" descr="D:\КАРТИНКИ ДЛЯ ДУШІ\свічка.jpg"/>
          <p:cNvPicPr>
            <a:picLocks noChangeAspect="1" noChangeArrowheads="1"/>
          </p:cNvPicPr>
          <p:nvPr/>
        </p:nvPicPr>
        <p:blipFill>
          <a:blip r:embed="rId2" cstate="print"/>
          <a:srcRect/>
          <a:stretch>
            <a:fillRect/>
          </a:stretch>
        </p:blipFill>
        <p:spPr bwMode="auto">
          <a:xfrm>
            <a:off x="251520" y="2493781"/>
            <a:ext cx="6552728" cy="4364219"/>
          </a:xfrm>
          <a:prstGeom prst="rect">
            <a:avLst/>
          </a:prstGeom>
          <a:noFill/>
          <a:effectLst>
            <a:softEdge rad="317500"/>
          </a:effectLst>
        </p:spPr>
      </p:pic>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07504" y="44624"/>
            <a:ext cx="8964488" cy="2554545"/>
          </a:xfrm>
          <a:prstGeom prst="rect">
            <a:avLst/>
          </a:prstGeom>
        </p:spPr>
        <p:txBody>
          <a:bodyPr wrap="square">
            <a:spAutoFit/>
          </a:bodyPr>
          <a:lstStyle/>
          <a:p>
            <a:pPr algn="ctr"/>
            <a:r>
              <a:rPr lang="uk-UA" sz="2000" b="1" dirty="0" smtClean="0">
                <a:latin typeface="Times New Roman" pitchFamily="18" charset="0"/>
                <a:cs typeface="Times New Roman" pitchFamily="18" charset="0"/>
              </a:rPr>
              <a:t>Хронологія заборон української мови</a:t>
            </a:r>
            <a:endParaRPr lang="ru-RU" sz="2000" dirty="0" smtClean="0">
              <a:latin typeface="Times New Roman" pitchFamily="18" charset="0"/>
              <a:cs typeface="Times New Roman" pitchFamily="18" charset="0"/>
            </a:endParaRPr>
          </a:p>
          <a:p>
            <a:pPr algn="ctr"/>
            <a:r>
              <a:rPr lang="uk-UA" sz="2000" b="1" dirty="0" smtClean="0">
                <a:latin typeface="Times New Roman" pitchFamily="18" charset="0"/>
                <a:cs typeface="Times New Roman" pitchFamily="18" charset="0"/>
              </a:rPr>
              <a:t>XX століття</a:t>
            </a:r>
            <a:endParaRPr lang="ru-RU" sz="2000" dirty="0" smtClean="0">
              <a:latin typeface="Times New Roman" pitchFamily="18" charset="0"/>
              <a:cs typeface="Times New Roman" pitchFamily="18" charset="0"/>
            </a:endParaRPr>
          </a:p>
          <a:p>
            <a:pPr algn="just"/>
            <a:r>
              <a:rPr lang="uk-UA" sz="2000" dirty="0" smtClean="0">
                <a:latin typeface="Times New Roman" pitchFamily="18" charset="0"/>
                <a:cs typeface="Times New Roman" pitchFamily="18" charset="0"/>
              </a:rPr>
              <a:t>1998-2001 - у зв’язку з інформаційною революцією 90-х років </a:t>
            </a:r>
            <a:r>
              <a:rPr lang="uk-UA" sz="2000" dirty="0" err="1" smtClean="0">
                <a:latin typeface="Times New Roman" pitchFamily="18" charset="0"/>
                <a:cs typeface="Times New Roman" pitchFamily="18" charset="0"/>
              </a:rPr>
              <a:t>російщення</a:t>
            </a:r>
            <a:r>
              <a:rPr lang="uk-UA" sz="2000" dirty="0" smtClean="0">
                <a:latin typeface="Times New Roman" pitchFamily="18" charset="0"/>
                <a:cs typeface="Times New Roman" pitchFamily="18" charset="0"/>
              </a:rPr>
              <a:t> України відбувається ще інтенсивнішими методами, ніж за часів </a:t>
            </a:r>
            <a:r>
              <a:rPr lang="uk-UA" sz="2000" dirty="0" err="1" smtClean="0">
                <a:latin typeface="Times New Roman" pitchFamily="18" charset="0"/>
                <a:cs typeface="Times New Roman" pitchFamily="18" charset="0"/>
              </a:rPr>
              <a:t>Валуєвщини</a:t>
            </a:r>
            <a:r>
              <a:rPr lang="uk-UA" sz="2000" dirty="0" smtClean="0">
                <a:latin typeface="Times New Roman" pitchFamily="18" charset="0"/>
                <a:cs typeface="Times New Roman" pitchFamily="18" charset="0"/>
              </a:rPr>
              <a:t>. Інформаційний простір України майже повністю </a:t>
            </a:r>
            <a:r>
              <a:rPr lang="uk-UA" sz="2000" dirty="0" err="1" smtClean="0">
                <a:latin typeface="Times New Roman" pitchFamily="18" charset="0"/>
                <a:cs typeface="Times New Roman" pitchFamily="18" charset="0"/>
              </a:rPr>
              <a:t>зросійщений</a:t>
            </a:r>
            <a:r>
              <a:rPr lang="uk-UA" sz="2000" dirty="0" smtClean="0">
                <a:latin typeface="Times New Roman" pitchFamily="18" charset="0"/>
                <a:cs typeface="Times New Roman" pitchFamily="18" charset="0"/>
              </a:rPr>
              <a:t>. Неукраїнська, а часом антиукраїнська політика урядів України призвела до того, що державну мову з української преси витіснила мова сусідньої країни, і співвідношення між україномовною та російськомовною пресою складає 1:10.</a:t>
            </a:r>
            <a:endParaRPr lang="ru-RU" sz="2000" dirty="0" smtClean="0">
              <a:latin typeface="Times New Roman" pitchFamily="18" charset="0"/>
              <a:cs typeface="Times New Roman" pitchFamily="18" charset="0"/>
            </a:endParaRPr>
          </a:p>
        </p:txBody>
      </p:sp>
      <p:sp>
        <p:nvSpPr>
          <p:cNvPr id="24583" name="AutoShape 7" descr="Свічка логотип легкі романтичний Vector Art Stock Images | Depositphoto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4584" name="Picture 8" descr="D:\ІННА\22-23 силабус УМЕК\лекції\лекція 4\image_processing20200511-14390-zehksp.png"/>
          <p:cNvPicPr>
            <a:picLocks noChangeAspect="1" noChangeArrowheads="1"/>
          </p:cNvPicPr>
          <p:nvPr/>
        </p:nvPicPr>
        <p:blipFill>
          <a:blip r:embed="rId3" cstate="print"/>
          <a:srcRect/>
          <a:stretch>
            <a:fillRect/>
          </a:stretch>
        </p:blipFill>
        <p:spPr bwMode="auto">
          <a:xfrm>
            <a:off x="62880" y="5157192"/>
            <a:ext cx="1700808" cy="1700808"/>
          </a:xfrm>
          <a:prstGeom prst="rect">
            <a:avLst/>
          </a:prstGeom>
          <a:noFill/>
        </p:spPr>
      </p:pic>
      <p:pic>
        <p:nvPicPr>
          <p:cNvPr id="27650" name="Picture 2" descr="D:\ІННА\22-23 силабус УМЕК\лекції\лекція 4\лінгвоцид.jpg"/>
          <p:cNvPicPr>
            <a:picLocks noChangeAspect="1" noChangeArrowheads="1"/>
          </p:cNvPicPr>
          <p:nvPr/>
        </p:nvPicPr>
        <p:blipFill>
          <a:blip r:embed="rId4" cstate="print"/>
          <a:srcRect/>
          <a:stretch>
            <a:fillRect/>
          </a:stretch>
        </p:blipFill>
        <p:spPr bwMode="auto">
          <a:xfrm>
            <a:off x="6084168" y="2535381"/>
            <a:ext cx="3059832" cy="4322620"/>
          </a:xfrm>
          <a:prstGeom prst="rect">
            <a:avLst/>
          </a:prstGeom>
          <a:noFill/>
          <a:effectLst>
            <a:softEdge rad="127000"/>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8" name="Прямоугольник 7"/>
          <p:cNvSpPr/>
          <p:nvPr/>
        </p:nvSpPr>
        <p:spPr>
          <a:xfrm>
            <a:off x="179512" y="2276872"/>
            <a:ext cx="5256584" cy="3323987"/>
          </a:xfrm>
          <a:prstGeom prst="rect">
            <a:avLst/>
          </a:prstGeom>
        </p:spPr>
        <p:txBody>
          <a:bodyPr wrap="square">
            <a:spAutoFit/>
          </a:bodyPr>
          <a:lstStyle/>
          <a:p>
            <a:pPr algn="just">
              <a:lnSpc>
                <a:spcPct val="150000"/>
              </a:lnSpc>
            </a:pPr>
            <a:r>
              <a:rPr lang="uk-UA" sz="2000" dirty="0" smtClean="0">
                <a:latin typeface="Times New Roman" pitchFamily="18" charset="0"/>
                <a:cs typeface="Times New Roman" pitchFamily="18" charset="0"/>
              </a:rPr>
              <a:t>Державна мова є таким самим символом держави, як прапор, герб і гімн. Відповідно до статті 65 Конституції України повага до державних символів є обов’язковою для всіх громадян. Отже, неповага до державної мови мусить мати такі самі наслідки, що й нехтування державними символами. </a:t>
            </a:r>
            <a:endParaRPr lang="ru-RU" sz="2000" dirty="0">
              <a:latin typeface="Times New Roman" pitchFamily="18" charset="0"/>
              <a:cs typeface="Times New Roman" pitchFamily="18" charset="0"/>
            </a:endParaRPr>
          </a:p>
        </p:txBody>
      </p:sp>
      <p:sp>
        <p:nvSpPr>
          <p:cNvPr id="5" name="Прямоугольник 4"/>
          <p:cNvSpPr/>
          <p:nvPr/>
        </p:nvSpPr>
        <p:spPr>
          <a:xfrm>
            <a:off x="107504" y="188640"/>
            <a:ext cx="4104456" cy="1384995"/>
          </a:xfrm>
          <a:prstGeom prst="rect">
            <a:avLst/>
          </a:prstGeom>
        </p:spPr>
        <p:txBody>
          <a:bodyPr wrap="square">
            <a:spAutoFit/>
          </a:bodyPr>
          <a:lstStyle/>
          <a:p>
            <a:pPr algn="ctr"/>
            <a:r>
              <a:rPr lang="uk-UA" sz="2800" b="1" dirty="0" smtClean="0">
                <a:latin typeface="Times New Roman" pitchFamily="18" charset="0"/>
                <a:cs typeface="Times New Roman" pitchFamily="18" charset="0"/>
              </a:rPr>
              <a:t>4. Розвиток української мови в умовах незалежності України</a:t>
            </a:r>
            <a:endParaRPr lang="ru-RU" sz="2800" dirty="0">
              <a:latin typeface="Times New Roman" pitchFamily="18" charset="0"/>
              <a:cs typeface="Times New Roman" pitchFamily="18" charset="0"/>
            </a:endParaRPr>
          </a:p>
        </p:txBody>
      </p:sp>
      <p:sp>
        <p:nvSpPr>
          <p:cNvPr id="6" name="Прямоугольник 5"/>
          <p:cNvSpPr/>
          <p:nvPr/>
        </p:nvSpPr>
        <p:spPr>
          <a:xfrm>
            <a:off x="4104456" y="188640"/>
            <a:ext cx="5004048" cy="1815882"/>
          </a:xfrm>
          <a:prstGeom prst="rect">
            <a:avLst/>
          </a:prstGeom>
        </p:spPr>
        <p:txBody>
          <a:bodyPr wrap="square">
            <a:spAutoFit/>
          </a:bodyPr>
          <a:lstStyle/>
          <a:p>
            <a:pPr algn="ctr"/>
            <a:r>
              <a:rPr lang="uk-UA" sz="2800" dirty="0" smtClean="0">
                <a:latin typeface="Monotype Corsiva" pitchFamily="66" charset="0"/>
                <a:cs typeface="Times New Roman" pitchFamily="18" charset="0"/>
              </a:rPr>
              <a:t>Коли кажемо про незалежність України, то це найперше мова, </a:t>
            </a:r>
            <a:r>
              <a:rPr lang="uk-UA" sz="2800" dirty="0" err="1" smtClean="0">
                <a:latin typeface="Monotype Corsiva" pitchFamily="66" charset="0"/>
                <a:cs typeface="Times New Roman" pitchFamily="18" charset="0"/>
              </a:rPr>
              <a:t>мова</a:t>
            </a:r>
            <a:r>
              <a:rPr lang="uk-UA" sz="2800" dirty="0" smtClean="0">
                <a:latin typeface="Monotype Corsiva" pitchFamily="66" charset="0"/>
                <a:cs typeface="Times New Roman" pitchFamily="18" charset="0"/>
              </a:rPr>
              <a:t>! Без неї незалежність – пусті слова</a:t>
            </a:r>
            <a:endParaRPr lang="ru-RU" sz="2800" dirty="0">
              <a:latin typeface="Monotype Corsiva" pitchFamily="66" charset="0"/>
            </a:endParaRPr>
          </a:p>
        </p:txBody>
      </p:sp>
      <p:sp>
        <p:nvSpPr>
          <p:cNvPr id="7" name="Прямоугольник 6"/>
          <p:cNvSpPr/>
          <p:nvPr/>
        </p:nvSpPr>
        <p:spPr>
          <a:xfrm>
            <a:off x="6372200" y="6237312"/>
            <a:ext cx="1733167" cy="461665"/>
          </a:xfrm>
          <a:prstGeom prst="rect">
            <a:avLst/>
          </a:prstGeom>
        </p:spPr>
        <p:txBody>
          <a:bodyPr wrap="none">
            <a:spAutoFit/>
          </a:bodyPr>
          <a:lstStyle/>
          <a:p>
            <a:r>
              <a:rPr lang="uk-UA" sz="2400" dirty="0" smtClean="0">
                <a:latin typeface="Monotype Corsiva" pitchFamily="66" charset="0"/>
                <a:cs typeface="Times New Roman" pitchFamily="18" charset="0"/>
              </a:rPr>
              <a:t>Олесь Гончар</a:t>
            </a:r>
            <a:endParaRPr lang="ru-RU" sz="2400" dirty="0">
              <a:latin typeface="Monotype Corsiva" pitchFamily="66" charset="0"/>
            </a:endParaRPr>
          </a:p>
        </p:txBody>
      </p:sp>
      <p:pic>
        <p:nvPicPr>
          <p:cNvPr id="28674" name="Picture 2" descr="D:\ІННА\22-23 силабус УМЕК\лекції\лекція 4\Олесь_Гончар.jpg"/>
          <p:cNvPicPr>
            <a:picLocks noChangeAspect="1" noChangeArrowheads="1"/>
          </p:cNvPicPr>
          <p:nvPr/>
        </p:nvPicPr>
        <p:blipFill>
          <a:blip r:embed="rId2" cstate="print"/>
          <a:srcRect/>
          <a:stretch>
            <a:fillRect/>
          </a:stretch>
        </p:blipFill>
        <p:spPr bwMode="auto">
          <a:xfrm>
            <a:off x="5508104" y="1755329"/>
            <a:ext cx="3096344" cy="4665075"/>
          </a:xfrm>
          <a:prstGeom prst="rect">
            <a:avLst/>
          </a:prstGeom>
          <a:noFill/>
          <a:effectLst>
            <a:softEdge rad="317500"/>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9" name="Прямоугольник 8"/>
          <p:cNvSpPr/>
          <p:nvPr/>
        </p:nvSpPr>
        <p:spPr>
          <a:xfrm>
            <a:off x="467544" y="476672"/>
            <a:ext cx="8352928" cy="5170646"/>
          </a:xfrm>
          <a:prstGeom prst="rect">
            <a:avLst/>
          </a:prstGeom>
        </p:spPr>
        <p:txBody>
          <a:bodyPr wrap="square">
            <a:spAutoFit/>
          </a:bodyPr>
          <a:lstStyle/>
          <a:p>
            <a:pPr algn="just">
              <a:lnSpc>
                <a:spcPct val="150000"/>
              </a:lnSpc>
            </a:pPr>
            <a:r>
              <a:rPr lang="uk-UA" sz="2000" dirty="0" smtClean="0">
                <a:latin typeface="Times New Roman" pitchFamily="18" charset="0"/>
                <a:cs typeface="Times New Roman" pitchFamily="18" charset="0"/>
              </a:rPr>
              <a:t>2019 року було ухвалено Закон «Про забезпечення функціонування української мови як державної».</a:t>
            </a:r>
          </a:p>
          <a:p>
            <a:pPr algn="just">
              <a:lnSpc>
                <a:spcPct val="150000"/>
              </a:lnSpc>
            </a:pPr>
            <a:r>
              <a:rPr lang="uk-UA" sz="2000" dirty="0" smtClean="0">
                <a:latin typeface="Times New Roman" pitchFamily="18" charset="0"/>
                <a:cs typeface="Times New Roman" pitchFamily="18" charset="0"/>
              </a:rPr>
              <a:t>Уповноважений із захисту державної мови Тарас Кремінь постійно інформує суспільство про те, яких титанічних зусиль вимагає впровадження в Україні української мови як державної, який супротив чинить цьому орієнтований на Росію політикум та медіа бізнес та яким непростим виявляється шлях виконання цього закону. Скажімо, за його інформацією, на 15 червня цього року дві третини телесеріалів на українських телеканалах усе ще демонструють російською. Чи не скрізь постійно зривають виконання принципового для України закону про функціонування української мови.</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 name="Прямоугольник 5"/>
          <p:cNvSpPr/>
          <p:nvPr/>
        </p:nvSpPr>
        <p:spPr>
          <a:xfrm>
            <a:off x="251520" y="908720"/>
            <a:ext cx="5076056" cy="4401205"/>
          </a:xfrm>
          <a:prstGeom prst="rect">
            <a:avLst/>
          </a:prstGeom>
        </p:spPr>
        <p:txBody>
          <a:bodyPr wrap="square">
            <a:spAutoFit/>
          </a:bodyPr>
          <a:lstStyle/>
          <a:p>
            <a:pPr algn="ctr"/>
            <a:r>
              <a:rPr lang="uk-UA" sz="2800" dirty="0" smtClean="0">
                <a:latin typeface="Monotype Corsiva" pitchFamily="66" charset="0"/>
              </a:rPr>
              <a:t>У всіх народів мова – це засіб спілкування, у нас це фактор відчуження. Не інтелектуальне надбання століть, не код порозуміння, не першоелемент літератури, а з важкої руки імперії – ще й досі для багатьох – ознака націоналізму, сепаратизму, причина конфліктів і моральних травм</a:t>
            </a:r>
            <a:endParaRPr lang="ru-RU" sz="2800" dirty="0">
              <a:latin typeface="Monotype Corsiva" pitchFamily="66" charset="0"/>
            </a:endParaRPr>
          </a:p>
        </p:txBody>
      </p:sp>
      <p:sp>
        <p:nvSpPr>
          <p:cNvPr id="7" name="Прямоугольник 6"/>
          <p:cNvSpPr/>
          <p:nvPr/>
        </p:nvSpPr>
        <p:spPr>
          <a:xfrm>
            <a:off x="6372200" y="6093296"/>
            <a:ext cx="1912703" cy="461665"/>
          </a:xfrm>
          <a:prstGeom prst="rect">
            <a:avLst/>
          </a:prstGeom>
        </p:spPr>
        <p:txBody>
          <a:bodyPr wrap="none">
            <a:spAutoFit/>
          </a:bodyPr>
          <a:lstStyle/>
          <a:p>
            <a:r>
              <a:rPr lang="uk-UA" sz="2400" dirty="0" smtClean="0">
                <a:latin typeface="Monotype Corsiva" pitchFamily="66" charset="0"/>
                <a:cs typeface="Times New Roman" pitchFamily="18" charset="0"/>
              </a:rPr>
              <a:t>Ліна Костенко</a:t>
            </a:r>
            <a:endParaRPr lang="ru-RU" sz="2400" dirty="0">
              <a:latin typeface="Monotype Corsiva" pitchFamily="66" charset="0"/>
            </a:endParaRPr>
          </a:p>
        </p:txBody>
      </p:sp>
      <p:pic>
        <p:nvPicPr>
          <p:cNvPr id="29698" name="Picture 2" descr="D:\ІННА\22-23 силабус УМЕК\лекції\лекція 4\Ліна Костенко.jpg"/>
          <p:cNvPicPr>
            <a:picLocks noChangeAspect="1" noChangeArrowheads="1"/>
          </p:cNvPicPr>
          <p:nvPr/>
        </p:nvPicPr>
        <p:blipFill>
          <a:blip r:embed="rId2" cstate="print"/>
          <a:srcRect/>
          <a:stretch>
            <a:fillRect/>
          </a:stretch>
        </p:blipFill>
        <p:spPr bwMode="auto">
          <a:xfrm>
            <a:off x="5148064" y="260647"/>
            <a:ext cx="3995936" cy="6002783"/>
          </a:xfrm>
          <a:prstGeom prst="rect">
            <a:avLst/>
          </a:prstGeom>
          <a:noFill/>
          <a:effectLst>
            <a:softEdge rad="317500"/>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331640" y="5157192"/>
            <a:ext cx="6588984" cy="1323439"/>
          </a:xfrm>
          <a:prstGeom prst="rect">
            <a:avLst/>
          </a:prstGeom>
        </p:spPr>
        <p:txBody>
          <a:bodyPr wrap="none">
            <a:spAutoFit/>
          </a:bodyPr>
          <a:lstStyle/>
          <a:p>
            <a:pPr lvl="0" indent="173038" algn="ctr" fontAlgn="base">
              <a:spcBef>
                <a:spcPct val="0"/>
              </a:spcBef>
              <a:spcAft>
                <a:spcPct val="0"/>
              </a:spcAft>
            </a:pPr>
            <a:r>
              <a:rPr lang="uk-UA" sz="8000" b="1" dirty="0" smtClean="0">
                <a:solidFill>
                  <a:srgbClr val="C00000"/>
                </a:solidFill>
                <a:latin typeface="Monotype Corsiva" pitchFamily="66" charset="0"/>
                <a:ea typeface="Times New Roman" pitchFamily="18" charset="0"/>
                <a:cs typeface="Times New Roman" pitchFamily="18" charset="0"/>
              </a:rPr>
              <a:t>Дякую за увагу!</a:t>
            </a:r>
            <a:endParaRPr lang="ru-RU" sz="8000" dirty="0" smtClean="0">
              <a:solidFill>
                <a:srgbClr val="C00000"/>
              </a:solidFill>
              <a:latin typeface="Monotype Corsiva" pitchFamily="66" charset="0"/>
              <a:cs typeface="Times New Roman" pitchFamily="18" charset="0"/>
            </a:endParaRPr>
          </a:p>
        </p:txBody>
      </p:sp>
      <p:pic>
        <p:nvPicPr>
          <p:cNvPr id="1026" name="Picture 2" descr="D:\КАРТИНКИ ДЛЯ ДУШІ\калина.jpg"/>
          <p:cNvPicPr>
            <a:picLocks noChangeAspect="1" noChangeArrowheads="1"/>
          </p:cNvPicPr>
          <p:nvPr/>
        </p:nvPicPr>
        <p:blipFill>
          <a:blip r:embed="rId2" cstate="print"/>
          <a:srcRect/>
          <a:stretch>
            <a:fillRect/>
          </a:stretch>
        </p:blipFill>
        <p:spPr bwMode="auto">
          <a:xfrm>
            <a:off x="4061343" y="432048"/>
            <a:ext cx="5082657" cy="4581128"/>
          </a:xfrm>
          <a:prstGeom prst="rect">
            <a:avLst/>
          </a:prstGeom>
          <a:noFill/>
          <a:effectLst>
            <a:softEdge rad="635000"/>
          </a:effectLst>
        </p:spPr>
      </p:pic>
      <p:sp>
        <p:nvSpPr>
          <p:cNvPr id="5" name="Прямоугольник 4"/>
          <p:cNvSpPr/>
          <p:nvPr/>
        </p:nvSpPr>
        <p:spPr>
          <a:xfrm>
            <a:off x="179512" y="548680"/>
            <a:ext cx="4032448" cy="4191981"/>
          </a:xfrm>
          <a:prstGeom prst="rect">
            <a:avLst/>
          </a:prstGeom>
        </p:spPr>
        <p:txBody>
          <a:bodyPr wrap="square">
            <a:spAutoFit/>
          </a:bodyPr>
          <a:lstStyle/>
          <a:p>
            <a:pPr algn="just">
              <a:lnSpc>
                <a:spcPct val="150000"/>
              </a:lnSpc>
            </a:pPr>
            <a:r>
              <a:rPr lang="uk-UA" sz="2000" b="1" dirty="0" smtClean="0">
                <a:latin typeface="Times New Roman" pitchFamily="18" charset="0"/>
                <a:cs typeface="Times New Roman" pitchFamily="18" charset="0"/>
              </a:rPr>
              <a:t>Після 24 лютого 2022 року остаточно змінено вектор розвитку української мови як мови європейської держави, що відображено як в науковій думці, так і в засобах масової інформації, сферах освіти й культури.</a:t>
            </a:r>
          </a:p>
          <a:p>
            <a:pPr algn="r">
              <a:lnSpc>
                <a:spcPct val="150000"/>
              </a:lnSpc>
            </a:pPr>
            <a:r>
              <a:rPr lang="uk-UA" sz="2000" b="1" dirty="0" smtClean="0">
                <a:latin typeface="Times New Roman" pitchFamily="18" charset="0"/>
                <a:cs typeface="Times New Roman" pitchFamily="18" charset="0"/>
              </a:rPr>
              <a:t>ДАЛІ БУДЕ…</a:t>
            </a:r>
            <a:endParaRPr lang="ru-RU"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332656"/>
            <a:ext cx="8640960" cy="6186309"/>
          </a:xfrm>
          <a:prstGeom prst="rect">
            <a:avLst/>
          </a:prstGeom>
        </p:spPr>
        <p:txBody>
          <a:bodyPr wrap="square">
            <a:spAutoFit/>
          </a:bodyPr>
          <a:lstStyle/>
          <a:p>
            <a:pPr lvl="0" algn="ctr">
              <a:spcAft>
                <a:spcPts val="0"/>
              </a:spcAft>
            </a:pPr>
            <a:r>
              <a:rPr lang="uk-UA" b="1" dirty="0" smtClean="0">
                <a:latin typeface="Times New Roman" panose="02020603050405020304" pitchFamily="18" charset="0"/>
                <a:ea typeface="Times New Roman" panose="02020603050405020304" pitchFamily="18" charset="0"/>
              </a:rPr>
              <a:t>Література до теми:</a:t>
            </a:r>
          </a:p>
          <a:p>
            <a:pPr marL="342900" lvl="0" indent="-342900" algn="just">
              <a:spcAft>
                <a:spcPts val="0"/>
              </a:spcAft>
              <a:buFont typeface="+mj-lt"/>
              <a:buAutoNum type="arabicPeriod"/>
            </a:pPr>
            <a:r>
              <a:rPr lang="uk-UA" dirty="0" smtClean="0">
                <a:latin typeface="Times New Roman" panose="02020603050405020304" pitchFamily="18" charset="0"/>
                <a:ea typeface="Times New Roman" panose="02020603050405020304" pitchFamily="18" charset="0"/>
              </a:rPr>
              <a:t>Бабенко </a:t>
            </a:r>
            <a:r>
              <a:rPr lang="uk-UA" dirty="0">
                <a:latin typeface="Times New Roman" panose="02020603050405020304" pitchFamily="18" charset="0"/>
                <a:ea typeface="Times New Roman" panose="02020603050405020304" pitchFamily="18" charset="0"/>
              </a:rPr>
              <a:t>О. Хрещення Київської Русі: історичні, культурологічні та лінгвістичні аспекти. </a:t>
            </a:r>
            <a:r>
              <a:rPr lang="uk-UA" i="1" dirty="0">
                <a:latin typeface="Times New Roman" panose="02020603050405020304" pitchFamily="18" charset="0"/>
                <a:ea typeface="Times New Roman" panose="02020603050405020304" pitchFamily="18" charset="0"/>
              </a:rPr>
              <a:t>Наукові праці Кам’янець-Подільського національного університету імені Івана Огієнка: Філологічні науки</a:t>
            </a:r>
            <a:r>
              <a:rPr lang="uk-UA" dirty="0">
                <a:latin typeface="Times New Roman" panose="02020603050405020304" pitchFamily="18" charset="0"/>
                <a:ea typeface="Times New Roman" panose="02020603050405020304" pitchFamily="18" charset="0"/>
              </a:rPr>
              <a:t>. Випуск 34. Кам’янець-Подільський: Аксіома, 2018. С.10−13.</a:t>
            </a:r>
            <a:endParaRPr lang="ru-RU" sz="1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dirty="0" err="1">
                <a:latin typeface="Times New Roman" panose="02020603050405020304" pitchFamily="18" charset="0"/>
                <a:ea typeface="Times New Roman" panose="02020603050405020304" pitchFamily="18" charset="0"/>
              </a:rPr>
              <a:t>Баденкова</a:t>
            </a:r>
            <a:r>
              <a:rPr lang="uk-UA" dirty="0">
                <a:latin typeface="Times New Roman" panose="02020603050405020304" pitchFamily="18" charset="0"/>
                <a:ea typeface="Times New Roman" panose="02020603050405020304" pitchFamily="18" charset="0"/>
              </a:rPr>
              <a:t> В. Історія української літературної мови: </a:t>
            </a:r>
            <a:r>
              <a:rPr lang="uk-UA" dirty="0" err="1">
                <a:latin typeface="Times New Roman" panose="02020603050405020304" pitchFamily="18" charset="0"/>
                <a:ea typeface="Times New Roman" panose="02020603050405020304" pitchFamily="18" charset="0"/>
              </a:rPr>
              <a:t>навч</a:t>
            </a:r>
            <a:r>
              <a:rPr lang="uk-UA" dirty="0">
                <a:latin typeface="Times New Roman" panose="02020603050405020304" pitchFamily="18" charset="0"/>
                <a:ea typeface="Times New Roman" panose="02020603050405020304" pitchFamily="18" charset="0"/>
              </a:rPr>
              <a:t>. </a:t>
            </a:r>
            <a:r>
              <a:rPr lang="uk-UA" dirty="0" err="1">
                <a:latin typeface="Times New Roman" panose="02020603050405020304" pitchFamily="18" charset="0"/>
                <a:ea typeface="Times New Roman" panose="02020603050405020304" pitchFamily="18" charset="0"/>
              </a:rPr>
              <a:t>посібн</a:t>
            </a:r>
            <a:r>
              <a:rPr lang="uk-UA" dirty="0">
                <a:latin typeface="Times New Roman" panose="02020603050405020304" pitchFamily="18" charset="0"/>
                <a:ea typeface="Times New Roman" panose="02020603050405020304" pitchFamily="18" charset="0"/>
              </a:rPr>
              <a:t>. для </a:t>
            </a:r>
            <a:r>
              <a:rPr lang="uk-UA" dirty="0" err="1">
                <a:latin typeface="Times New Roman" panose="02020603050405020304" pitchFamily="18" charset="0"/>
                <a:ea typeface="Times New Roman" panose="02020603050405020304" pitchFamily="18" charset="0"/>
              </a:rPr>
              <a:t>студ</a:t>
            </a:r>
            <a:r>
              <a:rPr lang="uk-UA" dirty="0">
                <a:latin typeface="Times New Roman" panose="02020603050405020304" pitchFamily="18" charset="0"/>
                <a:ea typeface="Times New Roman" panose="02020603050405020304" pitchFamily="18" charset="0"/>
              </a:rPr>
              <a:t>. ВНЗ. Миколаїв, 2017. 148 с.</a:t>
            </a:r>
            <a:endParaRPr lang="ru-RU" sz="1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dirty="0">
                <a:latin typeface="Times New Roman" panose="02020603050405020304" pitchFamily="18" charset="0"/>
                <a:ea typeface="Times New Roman" panose="02020603050405020304" pitchFamily="18" charset="0"/>
              </a:rPr>
              <a:t>Кримський А. Українська мова, звідкіля вона взялася і як розвивалася. </a:t>
            </a:r>
            <a:r>
              <a:rPr lang="uk-UA" i="1" dirty="0">
                <a:latin typeface="Times New Roman" panose="02020603050405020304" pitchFamily="18" charset="0"/>
                <a:ea typeface="Times New Roman" panose="02020603050405020304" pitchFamily="18" charset="0"/>
              </a:rPr>
              <a:t>Історія української мови</a:t>
            </a:r>
            <a:r>
              <a:rPr lang="uk-UA" dirty="0">
                <a:latin typeface="Times New Roman" panose="02020603050405020304" pitchFamily="18" charset="0"/>
                <a:ea typeface="Times New Roman" panose="02020603050405020304" pitchFamily="18" charset="0"/>
              </a:rPr>
              <a:t> : хрестоматія. Київ, 2018.</a:t>
            </a:r>
            <a:endParaRPr lang="ru-RU" sz="1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dirty="0" err="1">
                <a:latin typeface="Times New Roman" panose="02020603050405020304" pitchFamily="18" charset="0"/>
                <a:ea typeface="Times New Roman" panose="02020603050405020304" pitchFamily="18" charset="0"/>
              </a:rPr>
              <a:t>Півторак</a:t>
            </a:r>
            <a:r>
              <a:rPr lang="uk-UA" dirty="0">
                <a:latin typeface="Times New Roman" panose="02020603050405020304" pitchFamily="18" charset="0"/>
                <a:ea typeface="Times New Roman" panose="02020603050405020304" pitchFamily="18" charset="0"/>
              </a:rPr>
              <a:t> Г. Українсько-південнослов’янські лексичні паралелі як джерело реконструкції ранньої історії слов’янських племен. </a:t>
            </a:r>
            <a:r>
              <a:rPr lang="uk-UA" i="1" dirty="0">
                <a:latin typeface="Times New Roman" panose="02020603050405020304" pitchFamily="18" charset="0"/>
                <a:ea typeface="Times New Roman" panose="02020603050405020304" pitchFamily="18" charset="0"/>
              </a:rPr>
              <a:t>Мовознавство</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науково-теоретичний журнал</a:t>
            </a:r>
            <a:r>
              <a:rPr lang="uk-UA" dirty="0">
                <a:latin typeface="Times New Roman" panose="02020603050405020304" pitchFamily="18" charset="0"/>
                <a:ea typeface="Times New Roman" panose="02020603050405020304" pitchFamily="18" charset="0"/>
              </a:rPr>
              <a:t>. 2008. № 2–3. С. 13−23.</a:t>
            </a:r>
            <a:endParaRPr lang="ru-RU" sz="1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dirty="0" err="1">
                <a:latin typeface="Times New Roman" panose="02020603050405020304" pitchFamily="18" charset="0"/>
                <a:ea typeface="Times New Roman" panose="02020603050405020304" pitchFamily="18" charset="0"/>
              </a:rPr>
              <a:t>Півторак</a:t>
            </a:r>
            <a:r>
              <a:rPr lang="uk-UA" dirty="0">
                <a:latin typeface="Times New Roman" panose="02020603050405020304" pitchFamily="18" charset="0"/>
                <a:ea typeface="Times New Roman" panose="02020603050405020304" pitchFamily="18" charset="0"/>
              </a:rPr>
              <a:t> Г. Українці: звідки ми і наша мова. Київ : Наукова думка, 1993. 200 с.</a:t>
            </a:r>
            <a:endParaRPr lang="ru-RU" sz="1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dirty="0">
                <a:latin typeface="Times New Roman" panose="02020603050405020304" pitchFamily="18" charset="0"/>
                <a:ea typeface="Times New Roman" panose="02020603050405020304" pitchFamily="18" charset="0"/>
              </a:rPr>
              <a:t>Українська мова у ХХ сторіччі: історія </a:t>
            </a:r>
            <a:r>
              <a:rPr lang="uk-UA" dirty="0" err="1">
                <a:latin typeface="Times New Roman" panose="02020603050405020304" pitchFamily="18" charset="0"/>
                <a:ea typeface="Times New Roman" panose="02020603050405020304" pitchFamily="18" charset="0"/>
              </a:rPr>
              <a:t>лінгвоциду</a:t>
            </a:r>
            <a:r>
              <a:rPr lang="uk-UA" dirty="0">
                <a:latin typeface="Times New Roman" panose="02020603050405020304" pitchFamily="18" charset="0"/>
                <a:ea typeface="Times New Roman" panose="02020603050405020304" pitchFamily="18" charset="0"/>
              </a:rPr>
              <a:t>: Док. і матеріали / </a:t>
            </a:r>
            <a:r>
              <a:rPr lang="uk-UA" dirty="0" err="1">
                <a:latin typeface="Times New Roman" panose="02020603050405020304" pitchFamily="18" charset="0"/>
                <a:ea typeface="Times New Roman" panose="02020603050405020304" pitchFamily="18" charset="0"/>
              </a:rPr>
              <a:t>Упоряд</a:t>
            </a:r>
            <a:r>
              <a:rPr lang="uk-UA" dirty="0">
                <a:latin typeface="Times New Roman" panose="02020603050405020304" pitchFamily="18" charset="0"/>
                <a:ea typeface="Times New Roman" panose="02020603050405020304" pitchFamily="18" charset="0"/>
              </a:rPr>
              <a:t>.: Л. Масенко та ін. Київ: Вид. дім «Києво-Могилянська акад.», 2015. 399 с.</a:t>
            </a:r>
            <a:endParaRPr lang="ru-RU" sz="1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dirty="0" err="1">
                <a:latin typeface="Times New Roman" panose="02020603050405020304" pitchFamily="18" charset="0"/>
                <a:ea typeface="Times New Roman" panose="02020603050405020304" pitchFamily="18" charset="0"/>
              </a:rPr>
              <a:t>Цвілюк</a:t>
            </a:r>
            <a:r>
              <a:rPr lang="uk-UA" dirty="0">
                <a:latin typeface="Times New Roman" panose="02020603050405020304" pitchFamily="18" charset="0"/>
                <a:ea typeface="Times New Roman" panose="02020603050405020304" pitchFamily="18" charset="0"/>
              </a:rPr>
              <a:t> С. А. Духовний код нації (з історії української мови і писемності) : </a:t>
            </a:r>
            <a:r>
              <a:rPr lang="uk-UA" dirty="0" err="1">
                <a:latin typeface="Times New Roman" panose="02020603050405020304" pitchFamily="18" charset="0"/>
                <a:ea typeface="Times New Roman" panose="02020603050405020304" pitchFamily="18" charset="0"/>
              </a:rPr>
              <a:t>іст</a:t>
            </a:r>
            <a:r>
              <a:rPr lang="uk-UA" dirty="0">
                <a:latin typeface="Times New Roman" panose="02020603050405020304" pitchFamily="18" charset="0"/>
                <a:ea typeface="Times New Roman" panose="02020603050405020304" pitchFamily="18" charset="0"/>
              </a:rPr>
              <a:t>.-</a:t>
            </a:r>
            <a:r>
              <a:rPr lang="uk-UA" dirty="0" err="1">
                <a:latin typeface="Times New Roman" panose="02020603050405020304" pitchFamily="18" charset="0"/>
                <a:ea typeface="Times New Roman" panose="02020603050405020304" pitchFamily="18" charset="0"/>
              </a:rPr>
              <a:t>лінгв</a:t>
            </a:r>
            <a:r>
              <a:rPr lang="uk-UA" dirty="0">
                <a:latin typeface="Times New Roman" panose="02020603050405020304" pitchFamily="18" charset="0"/>
                <a:ea typeface="Times New Roman" panose="02020603050405020304" pitchFamily="18" charset="0"/>
              </a:rPr>
              <a:t>. етюди. Одеса : Друк, 2007. 397 с.</a:t>
            </a:r>
            <a:endParaRPr lang="ru-RU" sz="1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dirty="0" err="1">
                <a:latin typeface="Times New Roman" panose="02020603050405020304" pitchFamily="18" charset="0"/>
                <a:ea typeface="Times New Roman" panose="02020603050405020304" pitchFamily="18" charset="0"/>
              </a:rPr>
              <a:t>Ющук</a:t>
            </a:r>
            <a:r>
              <a:rPr lang="uk-UA" dirty="0">
                <a:latin typeface="Times New Roman" panose="02020603050405020304" pitchFamily="18" charset="0"/>
                <a:ea typeface="Times New Roman" panose="02020603050405020304" pitchFamily="18" charset="0"/>
              </a:rPr>
              <a:t> І. П. Про походження української мови. </a:t>
            </a:r>
            <a:r>
              <a:rPr lang="uk-UA" i="1" dirty="0">
                <a:latin typeface="Times New Roman" panose="02020603050405020304" pitchFamily="18" charset="0"/>
                <a:ea typeface="Times New Roman" panose="02020603050405020304" pitchFamily="18" charset="0"/>
              </a:rPr>
              <a:t>Мова наша українська : статті, виступи, роздуми</a:t>
            </a:r>
            <a:r>
              <a:rPr lang="uk-UA" dirty="0">
                <a:latin typeface="Times New Roman" panose="02020603050405020304" pitchFamily="18" charset="0"/>
                <a:ea typeface="Times New Roman" panose="02020603050405020304" pitchFamily="18" charset="0"/>
              </a:rPr>
              <a:t>. Київ : Вид. центр «Просвіта», 2018. С. 9–34.</a:t>
            </a:r>
            <a:endParaRPr lang="ru-RU" sz="1400" dirty="0">
              <a:latin typeface="Times New Roman" panose="02020603050405020304" pitchFamily="18" charset="0"/>
              <a:ea typeface="Times New Roman" panose="02020603050405020304" pitchFamily="18" charset="0"/>
            </a:endParaRPr>
          </a:p>
          <a:p>
            <a:pPr marL="342900" lvl="0" indent="-342900" algn="just">
              <a:spcAft>
                <a:spcPts val="0"/>
              </a:spcAft>
              <a:buFont typeface="+mj-lt"/>
              <a:buAutoNum type="arabicPeriod"/>
            </a:pPr>
            <a:r>
              <a:rPr lang="uk-UA" dirty="0">
                <a:latin typeface="Times New Roman" panose="02020603050405020304" pitchFamily="18" charset="0"/>
                <a:ea typeface="Times New Roman" panose="02020603050405020304" pitchFamily="18" charset="0"/>
              </a:rPr>
              <a:t>Яковенко О. Етапи становлення української писемності : наукова подорож: (до Дня української писемності). </a:t>
            </a:r>
            <a:r>
              <a:rPr lang="uk-UA" i="1" dirty="0">
                <a:latin typeface="Times New Roman" panose="02020603050405020304" pitchFamily="18" charset="0"/>
                <a:ea typeface="Times New Roman" panose="02020603050405020304" pitchFamily="18" charset="0"/>
              </a:rPr>
              <a:t>Вивчаємо українську мову та літературу</a:t>
            </a:r>
            <a:r>
              <a:rPr lang="uk-UA" dirty="0">
                <a:latin typeface="Times New Roman" panose="02020603050405020304" pitchFamily="18" charset="0"/>
                <a:ea typeface="Times New Roman" panose="02020603050405020304" pitchFamily="18" charset="0"/>
              </a:rPr>
              <a:t>. 2020. № 27 (вересень). С. 30 – 38.</a:t>
            </a:r>
            <a:endParaRPr lang="ru-RU" sz="1400" dirty="0">
              <a:effectLst/>
              <a:latin typeface="Times New Roman" panose="02020603050405020304" pitchFamily="18" charset="0"/>
              <a:ea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179512" y="620688"/>
            <a:ext cx="871296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Спільні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лексичні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елементи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сучасної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української</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мови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й</a:t>
            </a:r>
            <a:r>
              <a:rPr lang="ru-RU" sz="2000" dirty="0" smtClean="0">
                <a:latin typeface="Times New Roman" pitchFamily="18" charset="0"/>
                <a:cs typeface="Times New Roman" pitchFamily="18" charset="0"/>
              </a:rPr>
              <a:t> санскриту: </a:t>
            </a:r>
          </a:p>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Родинна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спорідненість</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тата – </a:t>
            </a:r>
            <a:r>
              <a:rPr lang="ru-RU" sz="2000" i="1" dirty="0" err="1" smtClean="0">
                <a:latin typeface="Times New Roman" pitchFamily="18" charset="0"/>
                <a:cs typeface="Times New Roman" pitchFamily="18" charset="0"/>
              </a:rPr>
              <a:t>тато</a:t>
            </a:r>
            <a:r>
              <a:rPr lang="ru-RU" sz="2000" i="1" dirty="0" smtClean="0">
                <a:latin typeface="Times New Roman" pitchFamily="18" charset="0"/>
                <a:cs typeface="Times New Roman" pitchFamily="18" charset="0"/>
              </a:rPr>
              <a:t>; мата, матер – </a:t>
            </a:r>
            <a:r>
              <a:rPr lang="ru-RU" sz="2000" i="1" dirty="0" err="1" smtClean="0">
                <a:latin typeface="Times New Roman" pitchFamily="18" charset="0"/>
                <a:cs typeface="Times New Roman" pitchFamily="18" charset="0"/>
              </a:rPr>
              <a:t>мати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матір</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нана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неня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дада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дід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пардада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прадід</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девар</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дівер</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бграта</a:t>
            </a:r>
            <a:r>
              <a:rPr lang="ru-RU" sz="2000" i="1" dirty="0" smtClean="0">
                <a:latin typeface="Times New Roman" pitchFamily="18" charset="0"/>
                <a:cs typeface="Times New Roman" pitchFamily="18" charset="0"/>
              </a:rPr>
              <a:t> – брат; </a:t>
            </a:r>
            <a:r>
              <a:rPr lang="ru-RU" sz="2000" i="1" dirty="0" err="1" smtClean="0">
                <a:latin typeface="Times New Roman" pitchFamily="18" charset="0"/>
                <a:cs typeface="Times New Roman" pitchFamily="18" charset="0"/>
              </a:rPr>
              <a:t>свастрі</a:t>
            </a:r>
            <a:r>
              <a:rPr lang="ru-RU" sz="2000" i="1" dirty="0" smtClean="0">
                <a:latin typeface="Times New Roman" pitchFamily="18" charset="0"/>
                <a:cs typeface="Times New Roman" pitchFamily="18" charset="0"/>
              </a:rPr>
              <a:t> – сестра, </a:t>
            </a:r>
            <a:r>
              <a:rPr lang="ru-RU" sz="2000" i="1" dirty="0" err="1" smtClean="0">
                <a:latin typeface="Times New Roman" pitchFamily="18" charset="0"/>
                <a:cs typeface="Times New Roman" pitchFamily="18" charset="0"/>
              </a:rPr>
              <a:t>свасур</a:t>
            </a:r>
            <a:r>
              <a:rPr lang="ru-RU" sz="2000" i="1" dirty="0" smtClean="0">
                <a:latin typeface="Times New Roman" pitchFamily="18" charset="0"/>
                <a:cs typeface="Times New Roman" pitchFamily="18" charset="0"/>
              </a:rPr>
              <a:t> – свекор; суну – </a:t>
            </a:r>
            <a:r>
              <a:rPr lang="ru-RU" sz="2000" i="1" dirty="0" err="1" smtClean="0">
                <a:latin typeface="Times New Roman" pitchFamily="18" charset="0"/>
                <a:cs typeface="Times New Roman" pitchFamily="18" charset="0"/>
              </a:rPr>
              <a:t>син</a:t>
            </a:r>
            <a:r>
              <a:rPr lang="ru-RU" sz="2000" dirty="0" smtClean="0">
                <a:latin typeface="Times New Roman" pitchFamily="18" charset="0"/>
                <a:cs typeface="Times New Roman" pitchFamily="18" charset="0"/>
              </a:rPr>
              <a:t> та </a:t>
            </a:r>
            <a:r>
              <a:rPr lang="ru-RU" sz="2000" dirty="0" err="1" smtClean="0">
                <a:latin typeface="Times New Roman" pitchFamily="18" charset="0"/>
                <a:cs typeface="Times New Roman" pitchFamily="18" charset="0"/>
              </a:rPr>
              <a:t>ін</a:t>
            </a:r>
            <a:r>
              <a:rPr lang="ru-RU" sz="2000" dirty="0" smtClean="0">
                <a:latin typeface="Times New Roman" pitchFamily="18" charset="0"/>
                <a:cs typeface="Times New Roman" pitchFamily="18" charset="0"/>
              </a:rPr>
              <a:t>.;</a:t>
            </a:r>
          </a:p>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Займенники</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ту – </a:t>
            </a:r>
            <a:r>
              <a:rPr lang="ru-RU" sz="2000" i="1" dirty="0" err="1" smtClean="0">
                <a:latin typeface="Times New Roman" pitchFamily="18" charset="0"/>
                <a:cs typeface="Times New Roman" pitchFamily="18" charset="0"/>
              </a:rPr>
              <a:t>ти</a:t>
            </a:r>
            <a:r>
              <a:rPr lang="ru-RU" sz="2000" i="1" dirty="0" smtClean="0">
                <a:latin typeface="Times New Roman" pitchFamily="18" charset="0"/>
                <a:cs typeface="Times New Roman" pitchFamily="18" charset="0"/>
              </a:rPr>
              <a:t>, сваям – сам, </a:t>
            </a:r>
            <a:r>
              <a:rPr lang="ru-RU" sz="2000" i="1" dirty="0" err="1" smtClean="0">
                <a:latin typeface="Times New Roman" pitchFamily="18" charset="0"/>
                <a:cs typeface="Times New Roman" pitchFamily="18" charset="0"/>
              </a:rPr>
              <a:t>свій</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свій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тваї</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твій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маї</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мій</a:t>
            </a:r>
            <a:r>
              <a:rPr lang="ru-RU" sz="2000" i="1" dirty="0" smtClean="0">
                <a:latin typeface="Times New Roman" pitchFamily="18" charset="0"/>
                <a:cs typeface="Times New Roman" pitchFamily="18" charset="0"/>
              </a:rPr>
              <a:t>, катара – </a:t>
            </a:r>
            <a:r>
              <a:rPr lang="ru-RU" sz="2000" i="1" dirty="0" err="1" smtClean="0">
                <a:latin typeface="Times New Roman" pitchFamily="18" charset="0"/>
                <a:cs typeface="Times New Roman" pitchFamily="18" charset="0"/>
              </a:rPr>
              <a:t>котрий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татсама</a:t>
            </a:r>
            <a:r>
              <a:rPr lang="ru-RU" sz="2000" i="1" dirty="0" smtClean="0">
                <a:latin typeface="Times New Roman" pitchFamily="18" charset="0"/>
                <a:cs typeface="Times New Roman" pitchFamily="18" charset="0"/>
              </a:rPr>
              <a:t> – той </a:t>
            </a:r>
            <a:r>
              <a:rPr lang="ru-RU" sz="2000" i="1" dirty="0" err="1" smtClean="0">
                <a:latin typeface="Times New Roman" pitchFamily="18" charset="0"/>
                <a:cs typeface="Times New Roman" pitchFamily="18" charset="0"/>
              </a:rPr>
              <a:t>самий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анья</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інший</a:t>
            </a:r>
            <a:r>
              <a:rPr lang="ru-RU" sz="2000" i="1" dirty="0" smtClean="0">
                <a:latin typeface="Times New Roman" pitchFamily="18" charset="0"/>
                <a:cs typeface="Times New Roman" pitchFamily="18" charset="0"/>
              </a:rPr>
              <a:t>, та – </a:t>
            </a:r>
            <a:r>
              <a:rPr lang="ru-RU" sz="2000" i="1" dirty="0" err="1" smtClean="0">
                <a:latin typeface="Times New Roman" pitchFamily="18" charset="0"/>
                <a:cs typeface="Times New Roman" pitchFamily="18" charset="0"/>
              </a:rPr>
              <a:t>та</a:t>
            </a:r>
            <a:r>
              <a:rPr lang="ru-RU" sz="2000" i="1" dirty="0" smtClean="0">
                <a:latin typeface="Times New Roman" pitchFamily="18" charset="0"/>
                <a:cs typeface="Times New Roman" pitchFamily="18" charset="0"/>
              </a:rPr>
              <a:t>, тат – той, то – те</a:t>
            </a:r>
            <a:r>
              <a:rPr lang="ru-RU" sz="2000" dirty="0" smtClean="0">
                <a:latin typeface="Times New Roman" pitchFamily="18" charset="0"/>
                <a:cs typeface="Times New Roman" pitchFamily="18" charset="0"/>
              </a:rPr>
              <a:t>.</a:t>
            </a:r>
          </a:p>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Числівники</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аді</a:t>
            </a:r>
            <a:r>
              <a:rPr lang="ru-RU" sz="2000" i="1" dirty="0" smtClean="0">
                <a:latin typeface="Times New Roman" pitchFamily="18" charset="0"/>
                <a:cs typeface="Times New Roman" pitchFamily="18" charset="0"/>
              </a:rPr>
              <a:t> – один, </a:t>
            </a:r>
            <a:r>
              <a:rPr lang="ru-RU" sz="2000" i="1" dirty="0" err="1" smtClean="0">
                <a:latin typeface="Times New Roman" pitchFamily="18" charset="0"/>
                <a:cs typeface="Times New Roman" pitchFamily="18" charset="0"/>
              </a:rPr>
              <a:t>дві</a:t>
            </a:r>
            <a:r>
              <a:rPr lang="ru-RU" sz="2000" i="1" dirty="0" smtClean="0">
                <a:latin typeface="Times New Roman" pitchFamily="18" charset="0"/>
                <a:cs typeface="Times New Roman" pitchFamily="18" charset="0"/>
              </a:rPr>
              <a:t> – два, </a:t>
            </a:r>
            <a:r>
              <a:rPr lang="ru-RU" sz="2000" i="1" dirty="0" err="1" smtClean="0">
                <a:latin typeface="Times New Roman" pitchFamily="18" charset="0"/>
                <a:cs typeface="Times New Roman" pitchFamily="18" charset="0"/>
              </a:rPr>
              <a:t>трі</a:t>
            </a:r>
            <a:r>
              <a:rPr lang="ru-RU" sz="2000" i="1" dirty="0" smtClean="0">
                <a:latin typeface="Times New Roman" pitchFamily="18" charset="0"/>
                <a:cs typeface="Times New Roman" pitchFamily="18" charset="0"/>
              </a:rPr>
              <a:t> – три, </a:t>
            </a:r>
            <a:r>
              <a:rPr lang="ru-RU" sz="2000" i="1" dirty="0" err="1" smtClean="0">
                <a:latin typeface="Times New Roman" pitchFamily="18" charset="0"/>
                <a:cs typeface="Times New Roman" pitchFamily="18" charset="0"/>
              </a:rPr>
              <a:t>чатура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чотири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панча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п’ять</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даса</a:t>
            </a:r>
            <a:r>
              <a:rPr lang="ru-RU" sz="2000" i="1" dirty="0" smtClean="0">
                <a:latin typeface="Times New Roman" pitchFamily="18" charset="0"/>
                <a:cs typeface="Times New Roman" pitchFamily="18" charset="0"/>
              </a:rPr>
              <a:t> – десять, </a:t>
            </a:r>
            <a:r>
              <a:rPr lang="ru-RU" sz="2000" i="1" dirty="0" err="1" smtClean="0">
                <a:latin typeface="Times New Roman" pitchFamily="18" charset="0"/>
                <a:cs typeface="Times New Roman" pitchFamily="18" charset="0"/>
              </a:rPr>
              <a:t>шата</a:t>
            </a:r>
            <a:r>
              <a:rPr lang="ru-RU" sz="2000" i="1" dirty="0" smtClean="0">
                <a:latin typeface="Times New Roman" pitchFamily="18" charset="0"/>
                <a:cs typeface="Times New Roman" pitchFamily="18" charset="0"/>
              </a:rPr>
              <a:t> – сто, </a:t>
            </a:r>
            <a:r>
              <a:rPr lang="ru-RU" sz="2000" i="1" dirty="0" err="1" smtClean="0">
                <a:latin typeface="Times New Roman" pitchFamily="18" charset="0"/>
                <a:cs typeface="Times New Roman" pitchFamily="18" charset="0"/>
              </a:rPr>
              <a:t>убга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обидва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багута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багато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багутера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багатеро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двітій</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другий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трітій</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третій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шаштха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шостий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двішата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трідаша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чатварі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двісті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тридцять</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чотири</a:t>
            </a:r>
            <a:r>
              <a:rPr lang="ru-RU" sz="2000" dirty="0" smtClean="0">
                <a:latin typeface="Times New Roman" pitchFamily="18" charset="0"/>
                <a:cs typeface="Times New Roman" pitchFamily="18" charset="0"/>
              </a:rPr>
              <a:t> (про </a:t>
            </a:r>
            <a:r>
              <a:rPr lang="ru-RU" sz="2000" dirty="0" err="1" smtClean="0">
                <a:latin typeface="Times New Roman" pitchFamily="18" charset="0"/>
                <a:cs typeface="Times New Roman" pitchFamily="18" charset="0"/>
              </a:rPr>
              <a:t>істот</a:t>
            </a:r>
            <a:r>
              <a:rPr lang="ru-RU" sz="2000" dirty="0" smtClean="0">
                <a:latin typeface="Times New Roman" pitchFamily="18" charset="0"/>
                <a:cs typeface="Times New Roman" pitchFamily="18" charset="0"/>
              </a:rPr>
              <a:t>);</a:t>
            </a:r>
          </a:p>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Частини</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тіла</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наса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ніс</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анкха</a:t>
            </a:r>
            <a:r>
              <a:rPr lang="ru-RU" sz="2000" i="1" dirty="0" smtClean="0">
                <a:latin typeface="Times New Roman" pitchFamily="18" charset="0"/>
                <a:cs typeface="Times New Roman" pitchFamily="18" charset="0"/>
              </a:rPr>
              <a:t> – око, </a:t>
            </a:r>
            <a:r>
              <a:rPr lang="ru-RU" sz="2000" i="1" dirty="0" err="1" smtClean="0">
                <a:latin typeface="Times New Roman" pitchFamily="18" charset="0"/>
                <a:cs typeface="Times New Roman" pitchFamily="18" charset="0"/>
              </a:rPr>
              <a:t>бгру</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брова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оштха</a:t>
            </a:r>
            <a:r>
              <a:rPr lang="ru-RU" sz="2000" i="1" dirty="0" smtClean="0">
                <a:latin typeface="Times New Roman" pitchFamily="18" charset="0"/>
                <a:cs typeface="Times New Roman" pitchFamily="18" charset="0"/>
              </a:rPr>
              <a:t> – уста, </a:t>
            </a:r>
            <a:r>
              <a:rPr lang="ru-RU" sz="2000" i="1" dirty="0" err="1" smtClean="0">
                <a:latin typeface="Times New Roman" pitchFamily="18" charset="0"/>
                <a:cs typeface="Times New Roman" pitchFamily="18" charset="0"/>
              </a:rPr>
              <a:t>гріва</a:t>
            </a:r>
            <a:r>
              <a:rPr lang="ru-RU" sz="2000" i="1" dirty="0" smtClean="0">
                <a:latin typeface="Times New Roman" pitchFamily="18" charset="0"/>
                <a:cs typeface="Times New Roman" pitchFamily="18" charset="0"/>
              </a:rPr>
              <a:t> – шия, </a:t>
            </a:r>
            <a:r>
              <a:rPr lang="ru-RU" sz="2000" i="1" dirty="0" err="1" smtClean="0">
                <a:latin typeface="Times New Roman" pitchFamily="18" charset="0"/>
                <a:cs typeface="Times New Roman" pitchFamily="18" charset="0"/>
              </a:rPr>
              <a:t>пада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п’ята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хаста</a:t>
            </a:r>
            <a:r>
              <a:rPr lang="ru-RU" sz="2000" i="1" dirty="0" smtClean="0">
                <a:latin typeface="Times New Roman" pitchFamily="18" charset="0"/>
                <a:cs typeface="Times New Roman" pitchFamily="18" charset="0"/>
              </a:rPr>
              <a:t> – кисть, </a:t>
            </a:r>
            <a:r>
              <a:rPr lang="ru-RU" sz="2000" i="1" dirty="0" err="1" smtClean="0">
                <a:latin typeface="Times New Roman" pitchFamily="18" charset="0"/>
                <a:cs typeface="Times New Roman" pitchFamily="18" charset="0"/>
              </a:rPr>
              <a:t>мурдга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обличчя</a:t>
            </a:r>
            <a:r>
              <a:rPr lang="ru-RU" sz="2000" i="1" dirty="0" smtClean="0">
                <a:latin typeface="Times New Roman" pitchFamily="18" charset="0"/>
                <a:cs typeface="Times New Roman" pitchFamily="18" charset="0"/>
              </a:rPr>
              <a:t> (морда), </a:t>
            </a:r>
            <a:r>
              <a:rPr lang="ru-RU" sz="2000" i="1" dirty="0" err="1" smtClean="0">
                <a:latin typeface="Times New Roman" pitchFamily="18" charset="0"/>
                <a:cs typeface="Times New Roman" pitchFamily="18" charset="0"/>
              </a:rPr>
              <a:t>паршва</a:t>
            </a:r>
            <a:r>
              <a:rPr lang="ru-RU" sz="2000" i="1" dirty="0" smtClean="0">
                <a:latin typeface="Times New Roman" pitchFamily="18" charset="0"/>
                <a:cs typeface="Times New Roman" pitchFamily="18" charset="0"/>
              </a:rPr>
              <a:t> – перса, стана – стан, груди</a:t>
            </a:r>
            <a:r>
              <a:rPr lang="ru-RU" sz="2000" dirty="0" smtClean="0">
                <a:latin typeface="Times New Roman" pitchFamily="18" charset="0"/>
                <a:cs typeface="Times New Roman" pitchFamily="18" charset="0"/>
              </a:rPr>
              <a:t>;</a:t>
            </a:r>
          </a:p>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Прикметники</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пурна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повний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паріпурна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переповнений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діргха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довгий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крішна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гарний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красний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прія</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приємний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сваччха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свіжий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нава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новий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юва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юний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сукха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сухий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танга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тугий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нанга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нагий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віхваліт</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схвильований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швета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світлий</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уткріта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відкритий</a:t>
            </a:r>
            <a:r>
              <a:rPr lang="ru-RU" sz="20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51520" y="620688"/>
            <a:ext cx="8712968"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Іменники</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уда – вода, </a:t>
            </a:r>
            <a:r>
              <a:rPr lang="ru-RU" sz="2000" i="1" dirty="0" err="1" smtClean="0">
                <a:latin typeface="Times New Roman" pitchFamily="18" charset="0"/>
                <a:cs typeface="Times New Roman" pitchFamily="18" charset="0"/>
              </a:rPr>
              <a:t>муша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миша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шула</a:t>
            </a:r>
            <a:r>
              <a:rPr lang="ru-RU" sz="2000" i="1" dirty="0" smtClean="0">
                <a:latin typeface="Times New Roman" pitchFamily="18" charset="0"/>
                <a:cs typeface="Times New Roman" pitchFamily="18" charset="0"/>
              </a:rPr>
              <a:t> – шило, </a:t>
            </a:r>
            <a:r>
              <a:rPr lang="ru-RU" sz="2000" i="1" dirty="0" err="1" smtClean="0">
                <a:latin typeface="Times New Roman" pitchFamily="18" charset="0"/>
                <a:cs typeface="Times New Roman" pitchFamily="18" charset="0"/>
              </a:rPr>
              <a:t>манса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м’ясо</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дгама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дім</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ніша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ніч</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тама</a:t>
            </a:r>
            <a:r>
              <a:rPr lang="ru-RU" sz="2000" i="1" dirty="0" smtClean="0">
                <a:latin typeface="Times New Roman" pitchFamily="18" charset="0"/>
                <a:cs typeface="Times New Roman" pitchFamily="18" charset="0"/>
              </a:rPr>
              <a:t> – тьма, </a:t>
            </a:r>
            <a:r>
              <a:rPr lang="ru-RU" sz="2000" i="1" dirty="0" err="1" smtClean="0">
                <a:latin typeface="Times New Roman" pitchFamily="18" charset="0"/>
                <a:cs typeface="Times New Roman" pitchFamily="18" charset="0"/>
              </a:rPr>
              <a:t>авіка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вівця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біджа</a:t>
            </a:r>
            <a:r>
              <a:rPr lang="ru-RU" sz="2000" i="1" dirty="0" smtClean="0">
                <a:latin typeface="Times New Roman" pitchFamily="18" charset="0"/>
                <a:cs typeface="Times New Roman" pitchFamily="18" charset="0"/>
              </a:rPr>
              <a:t> – зерно (</a:t>
            </a:r>
            <a:r>
              <a:rPr lang="ru-RU" sz="2000" i="1" dirty="0" err="1" smtClean="0">
                <a:latin typeface="Times New Roman" pitchFamily="18" charset="0"/>
                <a:cs typeface="Times New Roman" pitchFamily="18" charset="0"/>
              </a:rPr>
              <a:t>збіжжя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пхена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піна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дгвані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дзвін</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набга</a:t>
            </a:r>
            <a:r>
              <a:rPr lang="ru-RU" sz="2000" i="1" dirty="0" smtClean="0">
                <a:latin typeface="Times New Roman" pitchFamily="18" charset="0"/>
                <a:cs typeface="Times New Roman" pitchFamily="18" charset="0"/>
              </a:rPr>
              <a:t> – небо, </a:t>
            </a:r>
            <a:r>
              <a:rPr lang="ru-RU" sz="2000" i="1" dirty="0" err="1" smtClean="0">
                <a:latin typeface="Times New Roman" pitchFamily="18" charset="0"/>
                <a:cs typeface="Times New Roman" pitchFamily="18" charset="0"/>
              </a:rPr>
              <a:t>набгаса</a:t>
            </a:r>
            <a:r>
              <a:rPr lang="ru-RU" sz="2000" i="1" dirty="0" smtClean="0">
                <a:latin typeface="Times New Roman" pitchFamily="18" charset="0"/>
                <a:cs typeface="Times New Roman" pitchFamily="18" charset="0"/>
              </a:rPr>
              <a:t> – небеса, кута – куток, </a:t>
            </a:r>
            <a:r>
              <a:rPr lang="ru-RU" sz="2000" i="1" dirty="0" err="1" smtClean="0">
                <a:latin typeface="Times New Roman" pitchFamily="18" charset="0"/>
                <a:cs typeface="Times New Roman" pitchFamily="18" charset="0"/>
              </a:rPr>
              <a:t>самбгар</a:t>
            </a:r>
            <a:r>
              <a:rPr lang="ru-RU" sz="2000" i="1" dirty="0" smtClean="0">
                <a:latin typeface="Times New Roman" pitchFamily="18" charset="0"/>
                <a:cs typeface="Times New Roman" pitchFamily="18" charset="0"/>
              </a:rPr>
              <a:t> – собор, раса – роса, </a:t>
            </a:r>
            <a:r>
              <a:rPr lang="ru-RU" sz="2000" i="1" dirty="0" err="1" smtClean="0">
                <a:latin typeface="Times New Roman" pitchFamily="18" charset="0"/>
                <a:cs typeface="Times New Roman" pitchFamily="18" charset="0"/>
              </a:rPr>
              <a:t>двара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двері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гірі</a:t>
            </a:r>
            <a:r>
              <a:rPr lang="ru-RU" sz="2000" i="1" dirty="0" smtClean="0">
                <a:latin typeface="Times New Roman" pitchFamily="18" charset="0"/>
                <a:cs typeface="Times New Roman" pitchFamily="18" charset="0"/>
              </a:rPr>
              <a:t> – гора, </a:t>
            </a:r>
            <a:r>
              <a:rPr lang="ru-RU" sz="2000" i="1" dirty="0" err="1" smtClean="0">
                <a:latin typeface="Times New Roman" pitchFamily="18" charset="0"/>
                <a:cs typeface="Times New Roman" pitchFamily="18" charset="0"/>
              </a:rPr>
              <a:t>ватар</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вітер</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гіма</a:t>
            </a:r>
            <a:r>
              <a:rPr lang="ru-RU" sz="2000" i="1" dirty="0" smtClean="0">
                <a:latin typeface="Times New Roman" pitchFamily="18" charset="0"/>
                <a:cs typeface="Times New Roman" pitchFamily="18" charset="0"/>
              </a:rPr>
              <a:t> – зима, </a:t>
            </a:r>
            <a:r>
              <a:rPr lang="ru-RU" sz="2000" i="1" dirty="0" err="1" smtClean="0">
                <a:latin typeface="Times New Roman" pitchFamily="18" charset="0"/>
                <a:cs typeface="Times New Roman" pitchFamily="18" charset="0"/>
              </a:rPr>
              <a:t>юшіка</a:t>
            </a:r>
            <a:r>
              <a:rPr lang="ru-RU" sz="2000" i="1" dirty="0" smtClean="0">
                <a:latin typeface="Times New Roman" pitchFamily="18" charset="0"/>
                <a:cs typeface="Times New Roman" pitchFamily="18" charset="0"/>
              </a:rPr>
              <a:t> – юшка, </a:t>
            </a:r>
            <a:r>
              <a:rPr lang="ru-RU" sz="2000" i="1" dirty="0" err="1" smtClean="0">
                <a:latin typeface="Times New Roman" pitchFamily="18" charset="0"/>
                <a:cs typeface="Times New Roman" pitchFamily="18" charset="0"/>
              </a:rPr>
              <a:t>чашака</a:t>
            </a:r>
            <a:r>
              <a:rPr lang="ru-RU" sz="2000" i="1" dirty="0" smtClean="0">
                <a:latin typeface="Times New Roman" pitchFamily="18" charset="0"/>
                <a:cs typeface="Times New Roman" pitchFamily="18" charset="0"/>
              </a:rPr>
              <a:t> – чашка, коша – </a:t>
            </a:r>
            <a:r>
              <a:rPr lang="ru-RU" sz="2000" i="1" dirty="0" err="1" smtClean="0">
                <a:latin typeface="Times New Roman" pitchFamily="18" charset="0"/>
                <a:cs typeface="Times New Roman" pitchFamily="18" charset="0"/>
              </a:rPr>
              <a:t>кіт</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плавана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плавання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парівартана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переміна</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перевертання</a:t>
            </a:r>
            <a:r>
              <a:rPr lang="ru-RU" sz="2000" i="1" dirty="0" smtClean="0">
                <a:latin typeface="Times New Roman" pitchFamily="18" charset="0"/>
                <a:cs typeface="Times New Roman" pitchFamily="18" charset="0"/>
              </a:rPr>
              <a:t>);</a:t>
            </a:r>
          </a:p>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Дієслова</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смаяті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сміятися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рудаті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ридати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бгаяті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боятися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плаваті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плавати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кагаті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казати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наштаті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нищити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бгагаті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бігати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ліп’яті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ліпити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лубг’яті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любити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будг’яті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будити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джіті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жити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чуматі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цілувати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цьомати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піті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пити</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джняті</a:t>
            </a:r>
            <a:r>
              <a:rPr lang="ru-RU" sz="2000" i="1" dirty="0" smtClean="0">
                <a:latin typeface="Times New Roman" pitchFamily="18" charset="0"/>
                <a:cs typeface="Times New Roman" pitchFamily="18" charset="0"/>
              </a:rPr>
              <a:t> – знати, </a:t>
            </a:r>
            <a:r>
              <a:rPr lang="ru-RU" sz="2000" i="1" dirty="0" err="1" smtClean="0">
                <a:latin typeface="Times New Roman" pitchFamily="18" charset="0"/>
                <a:cs typeface="Times New Roman" pitchFamily="18" charset="0"/>
              </a:rPr>
              <a:t>падаті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падати</a:t>
            </a:r>
            <a:r>
              <a:rPr lang="ru-RU" sz="2000" dirty="0" smtClean="0">
                <a:latin typeface="Times New Roman" pitchFamily="18" charset="0"/>
                <a:cs typeface="Times New Roman" pitchFamily="18" charset="0"/>
              </a:rPr>
              <a:t>;</a:t>
            </a:r>
          </a:p>
          <a:p>
            <a:pPr lvl="0" algn="just" eaLnBrk="0" fontAlgn="base" hangingPunct="0">
              <a:spcBef>
                <a:spcPct val="0"/>
              </a:spcBef>
              <a:spcAft>
                <a:spcPct val="0"/>
              </a:spcAft>
            </a:pPr>
            <a:r>
              <a:rPr lang="ru-RU" sz="2000" dirty="0" err="1" smtClean="0">
                <a:latin typeface="Times New Roman" pitchFamily="18" charset="0"/>
                <a:cs typeface="Times New Roman" pitchFamily="18" charset="0"/>
              </a:rPr>
              <a:t>Службові</a:t>
            </a:r>
            <a:r>
              <a:rPr lang="ru-RU" sz="2000" dirty="0" smtClean="0">
                <a:latin typeface="Times New Roman" pitchFamily="18" charset="0"/>
                <a:cs typeface="Times New Roman" pitchFamily="18" charset="0"/>
              </a:rPr>
              <a:t> слова: </a:t>
            </a:r>
            <a:r>
              <a:rPr lang="ru-RU" sz="2000" i="1" dirty="0" smtClean="0">
                <a:latin typeface="Times New Roman" pitchFamily="18" charset="0"/>
                <a:cs typeface="Times New Roman" pitchFamily="18" charset="0"/>
              </a:rPr>
              <a:t>хат – </a:t>
            </a:r>
            <a:r>
              <a:rPr lang="ru-RU" sz="2000" i="1" dirty="0" err="1" smtClean="0">
                <a:latin typeface="Times New Roman" pitchFamily="18" charset="0"/>
                <a:cs typeface="Times New Roman" pitchFamily="18" charset="0"/>
              </a:rPr>
              <a:t>геть</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гаття</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атаг</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отож</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тада</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тоді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праті</a:t>
            </a:r>
            <a:r>
              <a:rPr lang="ru-RU" sz="2000" i="1" dirty="0" smtClean="0">
                <a:latin typeface="Times New Roman" pitchFamily="18" charset="0"/>
                <a:cs typeface="Times New Roman" pitchFamily="18" charset="0"/>
              </a:rPr>
              <a:t> – </a:t>
            </a:r>
            <a:r>
              <a:rPr lang="ru-RU" sz="2000" i="1" dirty="0" err="1" smtClean="0">
                <a:latin typeface="Times New Roman" pitchFamily="18" charset="0"/>
                <a:cs typeface="Times New Roman" pitchFamily="18" charset="0"/>
              </a:rPr>
              <a:t>проти</a:t>
            </a:r>
            <a:r>
              <a:rPr lang="ru-RU" sz="2000" i="1" dirty="0" smtClean="0">
                <a:latin typeface="Times New Roman" pitchFamily="18" charset="0"/>
                <a:cs typeface="Times New Roman" pitchFamily="18" charset="0"/>
              </a:rPr>
              <a:t>, ну – </a:t>
            </a:r>
            <a:r>
              <a:rPr lang="ru-RU" sz="2000" i="1" dirty="0" err="1" smtClean="0">
                <a:latin typeface="Times New Roman" pitchFamily="18" charset="0"/>
                <a:cs typeface="Times New Roman" pitchFamily="18" charset="0"/>
              </a:rPr>
              <a:t>ну</a:t>
            </a:r>
            <a:r>
              <a:rPr lang="ru-RU" sz="2000" i="1" dirty="0" smtClean="0">
                <a:latin typeface="Times New Roman" pitchFamily="18" charset="0"/>
                <a:cs typeface="Times New Roman" pitchFamily="18" charset="0"/>
              </a:rPr>
              <a:t>, на – </a:t>
            </a:r>
            <a:r>
              <a:rPr lang="ru-RU" sz="2000" i="1" dirty="0" err="1" smtClean="0">
                <a:latin typeface="Times New Roman" pitchFamily="18" charset="0"/>
                <a:cs typeface="Times New Roman" pitchFamily="18" charset="0"/>
              </a:rPr>
              <a:t>ні</a:t>
            </a:r>
            <a:r>
              <a:rPr lang="ru-RU" sz="2000" i="1" dirty="0" smtClean="0">
                <a:latin typeface="Times New Roman" pitchFamily="18" charset="0"/>
                <a:cs typeface="Times New Roman" pitchFamily="18" charset="0"/>
              </a:rPr>
              <a:t>, то – </a:t>
            </a:r>
            <a:r>
              <a:rPr lang="ru-RU" sz="2000" i="1" dirty="0" err="1" smtClean="0">
                <a:latin typeface="Times New Roman" pitchFamily="18" charset="0"/>
                <a:cs typeface="Times New Roman" pitchFamily="18" charset="0"/>
              </a:rPr>
              <a:t>то</a:t>
            </a:r>
            <a:r>
              <a:rPr lang="ru-RU" sz="2000" i="1" dirty="0" smtClean="0">
                <a:latin typeface="Times New Roman" pitchFamily="18" charset="0"/>
                <a:cs typeface="Times New Roman" pitchFamily="18" charset="0"/>
              </a:rPr>
              <a:t>.</a:t>
            </a:r>
          </a:p>
          <a:p>
            <a:pPr lvl="0" algn="just" eaLnBrk="0" fontAlgn="base" hangingPunct="0">
              <a:spcBef>
                <a:spcPct val="0"/>
              </a:spcBef>
              <a:spcAft>
                <a:spcPct val="0"/>
              </a:spcAft>
            </a:pPr>
            <a:r>
              <a:rPr lang="ru-RU" sz="2000" dirty="0" smtClean="0">
                <a:latin typeface="Times New Roman" pitchFamily="18" charset="0"/>
                <a:cs typeface="Times New Roman" pitchFamily="18" charset="0"/>
              </a:rPr>
              <a:t>На </a:t>
            </a:r>
            <a:r>
              <a:rPr lang="ru-RU" sz="2000" dirty="0" err="1" smtClean="0">
                <a:latin typeface="Times New Roman" pitchFamily="18" charset="0"/>
                <a:cs typeface="Times New Roman" pitchFamily="18" charset="0"/>
              </a:rPr>
              <a:t>рівні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словосполучення</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мадгумакхі</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мадгу</a:t>
            </a:r>
            <a:r>
              <a:rPr lang="ru-RU" sz="2000" dirty="0" smtClean="0">
                <a:latin typeface="Times New Roman" pitchFamily="18" charset="0"/>
                <a:cs typeface="Times New Roman" pitchFamily="18" charset="0"/>
              </a:rPr>
              <a:t> – мед, </a:t>
            </a:r>
            <a:r>
              <a:rPr lang="ru-RU" sz="2000" i="1" dirty="0" err="1" smtClean="0">
                <a:latin typeface="Times New Roman" pitchFamily="18" charset="0"/>
                <a:cs typeface="Times New Roman" pitchFamily="18" charset="0"/>
              </a:rPr>
              <a:t>макхі</a:t>
            </a:r>
            <a:r>
              <a:rPr lang="ru-RU" sz="2000" dirty="0" smtClean="0">
                <a:latin typeface="Times New Roman" pitchFamily="18" charset="0"/>
                <a:cs typeface="Times New Roman" pitchFamily="18" charset="0"/>
              </a:rPr>
              <a:t> – муха) – </a:t>
            </a:r>
            <a:r>
              <a:rPr lang="ru-RU" sz="2000" i="1" dirty="0" smtClean="0">
                <a:latin typeface="Times New Roman" pitchFamily="18" charset="0"/>
                <a:cs typeface="Times New Roman" pitchFamily="18" charset="0"/>
              </a:rPr>
              <a:t>медова</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муха</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бджола</a:t>
            </a:r>
            <a:r>
              <a:rPr lang="ru-RU" sz="2000" dirty="0" smtClean="0">
                <a:latin typeface="Times New Roman" pitchFamily="18" charset="0"/>
                <a:cs typeface="Times New Roman" pitchFamily="18" charset="0"/>
              </a:rPr>
              <a:t>).</a:t>
            </a:r>
          </a:p>
          <a:p>
            <a:pPr lvl="0" algn="just" eaLnBrk="0" fontAlgn="base" hangingPunct="0">
              <a:spcBef>
                <a:spcPct val="0"/>
              </a:spcBef>
              <a:spcAft>
                <a:spcPct val="0"/>
              </a:spcAft>
            </a:pPr>
            <a:r>
              <a:rPr lang="ru-RU" sz="2000" dirty="0" smtClean="0">
                <a:latin typeface="Times New Roman" pitchFamily="18" charset="0"/>
                <a:cs typeface="Times New Roman" pitchFamily="18" charset="0"/>
              </a:rPr>
              <a:t>На </a:t>
            </a:r>
            <a:r>
              <a:rPr lang="ru-RU" sz="2000" dirty="0" err="1" smtClean="0">
                <a:latin typeface="Times New Roman" pitchFamily="18" charset="0"/>
                <a:cs typeface="Times New Roman" pitchFamily="18" charset="0"/>
              </a:rPr>
              <a:t>рівні</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речення</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побудова</a:t>
            </a:r>
            <a:r>
              <a:rPr lang="ru-RU" sz="2000" dirty="0" smtClean="0">
                <a:latin typeface="Times New Roman" pitchFamily="18" charset="0"/>
                <a:cs typeface="Times New Roman" pitchFamily="18" charset="0"/>
              </a:rPr>
              <a:t> </a:t>
            </a:r>
            <a:r>
              <a:rPr lang="ru-RU" sz="2000" dirty="0" err="1" smtClean="0">
                <a:latin typeface="Times New Roman" pitchFamily="18" charset="0"/>
                <a:cs typeface="Times New Roman" pitchFamily="18" charset="0"/>
              </a:rPr>
              <a:t>речення</a:t>
            </a:r>
            <a:r>
              <a:rPr lang="ru-RU" sz="2000" dirty="0" smtClean="0">
                <a:latin typeface="Times New Roman" pitchFamily="18" charset="0"/>
                <a:cs typeface="Times New Roman" pitchFamily="18" charset="0"/>
              </a:rPr>
              <a:t>, порядок </a:t>
            </a:r>
            <a:r>
              <a:rPr lang="ru-RU" sz="2000" dirty="0" err="1" smtClean="0">
                <a:latin typeface="Times New Roman" pitchFamily="18" charset="0"/>
                <a:cs typeface="Times New Roman" pitchFamily="18" charset="0"/>
              </a:rPr>
              <a:t>слів</a:t>
            </a:r>
            <a:r>
              <a:rPr lang="ru-RU" sz="2000"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дехі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ме</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агні</a:t>
            </a:r>
            <a:r>
              <a:rPr lang="ru-RU" sz="2000" i="1"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r>
              <a:rPr lang="ru-RU" sz="2000" i="1" dirty="0" smtClean="0">
                <a:latin typeface="Times New Roman" pitchFamily="18" charset="0"/>
                <a:cs typeface="Times New Roman" pitchFamily="18" charset="0"/>
              </a:rPr>
              <a:t>дай </a:t>
            </a:r>
            <a:r>
              <a:rPr lang="ru-RU" sz="2000" i="1" dirty="0" err="1" smtClean="0">
                <a:latin typeface="Times New Roman" pitchFamily="18" charset="0"/>
                <a:cs typeface="Times New Roman" pitchFamily="18" charset="0"/>
              </a:rPr>
              <a:t>мені</a:t>
            </a:r>
            <a:r>
              <a:rPr lang="ru-RU" sz="2000" i="1" dirty="0" smtClean="0">
                <a:latin typeface="Times New Roman" pitchFamily="18" charset="0"/>
                <a:cs typeface="Times New Roman" pitchFamily="18" charset="0"/>
              </a:rPr>
              <a:t> </a:t>
            </a:r>
            <a:r>
              <a:rPr lang="ru-RU" sz="2000" i="1" dirty="0" err="1" smtClean="0">
                <a:latin typeface="Times New Roman" pitchFamily="18" charset="0"/>
                <a:cs typeface="Times New Roman" pitchFamily="18" charset="0"/>
              </a:rPr>
              <a:t>вогню</a:t>
            </a:r>
            <a:r>
              <a:rPr lang="ru-RU" sz="20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51520" y="1033077"/>
            <a:ext cx="8712968" cy="4191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indent="725488">
              <a:lnSpc>
                <a:spcPct val="150000"/>
              </a:lnSpc>
            </a:pPr>
            <a:r>
              <a:rPr lang="uk-UA" sz="2000" dirty="0" smtClean="0">
                <a:latin typeface="Times New Roman" pitchFamily="18" charset="0"/>
                <a:cs typeface="Times New Roman" pitchFamily="18" charset="0"/>
              </a:rPr>
              <a:t>Спільність української мови з іншими слов’янськими і не тільки:</a:t>
            </a:r>
            <a:endParaRPr lang="ru-RU" sz="2000" dirty="0" smtClean="0">
              <a:latin typeface="Times New Roman" pitchFamily="18" charset="0"/>
              <a:cs typeface="Times New Roman" pitchFamily="18" charset="0"/>
            </a:endParaRPr>
          </a:p>
          <a:p>
            <a:pPr indent="361950" algn="just">
              <a:lnSpc>
                <a:spcPct val="150000"/>
              </a:lnSpc>
            </a:pPr>
            <a:r>
              <a:rPr lang="uk-UA" sz="2000" dirty="0" smtClean="0">
                <a:latin typeface="Times New Roman" pitchFamily="18" charset="0"/>
                <a:cs typeface="Times New Roman" pitchFamily="18" charset="0"/>
              </a:rPr>
              <a:t>З-поміж 82 специфічних рис мови виключно українськими є 34; ексклюзивних українсько-білоруських 4, українсько-російських – </a:t>
            </a:r>
            <a:r>
              <a:rPr lang="uk-UA" sz="2000" b="1" u="sng" dirty="0" smtClean="0">
                <a:latin typeface="Times New Roman" pitchFamily="18" charset="0"/>
                <a:cs typeface="Times New Roman" pitchFamily="18" charset="0"/>
              </a:rPr>
              <a:t>жодної</a:t>
            </a:r>
            <a:r>
              <a:rPr lang="uk-UA" sz="2000" dirty="0" smtClean="0">
                <a:latin typeface="Times New Roman" pitchFamily="18" charset="0"/>
                <a:cs typeface="Times New Roman" pitchFamily="18" charset="0"/>
              </a:rPr>
              <a:t>; аналогій, водночас спільних в української з іншими мовами: верхньолужицьких і білоруських по 29, нижньолужицьких 27, полабських 19, словенських 18, російських 11. Показово, що решта слов’янських мов (половина: 7 з 14) має з українською по 20-21 спільній рисі на півдні і по 22-23 спільні риси на заході, що достатньо унаочнює справжні історичні зв’язки української мови та її справжнє місце в колі слов’янських мов. </a:t>
            </a:r>
            <a:endParaRPr lang="ru-RU"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51520" y="1236243"/>
            <a:ext cx="8712968"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lnSpc>
                <a:spcPct val="150000"/>
              </a:lnSpc>
            </a:pPr>
            <a:r>
              <a:rPr lang="uk-UA" sz="2000" b="1" dirty="0" smtClean="0">
                <a:latin typeface="Times New Roman" pitchFamily="18" charset="0"/>
                <a:cs typeface="Times New Roman" pitchFamily="18" charset="0"/>
              </a:rPr>
              <a:t>Традиційна періодизація розвитку української мови:</a:t>
            </a:r>
            <a:endParaRPr lang="ru-RU" sz="2000" b="1" dirty="0" smtClean="0">
              <a:latin typeface="Times New Roman" pitchFamily="18" charset="0"/>
              <a:cs typeface="Times New Roman" pitchFamily="18" charset="0"/>
            </a:endParaRPr>
          </a:p>
          <a:p>
            <a:pPr algn="just">
              <a:lnSpc>
                <a:spcPct val="150000"/>
              </a:lnSpc>
            </a:pPr>
            <a:r>
              <a:rPr lang="uk-UA" sz="2000" dirty="0" smtClean="0">
                <a:latin typeface="Times New Roman" pitchFamily="18" charset="0"/>
                <a:cs typeface="Times New Roman" pitchFamily="18" charset="0"/>
              </a:rPr>
              <a:t>1) Загальнослов’янська доба й </a:t>
            </a:r>
            <a:r>
              <a:rPr lang="uk-UA" sz="2000" dirty="0" err="1" smtClean="0">
                <a:latin typeface="Times New Roman" pitchFamily="18" charset="0"/>
                <a:cs typeface="Times New Roman" pitchFamily="18" charset="0"/>
              </a:rPr>
              <a:t>протоукраїнські</a:t>
            </a:r>
            <a:r>
              <a:rPr lang="uk-UA" sz="2000" dirty="0" smtClean="0">
                <a:latin typeface="Times New Roman" pitchFamily="18" charset="0"/>
                <a:cs typeface="Times New Roman" pitchFamily="18" charset="0"/>
              </a:rPr>
              <a:t> діалекти (600–988 рр.);</a:t>
            </a:r>
            <a:endParaRPr lang="ru-RU" sz="2000" dirty="0" smtClean="0">
              <a:latin typeface="Times New Roman" pitchFamily="18" charset="0"/>
              <a:cs typeface="Times New Roman" pitchFamily="18" charset="0"/>
            </a:endParaRPr>
          </a:p>
          <a:p>
            <a:pPr algn="just">
              <a:lnSpc>
                <a:spcPct val="150000"/>
              </a:lnSpc>
            </a:pPr>
            <a:r>
              <a:rPr lang="uk-UA" sz="2000" dirty="0" smtClean="0">
                <a:latin typeface="Times New Roman" pitchFamily="18" charset="0"/>
                <a:cs typeface="Times New Roman" pitchFamily="18" charset="0"/>
              </a:rPr>
              <a:t>2) Давньоукраїнська доба, давньоукраїнські діалекти, руська й церковнослов’янська писемні мови середньовічної Русі (988–1349);</a:t>
            </a:r>
            <a:endParaRPr lang="ru-RU" sz="2000" dirty="0" smtClean="0">
              <a:latin typeface="Times New Roman" pitchFamily="18" charset="0"/>
              <a:cs typeface="Times New Roman" pitchFamily="18" charset="0"/>
            </a:endParaRPr>
          </a:p>
          <a:p>
            <a:pPr algn="just">
              <a:lnSpc>
                <a:spcPct val="150000"/>
              </a:lnSpc>
            </a:pPr>
            <a:r>
              <a:rPr lang="uk-UA" sz="2000" dirty="0" smtClean="0">
                <a:latin typeface="Times New Roman" pitchFamily="18" charset="0"/>
                <a:cs typeface="Times New Roman" pitchFamily="18" charset="0"/>
              </a:rPr>
              <a:t>3) </a:t>
            </a:r>
            <a:r>
              <a:rPr lang="uk-UA" sz="2000" dirty="0" err="1" smtClean="0">
                <a:latin typeface="Times New Roman" pitchFamily="18" charset="0"/>
                <a:cs typeface="Times New Roman" pitchFamily="18" charset="0"/>
              </a:rPr>
              <a:t>Середньоукраїнська</a:t>
            </a:r>
            <a:r>
              <a:rPr lang="uk-UA" sz="2000" dirty="0" smtClean="0">
                <a:latin typeface="Times New Roman" pitchFamily="18" charset="0"/>
                <a:cs typeface="Times New Roman" pitchFamily="18" charset="0"/>
              </a:rPr>
              <a:t> доба, постання й занепад руської літературної мови </a:t>
            </a:r>
            <a:r>
              <a:rPr lang="uk-UA" sz="2000" dirty="0" err="1" smtClean="0">
                <a:latin typeface="Times New Roman" pitchFamily="18" charset="0"/>
                <a:cs typeface="Times New Roman" pitchFamily="18" charset="0"/>
              </a:rPr>
              <a:t>ранньомодерної</a:t>
            </a:r>
            <a:r>
              <a:rPr lang="uk-UA" sz="2000" dirty="0" smtClean="0">
                <a:latin typeface="Times New Roman" pitchFamily="18" charset="0"/>
                <a:cs typeface="Times New Roman" pitchFamily="18" charset="0"/>
              </a:rPr>
              <a:t> доби (1349–1798);</a:t>
            </a:r>
            <a:endParaRPr lang="ru-RU" sz="2000" dirty="0" smtClean="0">
              <a:latin typeface="Times New Roman" pitchFamily="18" charset="0"/>
              <a:cs typeface="Times New Roman" pitchFamily="18" charset="0"/>
            </a:endParaRPr>
          </a:p>
          <a:p>
            <a:pPr algn="just">
              <a:lnSpc>
                <a:spcPct val="150000"/>
              </a:lnSpc>
            </a:pPr>
            <a:r>
              <a:rPr lang="uk-UA" sz="2000" dirty="0" smtClean="0">
                <a:latin typeface="Times New Roman" pitchFamily="18" charset="0"/>
                <a:cs typeface="Times New Roman" pitchFamily="18" charset="0"/>
              </a:rPr>
              <a:t>4) </a:t>
            </a:r>
            <a:r>
              <a:rPr lang="uk-UA" sz="2000" dirty="0" err="1" smtClean="0">
                <a:latin typeface="Times New Roman" pitchFamily="18" charset="0"/>
                <a:cs typeface="Times New Roman" pitchFamily="18" charset="0"/>
              </a:rPr>
              <a:t>Новоукраїнська</a:t>
            </a:r>
            <a:r>
              <a:rPr lang="uk-UA" sz="2000" dirty="0" smtClean="0">
                <a:latin typeface="Times New Roman" pitchFamily="18" charset="0"/>
                <a:cs typeface="Times New Roman" pitchFamily="18" charset="0"/>
              </a:rPr>
              <a:t> доба та створення й розвиток нової української стандартної мови (від 1798 року).</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4716016" y="543748"/>
            <a:ext cx="4248472"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uk-UA" sz="2000" dirty="0" smtClean="0">
                <a:latin typeface="Times New Roman" pitchFamily="18" charset="0"/>
                <a:cs typeface="Times New Roman" pitchFamily="18" charset="0"/>
              </a:rPr>
              <a:t>«Енеїда» І. Котляревського (1798) - це справжнісінька енциклопедія народного життя, назв національного побуту, елементів одягу, страв і напоїв, предметів народного вжитку, звичаїв, обрядів тощо, чого ніяк не могла передати старослов’янська. Саме тому українська літературна мова з’єдналася з мовою народною на основі середньо наддніпрянського діалекту південно-східного наріччя.</a:t>
            </a:r>
            <a:endParaRPr lang="ru-RU" sz="2000" dirty="0">
              <a:latin typeface="Times New Roman" pitchFamily="18" charset="0"/>
              <a:cs typeface="Times New Roman" pitchFamily="18" charset="0"/>
            </a:endParaRPr>
          </a:p>
        </p:txBody>
      </p:sp>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2051" name="Picture 3" descr="D:\ІННА\22-23 силабус УМЕК\лекції\лекція 4\Котляр.jpg"/>
          <p:cNvPicPr>
            <a:picLocks noChangeAspect="1" noChangeArrowheads="1"/>
          </p:cNvPicPr>
          <p:nvPr/>
        </p:nvPicPr>
        <p:blipFill>
          <a:blip r:embed="rId2" cstate="print"/>
          <a:srcRect/>
          <a:stretch>
            <a:fillRect/>
          </a:stretch>
        </p:blipFill>
        <p:spPr bwMode="auto">
          <a:xfrm>
            <a:off x="539552" y="476672"/>
            <a:ext cx="3816424" cy="5489936"/>
          </a:xfrm>
          <a:prstGeom prst="rect">
            <a:avLst/>
          </a:prstGeom>
          <a:noFill/>
          <a:effectLst>
            <a:softEdge rad="635000"/>
          </a:effectLst>
        </p:spPr>
      </p:pic>
      <p:sp>
        <p:nvSpPr>
          <p:cNvPr id="5" name="TextBox 4"/>
          <p:cNvSpPr txBox="1"/>
          <p:nvPr/>
        </p:nvSpPr>
        <p:spPr>
          <a:xfrm>
            <a:off x="1403648" y="5517232"/>
            <a:ext cx="2542684" cy="461665"/>
          </a:xfrm>
          <a:prstGeom prst="rect">
            <a:avLst/>
          </a:prstGeom>
          <a:noFill/>
        </p:spPr>
        <p:txBody>
          <a:bodyPr wrap="none" rtlCol="0">
            <a:spAutoFit/>
          </a:bodyPr>
          <a:lstStyle/>
          <a:p>
            <a:r>
              <a:rPr lang="uk-UA" sz="2400" dirty="0" smtClean="0">
                <a:latin typeface="Monotype Corsiva" pitchFamily="66" charset="0"/>
              </a:rPr>
              <a:t>Іван Котляревський</a:t>
            </a:r>
            <a:endParaRPr lang="ru-RU" sz="2400" dirty="0">
              <a:latin typeface="Monotype Corsiva"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1769 - народився Іван Котляревський, драматург"/>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6" name="Прямоугольник 5"/>
          <p:cNvSpPr/>
          <p:nvPr/>
        </p:nvSpPr>
        <p:spPr>
          <a:xfrm>
            <a:off x="107504" y="188640"/>
            <a:ext cx="8892480" cy="954107"/>
          </a:xfrm>
          <a:prstGeom prst="rect">
            <a:avLst/>
          </a:prstGeom>
        </p:spPr>
        <p:txBody>
          <a:bodyPr wrap="square">
            <a:spAutoFit/>
          </a:bodyPr>
          <a:lstStyle/>
          <a:p>
            <a:pPr algn="ctr"/>
            <a:r>
              <a:rPr lang="uk-UA" sz="2800" b="1" dirty="0" smtClean="0">
                <a:latin typeface="Times New Roman" pitchFamily="18" charset="0"/>
                <a:cs typeface="Times New Roman" pitchFamily="18" charset="0"/>
              </a:rPr>
              <a:t>2. Формування української літературної мови у ХІХ столітті</a:t>
            </a:r>
            <a:endParaRPr lang="ru-RU" sz="2800" dirty="0">
              <a:latin typeface="Times New Roman" pitchFamily="18" charset="0"/>
              <a:cs typeface="Times New Roman" pitchFamily="18" charset="0"/>
            </a:endParaRPr>
          </a:p>
        </p:txBody>
      </p:sp>
      <p:sp>
        <p:nvSpPr>
          <p:cNvPr id="7" name="Прямоугольник 6"/>
          <p:cNvSpPr/>
          <p:nvPr/>
        </p:nvSpPr>
        <p:spPr>
          <a:xfrm>
            <a:off x="0" y="836712"/>
            <a:ext cx="9144000" cy="2400657"/>
          </a:xfrm>
          <a:prstGeom prst="rect">
            <a:avLst/>
          </a:prstGeom>
        </p:spPr>
        <p:txBody>
          <a:bodyPr wrap="square">
            <a:spAutoFit/>
          </a:bodyPr>
          <a:lstStyle/>
          <a:p>
            <a:pPr indent="441325" algn="just">
              <a:lnSpc>
                <a:spcPct val="150000"/>
              </a:lnSpc>
            </a:pPr>
            <a:r>
              <a:rPr lang="uk-UA" sz="2000" dirty="0" smtClean="0">
                <a:latin typeface="Times New Roman" pitchFamily="18" charset="0"/>
                <a:cs typeface="Times New Roman" pitchFamily="18" charset="0"/>
              </a:rPr>
              <a:t>Два джерела нар. мови — розмовно-побутове і фольклорно-пісенне — розбудовуються у творчості наступників І. Котляревського — П. Гулака-Артемовського, Є. Гребінки, Г. </a:t>
            </a:r>
            <a:r>
              <a:rPr lang="uk-UA" sz="2000" dirty="0" err="1" smtClean="0">
                <a:latin typeface="Times New Roman" pitchFamily="18" charset="0"/>
                <a:cs typeface="Times New Roman" pitchFamily="18" charset="0"/>
              </a:rPr>
              <a:t>Квітки-Основ’яненка</a:t>
            </a:r>
            <a:r>
              <a:rPr lang="uk-UA" sz="2000" dirty="0" smtClean="0">
                <a:latin typeface="Times New Roman" pitchFamily="18" charset="0"/>
                <a:cs typeface="Times New Roman" pitchFamily="18" charset="0"/>
              </a:rPr>
              <a:t>, поетів-романтиків, які своєю практикою збирання укр. фольклору, </a:t>
            </a:r>
            <a:r>
              <a:rPr lang="uk-UA" sz="2000" dirty="0" err="1" smtClean="0">
                <a:latin typeface="Times New Roman" pitchFamily="18" charset="0"/>
                <a:cs typeface="Times New Roman" pitchFamily="18" charset="0"/>
              </a:rPr>
              <a:t>теор</a:t>
            </a:r>
            <a:r>
              <a:rPr lang="uk-UA" sz="2000" dirty="0" smtClean="0">
                <a:latin typeface="Times New Roman" pitchFamily="18" charset="0"/>
                <a:cs typeface="Times New Roman" pitchFamily="18" charset="0"/>
              </a:rPr>
              <a:t>. настановами вводити рідну мову в культур, обіг сприяли виробленню норм нової укр. літ. мови. </a:t>
            </a:r>
            <a:endParaRPr lang="ru-RU" sz="2000" dirty="0">
              <a:latin typeface="Times New Roman" pitchFamily="18" charset="0"/>
              <a:cs typeface="Times New Roman" pitchFamily="18" charset="0"/>
            </a:endParaRPr>
          </a:p>
        </p:txBody>
      </p:sp>
      <p:sp>
        <p:nvSpPr>
          <p:cNvPr id="23553" name="Rectangle 1"/>
          <p:cNvSpPr>
            <a:spLocks noChangeArrowheads="1"/>
          </p:cNvSpPr>
          <p:nvPr/>
        </p:nvSpPr>
        <p:spPr bwMode="auto">
          <a:xfrm>
            <a:off x="0" y="3099732"/>
            <a:ext cx="91440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5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На 20 — 40-і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pp</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19 ст. припадають спроби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грамат</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лексикогр</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вивчення укр. мови, зокрема граматика О. Павловського (1818), словник П. Білецького-Носенка (1840), поява в Зх. Україні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альм</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«Русалка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Дністровая</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(1837) сприяли кодифікації норм укр. літ. мови. Тоді ж з’явилися граматики української мови в Галичині та Закарпатті (автори — І. Могильницький, І. Левицький, І. Вагилевич,                     Й. Лозинський, Я. Головацький, М. </a:t>
            </a:r>
            <a:r>
              <a:rPr kumimoji="0" lang="uk-UA" sz="20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Лучкай</a:t>
            </a:r>
            <a:r>
              <a:rPr kumimoji="0" lang="uk-UA"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друкуються також публіцист, твори укр. мовою. Нова укр. літ. мова утвердилася щодо нормування і повноти своїх стиліст.-естет. можливостей у мовній творчості Т. Шевченка.</a:t>
            </a:r>
            <a:endParaRPr kumimoji="0" lang="uk-UA"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1693</TotalTime>
  <Words>2940</Words>
  <Application>Microsoft Office PowerPoint</Application>
  <PresentationFormat>Экран (4:3)</PresentationFormat>
  <Paragraphs>139</Paragraphs>
  <Slides>26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Calibri</vt:lpstr>
      <vt:lpstr>Monotype Corsiva</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VnDell1</dc:creator>
  <cp:lastModifiedBy>admin</cp:lastModifiedBy>
  <cp:revision>39</cp:revision>
  <dcterms:created xsi:type="dcterms:W3CDTF">2022-08-25T11:51:18Z</dcterms:created>
  <dcterms:modified xsi:type="dcterms:W3CDTF">2023-03-20T09:04:10Z</dcterms:modified>
</cp:coreProperties>
</file>