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6" r:id="rId5"/>
    <p:sldId id="287" r:id="rId6"/>
    <p:sldId id="288" r:id="rId7"/>
    <p:sldId id="289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85348" y="2032726"/>
            <a:ext cx="782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ЛІТЕРАТУРНА МОВА. МОВНА НОРМА.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smtClean="0"/>
              <a:t>ТЕМА 6: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0840"/>
            <a:ext cx="100195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/>
              <a:t>Завдання 4.</a:t>
            </a:r>
            <a:r>
              <a:rPr lang="uk-UA" sz="3200" dirty="0" smtClean="0"/>
              <a:t> Які мовні норми порушені в написанні слів? Виправте помилки. </a:t>
            </a:r>
          </a:p>
          <a:p>
            <a:pPr algn="just"/>
            <a:endParaRPr lang="ru-RU" sz="3200" dirty="0" smtClean="0"/>
          </a:p>
          <a:p>
            <a:pPr algn="just"/>
            <a:r>
              <a:rPr lang="uk-UA" sz="3200" dirty="0" smtClean="0"/>
              <a:t>По-батькові, </a:t>
            </a:r>
            <a:r>
              <a:rPr lang="uk-UA" sz="3200" dirty="0" err="1" smtClean="0"/>
              <a:t>призвіще</a:t>
            </a:r>
            <a:r>
              <a:rPr lang="uk-UA" sz="3200" dirty="0" smtClean="0"/>
              <a:t>, нажаль, то що (у значенні і подібне), Вінницький Національний Аграрний Університет, Міністерство Освіти і Науки України, </a:t>
            </a:r>
            <a:r>
              <a:rPr lang="uk-UA" sz="3200" dirty="0" err="1" smtClean="0"/>
              <a:t>освідчений</a:t>
            </a:r>
            <a:r>
              <a:rPr lang="uk-UA" sz="3200" dirty="0" smtClean="0"/>
              <a:t>, </a:t>
            </a:r>
            <a:r>
              <a:rPr lang="uk-UA" sz="3200" dirty="0" err="1" smtClean="0"/>
              <a:t>данний</a:t>
            </a:r>
            <a:r>
              <a:rPr lang="uk-UA" sz="3200" dirty="0" smtClean="0"/>
              <a:t>, будь-ласка, </a:t>
            </a:r>
            <a:r>
              <a:rPr lang="uk-UA" sz="3200" dirty="0" err="1" smtClean="0"/>
              <a:t>вічливий</a:t>
            </a:r>
            <a:r>
              <a:rPr lang="uk-UA" sz="3200" dirty="0" smtClean="0"/>
              <a:t>, не </a:t>
            </a:r>
            <a:r>
              <a:rPr lang="uk-UA" sz="3200" dirty="0" err="1" smtClean="0"/>
              <a:t>мовби-то</a:t>
            </a:r>
            <a:r>
              <a:rPr lang="uk-UA" sz="3200" dirty="0" smtClean="0"/>
              <a:t>, </a:t>
            </a:r>
            <a:r>
              <a:rPr lang="uk-UA" sz="3200" dirty="0" err="1" smtClean="0"/>
              <a:t>корректно</a:t>
            </a:r>
            <a:r>
              <a:rPr lang="uk-UA" sz="3200" dirty="0" smtClean="0"/>
              <a:t>, </a:t>
            </a:r>
            <a:r>
              <a:rPr lang="uk-UA" sz="3200" dirty="0" err="1" smtClean="0"/>
              <a:t>телефона</a:t>
            </a:r>
            <a:r>
              <a:rPr lang="uk-UA" sz="3200" dirty="0" smtClean="0"/>
              <a:t> розмова, </a:t>
            </a:r>
            <a:r>
              <a:rPr lang="uk-UA" sz="3200" dirty="0" err="1" smtClean="0"/>
              <a:t>любязьність</a:t>
            </a:r>
            <a:r>
              <a:rPr lang="uk-UA" sz="3200" dirty="0" smtClean="0"/>
              <a:t>, </a:t>
            </a:r>
            <a:r>
              <a:rPr lang="uk-UA" sz="3200" dirty="0" err="1" smtClean="0"/>
              <a:t>деректор</a:t>
            </a:r>
            <a:r>
              <a:rPr lang="uk-UA" sz="3200" dirty="0" smtClean="0"/>
              <a:t>, </a:t>
            </a:r>
            <a:r>
              <a:rPr lang="uk-UA" sz="3200" dirty="0" err="1" smtClean="0"/>
              <a:t>пріміщення</a:t>
            </a:r>
            <a:r>
              <a:rPr lang="uk-UA" sz="3200" dirty="0" smtClean="0"/>
              <a:t>, </a:t>
            </a:r>
            <a:r>
              <a:rPr lang="uk-UA" sz="3200" dirty="0" err="1" smtClean="0"/>
              <a:t>обличя</a:t>
            </a:r>
            <a:r>
              <a:rPr lang="uk-UA" sz="3200" dirty="0" smtClean="0"/>
              <a:t>, за звичай, </a:t>
            </a:r>
            <a:r>
              <a:rPr lang="uk-UA" sz="3200" dirty="0" err="1" smtClean="0"/>
              <a:t>зпитати</a:t>
            </a:r>
            <a:r>
              <a:rPr lang="uk-UA" sz="3200" dirty="0" smtClean="0"/>
              <a:t>, факультет Технології Виробництва та Переробки Продукції Тваринництва, </a:t>
            </a:r>
            <a:r>
              <a:rPr lang="uk-UA" sz="3200" dirty="0" err="1" smtClean="0"/>
              <a:t>передо</a:t>
            </a:r>
            <a:r>
              <a:rPr lang="uk-UA" sz="3200" dirty="0" smtClean="0"/>
              <a:t> всім.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0840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/>
              <a:t>Завдання 5.</a:t>
            </a:r>
            <a:r>
              <a:rPr lang="uk-UA" sz="3200" dirty="0" smtClean="0"/>
              <a:t> Відредагуйте наведені висловлення. Які мовні норми в них порушуються? </a:t>
            </a:r>
          </a:p>
          <a:p>
            <a:pPr algn="just"/>
            <a:endParaRPr lang="ru-RU" sz="3200" dirty="0" smtClean="0"/>
          </a:p>
          <a:p>
            <a:pPr algn="just"/>
            <a:r>
              <a:rPr lang="uk-UA" sz="3200" dirty="0" smtClean="0"/>
              <a:t>Здавати документи в приймальну комісію; поступити в університет; приймати участь в кружках; біля двісті чоловік; бувші студенти; дати вірну відповідь; написати по-другому; прочитати дві стрічки; завдяки запізненню одержав зауваження; не мішай працювати; переверніть сторінку; розкрийте книжку; відкрити вікно; коротше кажучи; мені повезло; здавати іспит; область знань; із-за хвороби не виконав завдання; являтися студентом; хто знає, підніміть руку.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00919" y="566678"/>
            <a:ext cx="99294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План</a:t>
            </a:r>
            <a:endParaRPr lang="ru-RU" sz="3600" dirty="0"/>
          </a:p>
          <a:p>
            <a:pPr lvl="0" algn="just"/>
            <a:r>
              <a:rPr lang="uk-UA" sz="3600" dirty="0" smtClean="0"/>
              <a:t>1. Ознаки </a:t>
            </a:r>
            <a:r>
              <a:rPr lang="uk-UA" sz="3600" dirty="0"/>
              <a:t>української літературної мови.</a:t>
            </a:r>
            <a:endParaRPr lang="ru-RU" sz="3600" dirty="0"/>
          </a:p>
          <a:p>
            <a:pPr lvl="0" algn="just"/>
            <a:r>
              <a:rPr lang="uk-UA" sz="3600" dirty="0" smtClean="0"/>
              <a:t>2. </a:t>
            </a:r>
            <a:r>
              <a:rPr lang="uk-UA" sz="3600" dirty="0" err="1" smtClean="0"/>
              <a:t>Мовна</a:t>
            </a:r>
            <a:r>
              <a:rPr lang="uk-UA" sz="3600" dirty="0" smtClean="0"/>
              <a:t> </a:t>
            </a:r>
            <a:r>
              <a:rPr lang="uk-UA" sz="3600" dirty="0"/>
              <a:t>норма. </a:t>
            </a:r>
            <a:endParaRPr lang="uk-UA" sz="3600" dirty="0" smtClean="0"/>
          </a:p>
          <a:p>
            <a:pPr lvl="0" algn="just"/>
            <a:r>
              <a:rPr lang="uk-UA" sz="3600" dirty="0" smtClean="0"/>
              <a:t>3</a:t>
            </a:r>
            <a:r>
              <a:rPr lang="uk-UA" sz="3600" dirty="0" smtClean="0"/>
              <a:t>. </a:t>
            </a:r>
            <a:r>
              <a:rPr lang="uk-UA" sz="3600" dirty="0"/>
              <a:t>Типологія </a:t>
            </a:r>
            <a:r>
              <a:rPr lang="uk-UA" sz="3600" dirty="0" err="1"/>
              <a:t>мовних</a:t>
            </a:r>
            <a:r>
              <a:rPr lang="uk-UA" sz="3600" dirty="0"/>
              <a:t> норм</a:t>
            </a:r>
            <a:r>
              <a:rPr lang="uk-UA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25318" y="834887"/>
            <a:ext cx="89052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Сучасній УЛМ властиві такі основні ознаки</a:t>
            </a:r>
            <a:r>
              <a:rPr lang="uk-UA" sz="3200" dirty="0" smtClean="0"/>
              <a:t>:</a:t>
            </a:r>
          </a:p>
          <a:p>
            <a:pPr algn="just"/>
            <a:endParaRPr lang="uk-UA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err="1" smtClean="0"/>
              <a:t>наддіалектність</a:t>
            </a:r>
            <a:r>
              <a:rPr lang="uk-UA" sz="3200" dirty="0" smtClean="0"/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smtClean="0"/>
              <a:t>функціонально-стильова розгалуженість</a:t>
            </a:r>
            <a:r>
              <a:rPr lang="uk-UA" sz="3200" dirty="0"/>
              <a:t>;</a:t>
            </a:r>
            <a:endParaRPr lang="uk-UA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smtClean="0"/>
              <a:t>стандартизованість</a:t>
            </a:r>
            <a:r>
              <a:rPr lang="uk-UA" sz="3200" dirty="0" smtClean="0"/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/>
              <a:t>у</a:t>
            </a:r>
            <a:r>
              <a:rPr lang="uk-UA" sz="3200" i="1" dirty="0" smtClean="0"/>
              <a:t>ніфікованість</a:t>
            </a:r>
            <a:r>
              <a:rPr lang="uk-UA" sz="3200" dirty="0"/>
              <a:t>;</a:t>
            </a:r>
            <a:endParaRPr lang="uk-UA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3200" i="1" dirty="0" err="1" smtClean="0"/>
              <a:t>поліфункціональність</a:t>
            </a:r>
            <a:r>
              <a:rPr lang="uk-UA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61492" y="132522"/>
            <a:ext cx="98992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 err="1"/>
              <a:t>Мовна</a:t>
            </a:r>
            <a:r>
              <a:rPr lang="uk-UA" sz="3200" b="1" i="1" dirty="0"/>
              <a:t> норма </a:t>
            </a:r>
            <a:r>
              <a:rPr lang="uk-UA" sz="3200" dirty="0"/>
              <a:t>– це сукупність </a:t>
            </a:r>
            <a:r>
              <a:rPr lang="uk-UA" sz="3200" dirty="0" err="1"/>
              <a:t>мовних</a:t>
            </a:r>
            <a:r>
              <a:rPr lang="uk-UA" sz="3200" dirty="0"/>
              <a:t> засобів, які в конкретній </a:t>
            </a:r>
            <a:r>
              <a:rPr lang="uk-UA" sz="3200" dirty="0" err="1"/>
              <a:t>мовній</a:t>
            </a:r>
            <a:r>
              <a:rPr lang="uk-UA" sz="3200" dirty="0"/>
              <a:t> спільноті на певному історичному етапі вважаються правильними і зразковими. </a:t>
            </a:r>
            <a:r>
              <a:rPr lang="uk-UA" sz="3200" dirty="0" err="1"/>
              <a:t>Мовна</a:t>
            </a:r>
            <a:r>
              <a:rPr lang="uk-UA" sz="3200" dirty="0"/>
              <a:t> норма забезпечує людям можливість взаєморозуміння. Норма може бути </a:t>
            </a:r>
            <a:r>
              <a:rPr lang="uk-UA" sz="3200" i="1" dirty="0"/>
              <a:t>діалектною</a:t>
            </a:r>
            <a:r>
              <a:rPr lang="uk-UA" sz="3200" dirty="0"/>
              <a:t> і </a:t>
            </a:r>
            <a:r>
              <a:rPr lang="uk-UA" sz="3200" i="1" dirty="0"/>
              <a:t>літературною</a:t>
            </a:r>
            <a:r>
              <a:rPr lang="uk-UA" sz="3200" dirty="0" smtClean="0"/>
              <a:t>.</a:t>
            </a:r>
          </a:p>
          <a:p>
            <a:pPr algn="just"/>
            <a:endParaRPr lang="ru-RU" sz="3200" dirty="0"/>
          </a:p>
          <a:p>
            <a:pPr algn="just"/>
            <a:r>
              <a:rPr lang="uk-UA" sz="3200" b="1" i="1" dirty="0"/>
              <a:t>Норми літературної мови </a:t>
            </a:r>
            <a:r>
              <a:rPr lang="uk-UA" sz="3200" dirty="0"/>
              <a:t>– це реальні, історично зумовлені та порівняно стабільні правила реалізації мовленнєвої поведінки, які відповідають рисам національної мови на певному історичному етапі її розвитку у процесі спілкування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51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085692"/>
              </p:ext>
            </p:extLst>
          </p:nvPr>
        </p:nvGraphicFramePr>
        <p:xfrm>
          <a:off x="1960574" y="400939"/>
          <a:ext cx="10071653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5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53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Орфоепічні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Регулюють правильність вимови: </a:t>
                      </a:r>
                      <a:r>
                        <a:rPr lang="uk-UA" sz="2200" u="sng">
                          <a:effectLst/>
                        </a:rPr>
                        <a:t>ґ</a:t>
                      </a:r>
                      <a:r>
                        <a:rPr lang="uk-UA" sz="2200">
                          <a:effectLst/>
                        </a:rPr>
                        <a:t>рунт, а</a:t>
                      </a:r>
                      <a:r>
                        <a:rPr lang="uk-UA" sz="2200" u="sng">
                          <a:effectLst/>
                        </a:rPr>
                        <a:t>г</a:t>
                      </a:r>
                      <a:r>
                        <a:rPr lang="uk-UA" sz="2200">
                          <a:effectLst/>
                        </a:rPr>
                        <a:t>ітація, сміє</a:t>
                      </a:r>
                      <a:r>
                        <a:rPr lang="uk-UA" sz="2200" u="sng">
                          <a:effectLst/>
                        </a:rPr>
                        <a:t>ться</a:t>
                      </a:r>
                      <a:r>
                        <a:rPr lang="uk-UA" sz="2200">
                          <a:effectLst/>
                        </a:rPr>
                        <a:t>, шіс</a:t>
                      </a:r>
                      <a:r>
                        <a:rPr lang="uk-UA" sz="2200" u="sng">
                          <a:effectLst/>
                        </a:rPr>
                        <a:t>т</a:t>
                      </a:r>
                      <a:r>
                        <a:rPr lang="uk-UA" sz="2200">
                          <a:effectLst/>
                        </a:rPr>
                        <a:t>надцять тощо.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Акцентуаційні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наголошування слів: чорн</a:t>
                      </a:r>
                      <a:r>
                        <a:rPr lang="uk-UA" sz="2200" u="sng" dirty="0">
                          <a:effectLst/>
                        </a:rPr>
                        <a:t>о</a:t>
                      </a:r>
                      <a:r>
                        <a:rPr lang="uk-UA" sz="2200" dirty="0">
                          <a:effectLst/>
                        </a:rPr>
                        <a:t>зем, чорн</a:t>
                      </a:r>
                      <a:r>
                        <a:rPr lang="uk-UA" sz="2200" u="sng" dirty="0">
                          <a:effectLst/>
                        </a:rPr>
                        <a:t>о</a:t>
                      </a:r>
                      <a:r>
                        <a:rPr lang="uk-UA" sz="2200" dirty="0">
                          <a:effectLst/>
                        </a:rPr>
                        <a:t>слив, чотирн</a:t>
                      </a:r>
                      <a:r>
                        <a:rPr lang="uk-UA" sz="2200" u="sng" dirty="0">
                          <a:effectLst/>
                        </a:rPr>
                        <a:t>а</a:t>
                      </a:r>
                      <a:r>
                        <a:rPr lang="uk-UA" sz="2200" dirty="0">
                          <a:effectLst/>
                        </a:rPr>
                        <a:t>дцять, один</a:t>
                      </a:r>
                      <a:r>
                        <a:rPr lang="uk-UA" sz="2200" u="sng" dirty="0">
                          <a:effectLst/>
                        </a:rPr>
                        <a:t>а</a:t>
                      </a:r>
                      <a:r>
                        <a:rPr lang="uk-UA" sz="2200" dirty="0">
                          <a:effectLst/>
                        </a:rPr>
                        <a:t>дцять.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Орфографічні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написання слів, уживання великої літери, переносу слів, уживання м’якого </a:t>
                      </a:r>
                      <a:r>
                        <a:rPr lang="uk-UA" sz="2200" dirty="0" err="1">
                          <a:effectLst/>
                        </a:rPr>
                        <a:t>знака</a:t>
                      </a:r>
                      <a:r>
                        <a:rPr lang="uk-UA" sz="2200" dirty="0">
                          <a:effectLst/>
                        </a:rPr>
                        <a:t>, апострофа тощо: </a:t>
                      </a:r>
                      <a:r>
                        <a:rPr lang="uk-UA" sz="2200" u="sng" dirty="0">
                          <a:effectLst/>
                        </a:rPr>
                        <a:t>пів</a:t>
                      </a:r>
                      <a:r>
                        <a:rPr lang="uk-UA" sz="2200" dirty="0">
                          <a:effectLst/>
                        </a:rPr>
                        <a:t> яблука, забур</a:t>
                      </a:r>
                      <a:r>
                        <a:rPr lang="uk-UA" sz="2200" u="sng" dirty="0">
                          <a:effectLst/>
                        </a:rPr>
                        <a:t>’</a:t>
                      </a:r>
                      <a:r>
                        <a:rPr lang="uk-UA" sz="2200" dirty="0">
                          <a:effectLst/>
                        </a:rPr>
                        <a:t>яне</a:t>
                      </a:r>
                      <a:r>
                        <a:rPr lang="uk-UA" sz="2200" u="sng" dirty="0">
                          <a:effectLst/>
                        </a:rPr>
                        <a:t>нн</a:t>
                      </a:r>
                      <a:r>
                        <a:rPr lang="uk-UA" sz="2200" dirty="0">
                          <a:effectLst/>
                        </a:rPr>
                        <a:t>я тощо.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139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Графічні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передачі звуків на письмі: [</a:t>
                      </a:r>
                      <a:r>
                        <a:rPr lang="uk-UA" sz="2200" dirty="0" err="1">
                          <a:effectLst/>
                        </a:rPr>
                        <a:t>ja</a:t>
                      </a:r>
                      <a:r>
                        <a:rPr lang="uk-UA" sz="2200" dirty="0">
                          <a:effectLst/>
                        </a:rPr>
                        <a:t>] на початку слова, після голосного та при роздільній вимові після приголосного позначає 2 звуки, але пишеться однією буквою я; букви ї та щ завжди позначають 2 звуки: </a:t>
                      </a:r>
                      <a:r>
                        <a:rPr lang="uk-UA" sz="2200" dirty="0" err="1">
                          <a:effectLst/>
                        </a:rPr>
                        <a:t>й+і</a:t>
                      </a:r>
                      <a:r>
                        <a:rPr lang="uk-UA" sz="2200" dirty="0">
                          <a:effectLst/>
                        </a:rPr>
                        <a:t>, </a:t>
                      </a:r>
                      <a:r>
                        <a:rPr lang="uk-UA" sz="2200" dirty="0" err="1">
                          <a:effectLst/>
                        </a:rPr>
                        <a:t>ш+ч</a:t>
                      </a:r>
                      <a:r>
                        <a:rPr lang="uk-UA" sz="2200" dirty="0">
                          <a:effectLst/>
                        </a:rPr>
                        <a:t>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60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Граматичні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вибору форми слова: Ольга Василівна – Ольго Василівно, друг – друже, дідусь – дідусю (звертання вживається лише у формі кличного відмінка).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99996"/>
              </p:ext>
            </p:extLst>
          </p:nvPr>
        </p:nvGraphicFramePr>
        <p:xfrm>
          <a:off x="1983517" y="228644"/>
          <a:ext cx="10071653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5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660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Пунктуаційні норми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уживання розділових знаків: звертання, відокремлені та однорідні члени речення відокремлюються на письмі комами, після </a:t>
                      </a:r>
                      <a:r>
                        <a:rPr lang="uk-UA" sz="2200" dirty="0" err="1">
                          <a:effectLst/>
                        </a:rPr>
                        <a:t>узагальнювального</a:t>
                      </a:r>
                      <a:r>
                        <a:rPr lang="uk-UA" sz="2200" dirty="0">
                          <a:effectLst/>
                        </a:rPr>
                        <a:t> слова ставиться тире або двокрапка тощо.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139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Синтаксичні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побудови речень і словосполучень: прямий порядок слів, розташування присудка відносно підмета та синтаксем, які належать до їхніх груп.</a:t>
                      </a:r>
                      <a:endParaRPr lang="ru-RU" sz="2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Лексичні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доцільність використання слів відповідно до їхнього лексичного значення.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35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Словотвірні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правильність розташування морфем у складі слова.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070"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Стилістичні норми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Регулюють вибір слів або синтаксичних конструкцій відповідно до мети і ситуації спілкування.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0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0840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/>
              <a:t>Завдання 1. </a:t>
            </a:r>
            <a:r>
              <a:rPr lang="uk-UA" sz="3200" dirty="0" smtClean="0"/>
              <a:t>Які мовні норми порушують наведені слова? Запишіть їхні правильні відповідники в українській мові.</a:t>
            </a:r>
            <a:r>
              <a:rPr lang="uk-UA" sz="3200" b="1" dirty="0" smtClean="0"/>
              <a:t> </a:t>
            </a:r>
          </a:p>
          <a:p>
            <a:pPr algn="just"/>
            <a:endParaRPr lang="ru-RU" sz="3200" dirty="0" smtClean="0"/>
          </a:p>
          <a:p>
            <a:pPr algn="just"/>
            <a:r>
              <a:rPr lang="uk-UA" sz="3200" dirty="0" err="1" smtClean="0"/>
              <a:t>Англічани</a:t>
            </a:r>
            <a:r>
              <a:rPr lang="uk-UA" sz="3200" dirty="0" smtClean="0"/>
              <a:t>, </a:t>
            </a:r>
            <a:r>
              <a:rPr lang="uk-UA" sz="3200" dirty="0" err="1" smtClean="0"/>
              <a:t>спостережувач</a:t>
            </a:r>
            <a:r>
              <a:rPr lang="uk-UA" sz="3200" dirty="0" smtClean="0"/>
              <a:t>, зимою, </a:t>
            </a:r>
            <a:r>
              <a:rPr lang="uk-UA" sz="3200" dirty="0" err="1" smtClean="0"/>
              <a:t>італьянці</a:t>
            </a:r>
            <a:r>
              <a:rPr lang="uk-UA" sz="3200" dirty="0" smtClean="0"/>
              <a:t>, </a:t>
            </a:r>
            <a:r>
              <a:rPr lang="uk-UA" sz="3200" dirty="0" err="1" smtClean="0"/>
              <a:t>києвлянин</a:t>
            </a:r>
            <a:r>
              <a:rPr lang="uk-UA" sz="3200" dirty="0" smtClean="0"/>
              <a:t>, красота, перехресток, печать, </a:t>
            </a:r>
            <a:r>
              <a:rPr lang="uk-UA" sz="3200" dirty="0" err="1" smtClean="0"/>
              <a:t>регістрація</a:t>
            </a:r>
            <a:r>
              <a:rPr lang="uk-UA" sz="3200" dirty="0" smtClean="0"/>
              <a:t>, тезиси, тишина, ткачиха, </a:t>
            </a:r>
            <a:r>
              <a:rPr lang="uk-UA" sz="3200" dirty="0" err="1" smtClean="0"/>
              <a:t>шахматист</a:t>
            </a:r>
            <a:r>
              <a:rPr lang="uk-UA" sz="3200" dirty="0" smtClean="0"/>
              <a:t>, подарок, </a:t>
            </a:r>
            <a:r>
              <a:rPr lang="uk-UA" sz="3200" dirty="0" err="1" smtClean="0"/>
              <a:t>гречиха</a:t>
            </a:r>
            <a:r>
              <a:rPr lang="uk-UA" sz="3200" dirty="0" smtClean="0"/>
              <a:t>, </a:t>
            </a:r>
            <a:r>
              <a:rPr lang="uk-UA" sz="3200" dirty="0" err="1" smtClean="0"/>
              <a:t>подорожати</a:t>
            </a:r>
            <a:r>
              <a:rPr lang="uk-UA" sz="3200" dirty="0" smtClean="0"/>
              <a:t>, </a:t>
            </a:r>
            <a:r>
              <a:rPr lang="uk-UA" sz="3200" dirty="0" err="1" smtClean="0"/>
              <a:t>великан</a:t>
            </a:r>
            <a:r>
              <a:rPr lang="uk-UA" sz="3200" dirty="0" smtClean="0"/>
              <a:t>, </a:t>
            </a:r>
            <a:r>
              <a:rPr lang="uk-UA" sz="3200" dirty="0" err="1" smtClean="0"/>
              <a:t>водитель</a:t>
            </a:r>
            <a:r>
              <a:rPr lang="uk-UA" sz="3200" dirty="0" smtClean="0"/>
              <a:t>, </a:t>
            </a:r>
            <a:r>
              <a:rPr lang="uk-UA" sz="3200" dirty="0" err="1" smtClean="0"/>
              <a:t>ножниці</a:t>
            </a:r>
            <a:r>
              <a:rPr lang="uk-UA" sz="3200" dirty="0" smtClean="0"/>
              <a:t>, </a:t>
            </a:r>
            <a:r>
              <a:rPr lang="uk-UA" sz="3200" dirty="0" err="1" smtClean="0"/>
              <a:t>Андрюша</a:t>
            </a:r>
            <a:r>
              <a:rPr lang="uk-UA" sz="3200" dirty="0" smtClean="0"/>
              <a:t>, </a:t>
            </a:r>
            <a:r>
              <a:rPr lang="uk-UA" sz="3200" dirty="0" err="1" smtClean="0"/>
              <a:t>Петєнька</a:t>
            </a:r>
            <a:r>
              <a:rPr lang="uk-UA" sz="3200" dirty="0" smtClean="0"/>
              <a:t>, </a:t>
            </a:r>
            <a:r>
              <a:rPr lang="uk-UA" sz="3200" dirty="0" err="1" smtClean="0"/>
              <a:t>Міша</a:t>
            </a:r>
            <a:r>
              <a:rPr lang="uk-UA" sz="3200" dirty="0" smtClean="0"/>
              <a:t>, Галочка, </a:t>
            </a:r>
            <a:r>
              <a:rPr lang="uk-UA" sz="3200" dirty="0" err="1" smtClean="0"/>
              <a:t>Іришка</a:t>
            </a:r>
            <a:r>
              <a:rPr lang="uk-UA" sz="3200" dirty="0" smtClean="0"/>
              <a:t>, прийомна.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0840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/>
              <a:t>Завдання 2. </a:t>
            </a:r>
            <a:r>
              <a:rPr lang="uk-UA" sz="3200" dirty="0" smtClean="0"/>
              <a:t>Відредагуйте неправильні вирази. Які мовні норми вони порушують?</a:t>
            </a:r>
            <a:r>
              <a:rPr lang="uk-UA" sz="3200" b="1" dirty="0" smtClean="0"/>
              <a:t> </a:t>
            </a:r>
          </a:p>
          <a:p>
            <a:pPr algn="just"/>
            <a:endParaRPr lang="ru-RU" sz="3200" dirty="0" smtClean="0"/>
          </a:p>
          <a:p>
            <a:pPr algn="just"/>
            <a:r>
              <a:rPr lang="uk-UA" sz="3200" dirty="0" smtClean="0"/>
              <a:t>Курортні Сочі, далека Сибір, земляна насип, дорога </a:t>
            </a:r>
            <a:r>
              <a:rPr lang="uk-UA" sz="3200" dirty="0" err="1" smtClean="0"/>
              <a:t>посуда</a:t>
            </a:r>
            <a:r>
              <a:rPr lang="uk-UA" sz="3200" dirty="0" smtClean="0"/>
              <a:t>, наявний у продажі, канцелярські приладдя, м’яка </a:t>
            </a:r>
            <a:r>
              <a:rPr lang="uk-UA" sz="3200" dirty="0" err="1" smtClean="0"/>
              <a:t>мебель</a:t>
            </a:r>
            <a:r>
              <a:rPr lang="uk-UA" sz="3200" dirty="0" smtClean="0"/>
              <a:t>, вулиця Івана Франко, директора заводів, оформлення документу, більш легший, найменш доступніший, самий якісний, </a:t>
            </a:r>
            <a:r>
              <a:rPr lang="uk-UA" sz="3200" dirty="0" err="1" smtClean="0"/>
              <a:t>п’ятидесяти</a:t>
            </a:r>
            <a:r>
              <a:rPr lang="uk-UA" sz="3200" dirty="0" smtClean="0"/>
              <a:t>, </a:t>
            </a:r>
            <a:r>
              <a:rPr lang="uk-UA" sz="3200" dirty="0" err="1" smtClean="0"/>
              <a:t>семидесятикілограмовий</a:t>
            </a:r>
            <a:r>
              <a:rPr lang="uk-UA" sz="3200" dirty="0" smtClean="0"/>
              <a:t>, редагування </a:t>
            </a:r>
            <a:r>
              <a:rPr lang="uk-UA" sz="3200" dirty="0" err="1" smtClean="0"/>
              <a:t>доповідів</a:t>
            </a:r>
            <a:r>
              <a:rPr lang="uk-UA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110840"/>
            <a:ext cx="1001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dirty="0" smtClean="0"/>
              <a:t>Завдання 3. </a:t>
            </a:r>
            <a:r>
              <a:rPr lang="uk-UA" sz="3200" dirty="0" smtClean="0"/>
              <a:t>Які мовні норми порушують наведені вирази? Запишіть правильні відповідники в українській мові. </a:t>
            </a:r>
          </a:p>
          <a:p>
            <a:pPr algn="just"/>
            <a:endParaRPr lang="ru-RU" sz="3200" dirty="0" smtClean="0"/>
          </a:p>
          <a:p>
            <a:pPr algn="just"/>
            <a:r>
              <a:rPr lang="uk-UA" sz="3200" dirty="0" smtClean="0"/>
              <a:t>Виступило 32 депутата, 2,5 гектари, півтора роки, дякуємо вас, про це було відзначено, завідувач відділом, вживати заходи, попередження незаконним діям, спілкуватися на українській мові, працювати по сумісництву.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1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693</Words>
  <Application>Microsoft Office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96</cp:revision>
  <dcterms:created xsi:type="dcterms:W3CDTF">2019-11-18T14:22:59Z</dcterms:created>
  <dcterms:modified xsi:type="dcterms:W3CDTF">2023-01-20T10:24:18Z</dcterms:modified>
</cp:coreProperties>
</file>