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9" r:id="rId5"/>
    <p:sldId id="286" r:id="rId6"/>
    <p:sldId id="288" r:id="rId7"/>
    <p:sldId id="289" r:id="rId8"/>
    <p:sldId id="292" r:id="rId9"/>
    <p:sldId id="296" r:id="rId10"/>
    <p:sldId id="298" r:id="rId11"/>
    <p:sldId id="29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8336" y="2006222"/>
            <a:ext cx="61205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НАУКОВИЙ СТИЛЬ </a:t>
            </a:r>
            <a:r>
              <a:rPr lang="uk-UA" sz="3600" b="1" dirty="0" smtClean="0"/>
              <a:t>СУЛМ. </a:t>
            </a:r>
            <a:endParaRPr lang="uk-UA" sz="3600" b="1" dirty="0" smtClean="0"/>
          </a:p>
          <a:p>
            <a:pPr algn="ctr"/>
            <a:r>
              <a:rPr lang="uk-UA" sz="3600" b="1" dirty="0" smtClean="0"/>
              <a:t>АНОТАЦІЯ. БІБЛІОГРАФІЯ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ТЕМА:5</a:t>
            </a:r>
            <a:endParaRPr lang="ru-RU" sz="4400" b="1" dirty="0"/>
          </a:p>
        </p:txBody>
      </p:sp>
      <p:pic>
        <p:nvPicPr>
          <p:cNvPr id="7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3493" y="97484"/>
            <a:ext cx="1049628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НЕПОЧАТЕНКО,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Олександрівна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2013.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СУТОРМІНА, Валентина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Миколаївна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2004.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бізнесом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доступне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складне / Л.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Кистерський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Бурляй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Липова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Пустовойтова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ред.: Л.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Кистерський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Павловський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2002. — 246 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Рязанова Н. С.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рахівництво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Знання-Прес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2002. — 246 с.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Примостка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Л. О.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деривативи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— К.: КНЕУ, 2001. — 263 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корпоративного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кодексів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корпорація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2002.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Мишкін Ф. С. Економіка грошей, банківської справи і фінансових ринків: Пер. з англ. С.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Панчишин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Г.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Стеблій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Стасишин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— К.: Основи, 1998.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Мамутов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В. К.,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Чувпило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О. О.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Господарче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спец.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1996. — 352 с.</a:t>
            </a:r>
          </a:p>
          <a:p>
            <a:pPr lvl="0"/>
            <a:endParaRPr lang="ru-RU" sz="2000" dirty="0"/>
          </a:p>
        </p:txBody>
      </p:sp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0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3803" y="2975046"/>
            <a:ext cx="96076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7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7910" y="335845"/>
            <a:ext cx="992944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</a:t>
            </a:r>
            <a:r>
              <a:rPr lang="uk-UA" sz="3600" dirty="0" smtClean="0"/>
              <a:t>лан</a:t>
            </a:r>
            <a:endParaRPr lang="ru-RU" sz="3600" dirty="0"/>
          </a:p>
          <a:p>
            <a:pPr lvl="0" algn="just"/>
            <a:r>
              <a:rPr lang="uk-UA" sz="3600" dirty="0"/>
              <a:t>1. Особливості наукового тексту. Мовні засоби наукового стилю СУЛМ.</a:t>
            </a:r>
            <a:endParaRPr lang="ru-RU" sz="3600" dirty="0"/>
          </a:p>
          <a:p>
            <a:pPr lvl="0" algn="just"/>
            <a:r>
              <a:rPr lang="uk-UA" sz="3600" dirty="0"/>
              <a:t>2. План, тези, конспект як важливий засіб організації розумової праці.</a:t>
            </a:r>
            <a:endParaRPr lang="ru-RU" sz="3600" dirty="0"/>
          </a:p>
          <a:p>
            <a:pPr lvl="0" algn="just"/>
            <a:r>
              <a:rPr lang="uk-UA" sz="3600" dirty="0"/>
              <a:t>3. Анотування і реферування наукових текстів.</a:t>
            </a:r>
            <a:endParaRPr lang="ru-RU" sz="3600" dirty="0"/>
          </a:p>
          <a:p>
            <a:pPr lvl="0" algn="just"/>
            <a:r>
              <a:rPr lang="uk-UA" sz="3600" dirty="0"/>
              <a:t>4. Вимоги до написання наукових статей.</a:t>
            </a:r>
            <a:endParaRPr lang="ru-RU" sz="3600" dirty="0"/>
          </a:p>
          <a:p>
            <a:pPr lvl="0" algn="just"/>
            <a:r>
              <a:rPr lang="uk-UA" sz="3600" dirty="0"/>
              <a:t>5. Основні вимоги до оформлення </a:t>
            </a:r>
            <a:r>
              <a:rPr lang="uk-UA" sz="3600" dirty="0" smtClean="0"/>
              <a:t>дипломних </a:t>
            </a:r>
            <a:r>
              <a:rPr lang="uk-UA" sz="3600" dirty="0"/>
              <a:t>робіт.</a:t>
            </a:r>
            <a:endParaRPr lang="ru-RU" sz="3600" dirty="0"/>
          </a:p>
          <a:p>
            <a:pPr lvl="0" algn="just"/>
            <a:r>
              <a:rPr lang="uk-UA" sz="3600" dirty="0"/>
              <a:t>6. Основні правила  бібліографічного опису джерел, оформлення посилань.</a:t>
            </a:r>
            <a:endParaRPr lang="ru-RU" sz="3600" dirty="0"/>
          </a:p>
        </p:txBody>
      </p:sp>
      <p:pic>
        <p:nvPicPr>
          <p:cNvPr id="6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068" y="257580"/>
            <a:ext cx="10792495" cy="602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Науковий стиль </a:t>
            </a:r>
            <a:r>
              <a:rPr lang="uk-UA" sz="3200" i="1" dirty="0"/>
              <a:t>– це різновид мови, у якому подаються результати наукових досліджень. </a:t>
            </a:r>
            <a:r>
              <a:rPr lang="uk-UA" sz="3200" b="1" i="1" dirty="0"/>
              <a:t>Науковий текст </a:t>
            </a:r>
            <a:r>
              <a:rPr lang="uk-UA" sz="3200" i="1" dirty="0"/>
              <a:t>– спосіб репрезентації наукової інформації, результат наукового дослідження</a:t>
            </a:r>
            <a:r>
              <a:rPr lang="uk-UA" sz="3200" i="1" dirty="0" smtClean="0"/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b="1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Особливості </a:t>
            </a:r>
            <a:r>
              <a:rPr lang="uk-UA" sz="2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професійного викладу наукової думки</a:t>
            </a:r>
            <a:r>
              <a:rPr lang="uk-UA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Композиційність</a:t>
            </a: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. Текст має бути чітко структурованим, поділятися на розділи і параграфи. Потрібно прагнути до того, щоб кожен розділ був самостійним науковим дослідженням з певної складової загальної проблеми, щоб кожну складову було викладено в тексті, а текст був цілісним, а не фрагментарним</a:t>
            </a:r>
            <a:r>
              <a:rPr lang="uk-UA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i="1" dirty="0"/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0463" y="376320"/>
            <a:ext cx="1072810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Крім </a:t>
            </a: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членування тексту на розділи і параграфи, він має деталізований розподіл на значеннєві частини, абзаци і речення.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Початок і кінець абзаців у науковому тексті – це найбільш інформативні місця; інші речення тільки розкривають, деталізують, обґрунтовують, конкретизують головну думку або є сполучними елементами.</a:t>
            </a:r>
            <a:endParaRPr lang="ru-RU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Під час викладу матеріалу необхідно уникати понять, які не можна тлумачити однозначно</a:t>
            </a:r>
            <a:r>
              <a:rPr lang="uk-UA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 текст має вирізнятися стислістю і ясністю викладу. Ця вимога передбачає запобігання повторів, багатослів'я, зайвих слів, канцеляризмів тощо</a:t>
            </a:r>
            <a:r>
              <a:rPr lang="uk-UA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584" y="850010"/>
            <a:ext cx="109470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err="1"/>
              <a:t>Мовні</a:t>
            </a:r>
            <a:r>
              <a:rPr lang="uk-UA" sz="2800" b="1" i="1" dirty="0"/>
              <a:t> засоби наукового стилю</a:t>
            </a:r>
            <a:r>
              <a:rPr lang="uk-UA" sz="2800" i="1" dirty="0"/>
              <a:t>:</a:t>
            </a:r>
            <a:endParaRPr lang="ru-RU" sz="2800" dirty="0"/>
          </a:p>
          <a:p>
            <a:pPr algn="just"/>
            <a:r>
              <a:rPr lang="uk-UA" sz="2800" dirty="0"/>
              <a:t>Основні </a:t>
            </a:r>
            <a:r>
              <a:rPr lang="uk-UA" sz="2800" dirty="0" err="1"/>
              <a:t>мовні</a:t>
            </a:r>
            <a:r>
              <a:rPr lang="uk-UA" sz="2800" dirty="0"/>
              <a:t> засоби наукового стилю характеризуються:</a:t>
            </a:r>
            <a:endParaRPr lang="ru-RU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значною </a:t>
            </a:r>
            <a:r>
              <a:rPr lang="uk-UA" sz="2800" dirty="0"/>
              <a:t>кількістю наукової термінології;</a:t>
            </a:r>
            <a:endParaRPr lang="ru-RU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наявністю </a:t>
            </a:r>
            <a:r>
              <a:rPr lang="uk-UA" sz="2800" dirty="0"/>
              <a:t>схем, таблиць, графіків, діаграм, карт, систем математичних, фізичних, хімічних та інших знаків і значків;</a:t>
            </a:r>
            <a:endParaRPr lang="ru-RU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оперуванням </a:t>
            </a:r>
            <a:r>
              <a:rPr lang="uk-UA" sz="2800" dirty="0"/>
              <a:t>абстрактними, переважно іншомовними, словами;</a:t>
            </a:r>
            <a:endParaRPr lang="ru-RU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монологічним </a:t>
            </a:r>
            <a:r>
              <a:rPr lang="uk-UA" sz="2800" dirty="0"/>
              <a:t>характером текстів.</a:t>
            </a:r>
            <a:endParaRPr lang="ru-RU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1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9557" y="349384"/>
            <a:ext cx="1043188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i="1" dirty="0"/>
              <a:t>Анотація</a:t>
            </a:r>
            <a:r>
              <a:rPr lang="uk-UA" sz="2800" dirty="0"/>
              <a:t> </a:t>
            </a:r>
            <a:r>
              <a:rPr lang="uk-UA" sz="2800" i="1" dirty="0"/>
              <a:t>– це один з видів скороченої форми представлення наукового тексту. Її призначення – привернути увагу читача, пробудити читацький інтерес за умови використання мінімальної кількості мовних засобів</a:t>
            </a:r>
            <a:r>
              <a:rPr lang="uk-UA" sz="2800" i="1" dirty="0" smtClean="0"/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Calibri" panose="020F0502020204030204" pitchFamily="34" charset="0"/>
                <a:cs typeface="Times New Roman" panose="02020603050405020304" pitchFamily="18" charset="0"/>
              </a:rPr>
              <a:t>Не рекомендується: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включати в анотацію таблиці, малюнки, схеми, діаграми й формули;</a:t>
            </a:r>
            <a:endParaRPr lang="ru-RU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1500" algn="l"/>
              </a:tabLst>
            </a:pP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наводити посилання на номери публікацій зі списку використаної літератури;</a:t>
            </a:r>
            <a:endParaRPr lang="ru-RU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ea typeface="Calibri" panose="020F0502020204030204" pitchFamily="34" charset="0"/>
              </a:rPr>
              <a:t>-  використовувати скорочення та умовні позначення, крім загальновживаних. Якщо скорочення все ж вводяться, то при першому вживанні необхідно дати їхнє тлумачення</a:t>
            </a:r>
            <a:r>
              <a:rPr lang="uk-UA" sz="2800" dirty="0" smtClean="0">
                <a:ea typeface="Calibri" panose="020F0502020204030204" pitchFamily="34" charset="0"/>
              </a:rPr>
              <a:t>.</a:t>
            </a:r>
            <a:endParaRPr lang="ru-RU" sz="3200" i="1" dirty="0"/>
          </a:p>
        </p:txBody>
      </p:sp>
      <p:pic>
        <p:nvPicPr>
          <p:cNvPr id="6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14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17432" y="592431"/>
            <a:ext cx="1085689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Відредагуйте текст анотації:</a:t>
            </a:r>
          </a:p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У цьому підручнику я висвітлила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основні теоретичні та практичні проблеми фінансів корпорацій у країнах з розвиненою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ринк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., проаналізувала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трансформацію теоретичних абстракцій у схеми та моделі управління фінансами. Розглядається коло питань, що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відносяться до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управління корпорацією і прийняття фінансових рішень: складання фінансової звітності та її аналіз, фінансове планування і контроль, оцінка капіталу, визначення ціни капіталу та його структури, дивідендів, бюджетування капітальних вкладень та ін.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Викладення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прикладами та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Приділено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проблемам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фінанс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ринку як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Підкреслила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розкрила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права. 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спеціальностей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аспірантів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цікавиться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питаннями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корпоративних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7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189" y="428178"/>
            <a:ext cx="1093416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i="1" dirty="0"/>
              <a:t>Структура </a:t>
            </a:r>
            <a:r>
              <a:rPr lang="uk-UA" sz="3200" i="1" dirty="0" smtClean="0"/>
              <a:t>дисертаційних </a:t>
            </a:r>
            <a:r>
              <a:rPr lang="uk-UA" sz="3200" i="1" dirty="0"/>
              <a:t>робіт</a:t>
            </a:r>
            <a:endParaRPr lang="ru-RU" sz="3200" dirty="0"/>
          </a:p>
          <a:p>
            <a:pPr algn="just"/>
            <a:r>
              <a:rPr lang="uk-UA" sz="3200" dirty="0"/>
              <a:t> </a:t>
            </a:r>
            <a:r>
              <a:rPr lang="uk-UA" sz="3200" dirty="0" smtClean="0"/>
              <a:t> </a:t>
            </a:r>
            <a:r>
              <a:rPr lang="uk-UA" sz="3200" dirty="0"/>
              <a:t>1 – </a:t>
            </a:r>
            <a:r>
              <a:rPr lang="uk-UA" sz="3200" dirty="0" smtClean="0"/>
              <a:t>вступна частина, </a:t>
            </a:r>
            <a:r>
              <a:rPr lang="uk-UA" sz="3200" dirty="0"/>
              <a:t>2 – </a:t>
            </a:r>
            <a:r>
              <a:rPr lang="uk-UA" sz="3200" dirty="0" smtClean="0"/>
              <a:t>основна частина, </a:t>
            </a:r>
            <a:r>
              <a:rPr lang="uk-UA" sz="3200" dirty="0"/>
              <a:t>3 – список використаних джерел, 4 – додатки.</a:t>
            </a:r>
            <a:endParaRPr lang="ru-RU" sz="3200" dirty="0"/>
          </a:p>
          <a:p>
            <a:pPr algn="just"/>
            <a:r>
              <a:rPr lang="uk-UA" sz="3200" b="1" dirty="0"/>
              <a:t>Вступна частина</a:t>
            </a:r>
            <a:r>
              <a:rPr lang="uk-UA" sz="3200" dirty="0"/>
              <a:t> повинна мати такі структурні елементи: титульний </a:t>
            </a:r>
            <a:r>
              <a:rPr lang="uk-UA" sz="3200" dirty="0" smtClean="0"/>
              <a:t>аркуш,</a:t>
            </a:r>
            <a:r>
              <a:rPr lang="uk-UA" sz="3200" dirty="0"/>
              <a:t>  зміст, перелік умовних позначень, символів, одиниць, скорочень і термінів.</a:t>
            </a:r>
            <a:endParaRPr lang="ru-RU" sz="3200" dirty="0"/>
          </a:p>
          <a:p>
            <a:pPr algn="just"/>
            <a:r>
              <a:rPr lang="uk-UA" sz="3200" b="1" dirty="0"/>
              <a:t>Основна частина</a:t>
            </a:r>
            <a:r>
              <a:rPr lang="uk-UA" sz="3200" dirty="0"/>
              <a:t> містить такі структурні одиниці: вступ, </a:t>
            </a:r>
            <a:r>
              <a:rPr lang="uk-UA" sz="3200" dirty="0" smtClean="0"/>
              <a:t>текст </a:t>
            </a:r>
            <a:r>
              <a:rPr lang="uk-UA" sz="3200" dirty="0"/>
              <a:t>роботи, висновки, </a:t>
            </a:r>
            <a:r>
              <a:rPr lang="uk-UA" sz="3200" dirty="0" smtClean="0"/>
              <a:t>рекомендації.</a:t>
            </a:r>
          </a:p>
          <a:p>
            <a:pPr algn="just"/>
            <a:r>
              <a:rPr lang="uk-UA" sz="3200" b="1" dirty="0" smtClean="0"/>
              <a:t>Список використаних джерел </a:t>
            </a:r>
            <a:r>
              <a:rPr lang="uk-UA" sz="3200" dirty="0" smtClean="0"/>
              <a:t>– перелік </a:t>
            </a:r>
            <a:r>
              <a:rPr lang="uk-UA" sz="3200" dirty="0"/>
              <a:t>посилань.</a:t>
            </a:r>
            <a:endParaRPr lang="ru-RU" sz="3200" dirty="0"/>
          </a:p>
          <a:p>
            <a:pPr algn="just"/>
            <a:r>
              <a:rPr lang="uk-UA" sz="3200" b="1" dirty="0" smtClean="0"/>
              <a:t>Додатки</a:t>
            </a:r>
            <a:r>
              <a:rPr lang="uk-UA" sz="3200" dirty="0"/>
              <a:t> </a:t>
            </a:r>
            <a:r>
              <a:rPr lang="uk-UA" sz="3200" dirty="0" smtClean="0"/>
              <a:t>– таблиці, схеми – розміщують </a:t>
            </a:r>
            <a:r>
              <a:rPr lang="uk-UA" sz="3200" dirty="0"/>
              <a:t>після основної частини курсової роботи</a:t>
            </a:r>
            <a:r>
              <a:rPr lang="uk-UA" sz="3200" dirty="0" smtClean="0"/>
              <a:t>.</a:t>
            </a: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05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0" y="0"/>
            <a:ext cx="8371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20463" y="180304"/>
            <a:ext cx="1084401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Бібліографічний опис списку </a:t>
            </a:r>
            <a:r>
              <a:rPr lang="uk-UA" sz="2400" dirty="0"/>
              <a:t>оформлюється з урахуванням розробленого в 2015 році Національного стандарту України ДСТУ 8302:2015 «Інформація та документація. Бібліографічне посилання. Загальні положення та правила складання».</a:t>
            </a:r>
            <a:endParaRPr lang="ru-RU" sz="2400" dirty="0"/>
          </a:p>
          <a:p>
            <a:endParaRPr lang="en-US" sz="2400" i="1" dirty="0" smtClean="0"/>
          </a:p>
          <a:p>
            <a:r>
              <a:rPr lang="ru-RU" sz="2400" i="1" dirty="0" err="1" smtClean="0"/>
              <a:t>Наприклад</a:t>
            </a:r>
            <a:r>
              <a:rPr lang="ru-RU" sz="2400" i="1" dirty="0"/>
              <a:t>:</a:t>
            </a:r>
            <a:endParaRPr lang="ru-RU" sz="2400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Бовсунівська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Т. 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літературних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Жанрова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парадигма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зарубіжного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роману 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Видавничо-поліграфічний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центр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», 2009. 519 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І. Б.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топоніміка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історичної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історична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пам’ять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2013.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8. С. 133–141.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Поліщук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міфологеми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Агасвера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західноєвропейській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ХІХ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ХХ ст.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… канд.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філол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наук: 10.01.04.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Львівський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нац. ун-т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І. Франка.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2001. 20 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Brendler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G. Martin Luther.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Theologie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und Revolution. VEB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Deutscher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Verlag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Wissenschaften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Berlin, 1983. 452 s.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1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8964</TotalTime>
  <Words>783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128</cp:revision>
  <dcterms:created xsi:type="dcterms:W3CDTF">2019-11-18T14:22:59Z</dcterms:created>
  <dcterms:modified xsi:type="dcterms:W3CDTF">2022-10-24T06:32:35Z</dcterms:modified>
</cp:coreProperties>
</file>