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9" r:id="rId5"/>
    <p:sldId id="281" r:id="rId6"/>
    <p:sldId id="288" r:id="rId7"/>
    <p:sldId id="289" r:id="rId8"/>
    <p:sldId id="287" r:id="rId9"/>
    <p:sldId id="286" r:id="rId10"/>
    <p:sldId id="290" r:id="rId11"/>
    <p:sldId id="29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96156" y="2006222"/>
            <a:ext cx="94049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dirty="0" smtClean="0"/>
              <a:t>ОФІЦІЙНО-ДІЛОВИЙ СТИЛЬ </a:t>
            </a:r>
          </a:p>
          <a:p>
            <a:pPr algn="ctr"/>
            <a:r>
              <a:rPr lang="uk-UA" sz="3600" b="1" dirty="0" smtClean="0"/>
              <a:t>СУЧАСНОЇ УКРАЇНСЬКОЇ ЛІТЕРАТУРНОЇ МОВИ.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smtClean="0"/>
              <a:t>ТЕМА 4: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4"/>
            <a:ext cx="1001959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i="1" dirty="0"/>
              <a:t>Протокол</a:t>
            </a:r>
            <a:r>
              <a:rPr lang="uk-UA" sz="2400" dirty="0"/>
              <a:t> – це документ, у якому фіксується хід обговорення питань і рішення, прийняті колегіальними органами на зборах, нарадах, конференціях тощо.</a:t>
            </a:r>
            <a:endParaRPr lang="ru-RU" sz="2400" dirty="0"/>
          </a:p>
          <a:p>
            <a:pPr algn="just"/>
            <a:r>
              <a:rPr lang="uk-UA" sz="2400" dirty="0"/>
              <a:t>Це первинний офіційний документ, на підставі якого керівництво має право вимагати від підлеглих виконання доручених їм завдань, видавати розпорядчі документи.</a:t>
            </a:r>
            <a:endParaRPr lang="ru-RU" sz="2400" dirty="0"/>
          </a:p>
          <a:p>
            <a:pPr algn="just"/>
            <a:r>
              <a:rPr lang="uk-UA" sz="2400" dirty="0"/>
              <a:t>Протокол веде технічний секретар чи обрана особа.</a:t>
            </a:r>
            <a:endParaRPr lang="ru-RU" sz="2400" dirty="0"/>
          </a:p>
          <a:p>
            <a:pPr algn="just"/>
            <a:r>
              <a:rPr lang="uk-UA" sz="2400" dirty="0"/>
              <a:t> За обсягом протоколи можуть бути:</a:t>
            </a:r>
            <a:endParaRPr lang="ru-RU" sz="2400" dirty="0"/>
          </a:p>
          <a:p>
            <a:pPr algn="just"/>
            <a:r>
              <a:rPr lang="uk-UA" sz="2400" dirty="0"/>
              <a:t>- </a:t>
            </a:r>
            <a:r>
              <a:rPr lang="uk-UA" sz="2400" i="1" dirty="0"/>
              <a:t>стислими</a:t>
            </a:r>
            <a:r>
              <a:rPr lang="uk-UA" sz="2400" dirty="0"/>
              <a:t> – містять лише назви обговорених пи­тань та рішення з цих питань; рубрики «СЛУХАЛИ» та «УХВАЛИЛИ»;</a:t>
            </a:r>
            <a:endParaRPr lang="ru-RU" sz="2400" dirty="0"/>
          </a:p>
          <a:p>
            <a:pPr algn="just"/>
            <a:r>
              <a:rPr lang="uk-UA" sz="2400" dirty="0"/>
              <a:t>- </a:t>
            </a:r>
            <a:r>
              <a:rPr lang="uk-UA" sz="2400" i="1" dirty="0"/>
              <a:t>повними</a:t>
            </a:r>
            <a:r>
              <a:rPr lang="uk-UA" sz="2400" dirty="0"/>
              <a:t> – назви обговорених питань, стислий виклад виступів та питань, які ставилися доповіда­чам і тим, хто виступав, рішення з обговорених питань; рубрики «СЛУХАЛИ», «ВИСТУПИЛИ», «УХВАЛИЛИ»;</a:t>
            </a:r>
          </a:p>
          <a:p>
            <a:pPr algn="just"/>
            <a:r>
              <a:rPr lang="uk-UA" sz="2400" dirty="0"/>
              <a:t>- </a:t>
            </a:r>
            <a:r>
              <a:rPr lang="uk-UA" sz="2400" i="1" dirty="0"/>
              <a:t>стенографічними</a:t>
            </a:r>
            <a:r>
              <a:rPr lang="uk-UA" sz="2400" dirty="0"/>
              <a:t> – дослівно фіксуються виступи, запитання, зауваження, рішення, пропозиції тощо.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4098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4"/>
            <a:ext cx="10019593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/>
              <a:t>Реквізити</a:t>
            </a:r>
            <a:r>
              <a:rPr lang="uk-UA" sz="2800" i="1" dirty="0"/>
              <a:t>:</a:t>
            </a:r>
            <a:endParaRPr lang="ru-RU" sz="2800" dirty="0"/>
          </a:p>
          <a:p>
            <a:pPr algn="just"/>
            <a:r>
              <a:rPr lang="uk-UA" sz="2400" dirty="0"/>
              <a:t>1. Назва документа.</a:t>
            </a:r>
            <a:endParaRPr lang="ru-RU" sz="2400" dirty="0"/>
          </a:p>
          <a:p>
            <a:pPr algn="just"/>
            <a:r>
              <a:rPr lang="uk-UA" sz="2400" dirty="0"/>
              <a:t>2. Номер.</a:t>
            </a:r>
            <a:endParaRPr lang="ru-RU" sz="2400" dirty="0"/>
          </a:p>
          <a:p>
            <a:pPr algn="just"/>
            <a:r>
              <a:rPr lang="uk-UA" sz="2400" dirty="0"/>
              <a:t>3. Назва колегіального органу із зазначенням харак­теру його роботи.</a:t>
            </a:r>
            <a:endParaRPr lang="ru-RU" sz="2400" dirty="0"/>
          </a:p>
          <a:p>
            <a:pPr algn="just"/>
            <a:r>
              <a:rPr lang="uk-UA" sz="2400" dirty="0"/>
              <a:t>4. Назва підприємства, організації.</a:t>
            </a:r>
            <a:endParaRPr lang="ru-RU" sz="2400" dirty="0"/>
          </a:p>
          <a:p>
            <a:pPr algn="just"/>
            <a:r>
              <a:rPr lang="uk-UA" sz="2400" dirty="0"/>
              <a:t>5. Дата й місце проведення зборів.</a:t>
            </a:r>
            <a:endParaRPr lang="ru-RU" sz="2400" dirty="0"/>
          </a:p>
          <a:p>
            <a:pPr algn="just"/>
            <a:r>
              <a:rPr lang="uk-UA" sz="2400" dirty="0"/>
              <a:t>6. Кількісний склад учасників (якщо учасників бага­то, то вказується кількість присутніх і до протоколу додається реєстраційний лист).</a:t>
            </a:r>
            <a:endParaRPr lang="ru-RU" sz="2400" dirty="0"/>
          </a:p>
          <a:p>
            <a:pPr algn="just"/>
            <a:r>
              <a:rPr lang="uk-UA" sz="2400" dirty="0"/>
              <a:t>7. Посади, прізвища й ініціали керівників зборів, на­ради тощо.</a:t>
            </a:r>
            <a:endParaRPr lang="ru-RU" sz="2400" dirty="0"/>
          </a:p>
          <a:p>
            <a:pPr algn="just"/>
            <a:r>
              <a:rPr lang="uk-UA" sz="2400" dirty="0"/>
              <a:t>8. Порядок денний (питання можуть </a:t>
            </a:r>
            <a:r>
              <a:rPr lang="uk-UA" sz="2400" dirty="0" err="1"/>
              <a:t>формулюватися</a:t>
            </a:r>
            <a:r>
              <a:rPr lang="uk-UA" sz="2400" dirty="0"/>
              <a:t> в називному відмінку).</a:t>
            </a:r>
            <a:endParaRPr lang="ru-RU" sz="2400" dirty="0"/>
          </a:p>
          <a:p>
            <a:pPr algn="just"/>
            <a:r>
              <a:rPr lang="uk-UA" sz="2400" dirty="0"/>
              <a:t>9. Текст.</a:t>
            </a:r>
            <a:endParaRPr lang="ru-RU" sz="2400" dirty="0"/>
          </a:p>
          <a:p>
            <a:pPr algn="just"/>
            <a:r>
              <a:rPr lang="uk-UA" sz="2400" dirty="0"/>
              <a:t>10. Перелік додатків до протоколу із зазначенням кіль­кості сторінок (якщо такі є).</a:t>
            </a:r>
            <a:endParaRPr lang="ru-RU" sz="2400" dirty="0"/>
          </a:p>
          <a:p>
            <a:pPr algn="just"/>
            <a:r>
              <a:rPr lang="uk-UA" sz="2400" dirty="0"/>
              <a:t>11. Підписи керівників зборів, наради (голови й секре­таря).</a:t>
            </a:r>
            <a:endParaRPr lang="ru-RU" sz="2400" dirty="0"/>
          </a:p>
          <a:p>
            <a:pPr algn="just"/>
            <a:r>
              <a:rPr lang="uk-UA" sz="2800" b="1" i="1" dirty="0"/>
              <a:t>Витяг з протоколу</a:t>
            </a:r>
            <a:r>
              <a:rPr lang="uk-UA" sz="2800" b="1" dirty="0"/>
              <a:t> </a:t>
            </a:r>
            <a:r>
              <a:rPr lang="uk-UA" sz="2500" dirty="0"/>
              <a:t>стосується одного чи кількох питань порядку денного, які розглядались на зборах. </a:t>
            </a:r>
            <a:endParaRPr lang="ru-RU" sz="250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2135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1" y="335845"/>
            <a:ext cx="93370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/>
              <a:t>План</a:t>
            </a:r>
            <a:endParaRPr lang="ru-RU" sz="3600" dirty="0"/>
          </a:p>
          <a:p>
            <a:pPr marL="742950" lvl="0" indent="-742950" algn="just">
              <a:buAutoNum type="arabicPeriod"/>
            </a:pPr>
            <a:r>
              <a:rPr lang="uk-UA" sz="3600" dirty="0" smtClean="0"/>
              <a:t>Офіційно-діловий </a:t>
            </a:r>
            <a:r>
              <a:rPr lang="uk-UA" sz="3600" dirty="0"/>
              <a:t>стиль (ОДС) </a:t>
            </a:r>
            <a:r>
              <a:rPr lang="uk-UA" sz="3600" dirty="0" smtClean="0"/>
              <a:t>як функціональний </a:t>
            </a:r>
            <a:r>
              <a:rPr lang="uk-UA" sz="3600" dirty="0"/>
              <a:t>різновид СУЛМ. </a:t>
            </a:r>
            <a:endParaRPr lang="uk-UA" sz="3600" dirty="0" smtClean="0"/>
          </a:p>
          <a:p>
            <a:pPr marL="742950" lvl="0" indent="-742950" algn="just">
              <a:buAutoNum type="arabicPeriod"/>
            </a:pPr>
            <a:r>
              <a:rPr lang="uk-UA" sz="3600" dirty="0" smtClean="0"/>
              <a:t>Основне </a:t>
            </a:r>
            <a:r>
              <a:rPr lang="uk-UA" sz="3600" dirty="0"/>
              <a:t>призначення та сфера використання </a:t>
            </a:r>
            <a:r>
              <a:rPr lang="uk-UA" sz="3600" dirty="0" smtClean="0"/>
              <a:t>ОДС.</a:t>
            </a:r>
          </a:p>
          <a:p>
            <a:pPr marL="742950" lvl="0" indent="-742950" algn="just">
              <a:buAutoNum type="arabicPeriod"/>
            </a:pPr>
            <a:r>
              <a:rPr lang="uk-UA" sz="3600" dirty="0" err="1" smtClean="0"/>
              <a:t>Мовні</a:t>
            </a:r>
            <a:r>
              <a:rPr lang="uk-UA" sz="3600" dirty="0" smtClean="0"/>
              <a:t> </a:t>
            </a:r>
            <a:r>
              <a:rPr lang="uk-UA" sz="3600" dirty="0"/>
              <a:t>засоби та способи викладу змісту </a:t>
            </a:r>
            <a:r>
              <a:rPr lang="uk-UA" sz="3600" dirty="0" smtClean="0"/>
              <a:t>ОДС</a:t>
            </a:r>
            <a:r>
              <a:rPr lang="uk-UA" sz="3600" dirty="0" smtClean="0"/>
              <a:t>.</a:t>
            </a: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44880" y="167425"/>
            <a:ext cx="10019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Офіційно-діловий стиль (ОДС) </a:t>
            </a:r>
            <a:r>
              <a:rPr lang="uk-UA" sz="3200" i="1" dirty="0"/>
              <a:t>– функціональний різновид мови, який служить для спілкування в державно-політичному, громадському й економічному житті, законодавстві, у сфері управління адміністративно-господарською діяльністю. </a:t>
            </a:r>
            <a:endParaRPr lang="uk-UA" sz="3200" i="1" dirty="0" smtClean="0"/>
          </a:p>
          <a:p>
            <a:pPr algn="just"/>
            <a:endParaRPr lang="uk-UA" sz="3200" dirty="0"/>
          </a:p>
          <a:p>
            <a:pPr algn="just"/>
            <a:r>
              <a:rPr lang="uk-UA" sz="3200" b="1" dirty="0" smtClean="0"/>
              <a:t>Основне </a:t>
            </a:r>
            <a:r>
              <a:rPr lang="uk-UA" sz="3200" b="1" dirty="0"/>
              <a:t>призначення </a:t>
            </a:r>
            <a:r>
              <a:rPr lang="uk-UA" sz="3200" dirty="0"/>
              <a:t>– регулювати ділові стосунки в зазначених вище сферах та обслуговувати громадянські потреби людей у типових ситуаціях.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09276" y="283336"/>
            <a:ext cx="986504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Офіційно-діловий стиль має такі функціональні </a:t>
            </a:r>
            <a:r>
              <a:rPr lang="uk-UA" sz="3200" dirty="0" err="1"/>
              <a:t>підстилі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• </a:t>
            </a:r>
            <a:r>
              <a:rPr lang="uk-UA" sz="3200" dirty="0" smtClean="0"/>
              <a:t>законодавчий. Реалізується </a:t>
            </a:r>
            <a:r>
              <a:rPr lang="uk-UA" sz="3200" dirty="0"/>
              <a:t>в Конституції, законах, статутах, постановах та ін.;</a:t>
            </a:r>
            <a:endParaRPr lang="ru-RU" sz="3200" dirty="0"/>
          </a:p>
          <a:p>
            <a:pPr algn="just"/>
            <a:r>
              <a:rPr lang="uk-UA" sz="3200" dirty="0"/>
              <a:t>• </a:t>
            </a:r>
            <a:r>
              <a:rPr lang="uk-UA" sz="3200" dirty="0" smtClean="0"/>
              <a:t>дипломатичний. Реалізується </a:t>
            </a:r>
            <a:r>
              <a:rPr lang="uk-UA" sz="3200" dirty="0"/>
              <a:t>в конвенціях, комюніке, протоколах, меморандумах, ультиматумах;</a:t>
            </a:r>
            <a:endParaRPr lang="ru-RU" sz="3200" dirty="0"/>
          </a:p>
          <a:p>
            <a:pPr algn="just"/>
            <a:r>
              <a:rPr lang="uk-UA" sz="3200" dirty="0"/>
              <a:t>• </a:t>
            </a:r>
            <a:r>
              <a:rPr lang="uk-UA" sz="3200" dirty="0" smtClean="0"/>
              <a:t>юридичний. </a:t>
            </a:r>
            <a:r>
              <a:rPr lang="uk-UA" sz="3200" dirty="0"/>
              <a:t>Реалізується в актах, позовних заявах, постановах, запитах, повідомленнях;</a:t>
            </a:r>
            <a:endParaRPr lang="ru-RU" sz="3200" dirty="0"/>
          </a:p>
          <a:p>
            <a:pPr algn="just"/>
            <a:r>
              <a:rPr lang="uk-UA" sz="3200" dirty="0"/>
              <a:t>• </a:t>
            </a:r>
            <a:r>
              <a:rPr lang="uk-UA" sz="3200" dirty="0" smtClean="0"/>
              <a:t>адміністративно-канцелярський. Використовується </a:t>
            </a:r>
            <a:r>
              <a:rPr lang="uk-UA" sz="3200" dirty="0"/>
              <a:t>у </a:t>
            </a:r>
            <a:r>
              <a:rPr lang="uk-UA" sz="3200" dirty="0" err="1"/>
              <a:t>професійно</a:t>
            </a:r>
            <a:r>
              <a:rPr lang="uk-UA" sz="3200" dirty="0"/>
              <a:t>-виробничій сфері, правових відносинах і діловодстві.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4"/>
            <a:ext cx="1001959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Документ – основний вид ділового мовлення, що містить у зафіксованому вигляді інформацію, підтверджує її достовірність та об’єктивність, оформлений у встановленому порядку і має відповідно до чинного законодавства юридичну силу.</a:t>
            </a:r>
            <a:endParaRPr lang="ru-RU" sz="3200" dirty="0"/>
          </a:p>
          <a:p>
            <a:pPr algn="just"/>
            <a:r>
              <a:rPr lang="uk-UA" sz="3200" dirty="0"/>
              <a:t>Документи виконують офіційну, ділову й оперативну функції, оскільки вони – писемний доказ, джерело відомостей довідкового характеру. Оформляють їх на папері, фотоплівці, магнітній та перфострічці, дискеті, перфокарті. У практичній діяльності установ, організацій і підприємств найпоширеніші текстові документи, інформація яких фіксується рукописним, машинописним або друкарським способом.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4"/>
            <a:ext cx="1001959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За видами виділяють </a:t>
            </a:r>
            <a:r>
              <a:rPr lang="uk-UA" sz="3200" dirty="0" smtClean="0"/>
              <a:t>6 </a:t>
            </a:r>
            <a:r>
              <a:rPr lang="uk-UA" sz="3200" dirty="0"/>
              <a:t>груп документів:</a:t>
            </a:r>
            <a:endParaRPr lang="ru-RU" sz="3200" dirty="0"/>
          </a:p>
          <a:p>
            <a:pPr algn="just"/>
            <a:r>
              <a:rPr lang="uk-UA" sz="3200" dirty="0"/>
              <a:t>1)  інформаційні документи і документи колегіальних органів управління:</a:t>
            </a:r>
            <a:endParaRPr lang="ru-RU" sz="3200" dirty="0"/>
          </a:p>
          <a:p>
            <a:pPr algn="just"/>
            <a:r>
              <a:rPr lang="uk-UA" sz="3200" dirty="0"/>
              <a:t>а)  службові листи, службові телеграми, телефонограми, довідки, доповідні, пояснювальні та службові записки;</a:t>
            </a:r>
            <a:endParaRPr lang="ru-RU" sz="3200" dirty="0"/>
          </a:p>
          <a:p>
            <a:pPr algn="just"/>
            <a:r>
              <a:rPr lang="uk-UA" sz="3200" dirty="0"/>
              <a:t>б)  протоколи, стенограми;</a:t>
            </a:r>
            <a:endParaRPr lang="ru-RU" sz="3200" dirty="0"/>
          </a:p>
          <a:p>
            <a:pPr algn="just"/>
            <a:r>
              <a:rPr lang="uk-UA" sz="3200" dirty="0"/>
              <a:t>2)  організаційно-розпорядчі (адміністративні або ділові) – застосовуються в процесі здійснення організаційно-розпорядчих функцій управління:</a:t>
            </a:r>
            <a:endParaRPr lang="ru-RU" sz="3200" dirty="0"/>
          </a:p>
          <a:p>
            <a:pPr algn="just"/>
            <a:r>
              <a:rPr lang="uk-UA" sz="3200" dirty="0"/>
              <a:t>а)  організаційні – статути, положення, інструкції, правила внутрішнього розпорядку, загальний алгоритм управління та ін.;</a:t>
            </a:r>
            <a:endParaRPr lang="ru-RU" sz="3200" dirty="0"/>
          </a:p>
          <a:p>
            <a:pPr algn="just"/>
            <a:r>
              <a:rPr lang="uk-UA" sz="3200" dirty="0"/>
              <a:t>б)  розпорядчі – рішення, розпорядження, накази, постанови, ухвали;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5"/>
            <a:ext cx="958184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/>
              <a:t>3)  обліково-фінансові документи – оформлення відкриття розрахунків у банку, заяви, зобов'язання, відмови від акцепту, акти, трудові угоди, доручення;</a:t>
            </a:r>
            <a:endParaRPr lang="ru-RU" sz="2400" dirty="0"/>
          </a:p>
          <a:p>
            <a:pPr algn="just"/>
            <a:r>
              <a:rPr lang="uk-UA" sz="2400" dirty="0"/>
              <a:t>4)  документи з особового складу кадрів - документи про прийняття на роботу, підготовку і перепідготовку персоналу у зв'язку з розвитком виробництва: заяви про прийом на роботу, характеристики, накази по особовому складу, документи-контракти;</a:t>
            </a:r>
            <a:endParaRPr lang="ru-RU" sz="2400" dirty="0"/>
          </a:p>
          <a:p>
            <a:pPr algn="just"/>
            <a:r>
              <a:rPr lang="uk-UA" sz="2400" dirty="0"/>
              <a:t>5)  документи з господарсько-договірної діяльності – договори на поставки, підряди, про майнову відповідальність матеріально-відповідальних осіб, господарські договори в науковій діяльності, у взаємовідносинах підприємств і банку, в попередній діяльності по створенню нових форм господарювання;</a:t>
            </a:r>
            <a:endParaRPr lang="ru-RU" sz="2400" dirty="0"/>
          </a:p>
          <a:p>
            <a:pPr algn="just"/>
            <a:r>
              <a:rPr lang="uk-UA" sz="2400" dirty="0"/>
              <a:t>6)  документи з господарсько-протекційної діяльності – протоколи розбіжностей до угод, комерційні акти, претензійні листи, позовні заяви;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005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4"/>
            <a:ext cx="100195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Контракт</a:t>
            </a:r>
            <a:r>
              <a:rPr lang="uk-UA" sz="3200" i="1" dirty="0"/>
              <a:t> (від лат. </a:t>
            </a:r>
            <a:r>
              <a:rPr lang="uk-UA" sz="3200" i="1" dirty="0" err="1"/>
              <a:t>contractus</a:t>
            </a:r>
            <a:r>
              <a:rPr lang="uk-UA" sz="3200" i="1" dirty="0"/>
              <a:t> – угода) – це правовий документ, що засвідчує певну домовленість між підприємством, організацією чи установою й працівником про умови спільної виробничої й творчої діяльності, з</a:t>
            </a:r>
            <a:r>
              <a:rPr lang="uk-UA" sz="3200" i="1" dirty="0" smtClean="0"/>
              <a:t>умовлену </a:t>
            </a:r>
            <a:r>
              <a:rPr lang="uk-UA" sz="3200" i="1" dirty="0"/>
              <a:t>певним терміном.</a:t>
            </a:r>
            <a:endParaRPr lang="ru-RU" sz="3200" i="1" dirty="0"/>
          </a:p>
          <a:p>
            <a:pPr algn="just"/>
            <a:r>
              <a:rPr lang="uk-UA" sz="3200" b="1" dirty="0"/>
              <a:t>Реквізити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1. Назва виду документа.</a:t>
            </a:r>
            <a:endParaRPr lang="ru-RU" sz="3200" dirty="0"/>
          </a:p>
          <a:p>
            <a:pPr algn="just"/>
            <a:r>
              <a:rPr lang="uk-UA" sz="3200" dirty="0"/>
              <a:t>2. Дата й місце укладання.</a:t>
            </a:r>
            <a:endParaRPr lang="ru-RU" sz="3200" dirty="0"/>
          </a:p>
          <a:p>
            <a:pPr algn="just"/>
            <a:r>
              <a:rPr lang="uk-UA" sz="3200" dirty="0"/>
              <a:t>3. Текст.</a:t>
            </a:r>
            <a:endParaRPr lang="ru-RU" sz="3200" dirty="0"/>
          </a:p>
          <a:p>
            <a:pPr algn="just"/>
            <a:r>
              <a:rPr lang="uk-UA" sz="3200" dirty="0"/>
              <a:t>4. Юридичні адреси сторін.</a:t>
            </a:r>
            <a:endParaRPr lang="ru-RU" sz="3200" dirty="0"/>
          </a:p>
          <a:p>
            <a:pPr algn="just"/>
            <a:r>
              <a:rPr lang="uk-UA" sz="3200" dirty="0"/>
              <a:t>5. Підписи сторін – укладачів контракту.</a:t>
            </a:r>
            <a:endParaRPr lang="ru-RU" sz="3200" dirty="0"/>
          </a:p>
          <a:p>
            <a:pPr algn="just"/>
            <a:r>
              <a:rPr lang="uk-UA" sz="3200" dirty="0"/>
              <a:t>6. Печатка, що засвідчує підпис роботодавця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1799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0486" y="77274"/>
            <a:ext cx="1001959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Трудова угода </a:t>
            </a:r>
            <a:r>
              <a:rPr lang="uk-UA" sz="3200" i="1" dirty="0"/>
              <a:t>– це документ, яким регламентуються відносини між установою і позаштатним працівником, коли в організації бракує фахівців з певної галузі.</a:t>
            </a:r>
            <a:endParaRPr lang="ru-RU" sz="3200" i="1" dirty="0"/>
          </a:p>
          <a:p>
            <a:pPr algn="just"/>
            <a:r>
              <a:rPr lang="uk-UA" sz="3200" dirty="0" smtClean="0"/>
              <a:t>Реквізити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1. Назва виду документа.</a:t>
            </a:r>
            <a:endParaRPr lang="ru-RU" sz="3200" dirty="0"/>
          </a:p>
          <a:p>
            <a:pPr algn="just"/>
            <a:r>
              <a:rPr lang="uk-UA" sz="3200" dirty="0"/>
              <a:t>2. Заголовок.</a:t>
            </a:r>
            <a:endParaRPr lang="ru-RU" sz="3200" dirty="0"/>
          </a:p>
          <a:p>
            <a:pPr algn="just"/>
            <a:r>
              <a:rPr lang="uk-UA" sz="3200" dirty="0"/>
              <a:t>3. Місце укладання.</a:t>
            </a:r>
            <a:endParaRPr lang="ru-RU" sz="3200" dirty="0"/>
          </a:p>
          <a:p>
            <a:pPr algn="just"/>
            <a:r>
              <a:rPr lang="uk-UA" sz="3200" dirty="0"/>
              <a:t>4. Дата.</a:t>
            </a:r>
            <a:endParaRPr lang="ru-RU" sz="3200" dirty="0"/>
          </a:p>
          <a:p>
            <a:pPr algn="just"/>
            <a:r>
              <a:rPr lang="uk-UA" sz="3200" dirty="0"/>
              <a:t>5. Текст з переліком повноважень і зобов’язань сторін.</a:t>
            </a:r>
            <a:endParaRPr lang="ru-RU" sz="3200" dirty="0"/>
          </a:p>
          <a:p>
            <a:pPr algn="just"/>
            <a:r>
              <a:rPr lang="uk-UA" sz="3200" dirty="0"/>
              <a:t>6. Юридичні адреси сторін.</a:t>
            </a:r>
            <a:endParaRPr lang="ru-RU" sz="3200" dirty="0"/>
          </a:p>
          <a:p>
            <a:pPr algn="just"/>
            <a:r>
              <a:rPr lang="uk-UA" sz="3200" dirty="0"/>
              <a:t>7. Підписи.</a:t>
            </a:r>
            <a:endParaRPr lang="ru-RU" sz="3200" dirty="0"/>
          </a:p>
          <a:p>
            <a:pPr algn="just"/>
            <a:r>
              <a:rPr lang="uk-UA" sz="3200" dirty="0"/>
              <a:t>8. Печатка установи.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03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458</Words>
  <Application>Microsoft Office PowerPoint</Application>
  <PresentationFormat>Широкоэкранный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90</cp:revision>
  <dcterms:created xsi:type="dcterms:W3CDTF">2019-11-18T14:22:59Z</dcterms:created>
  <dcterms:modified xsi:type="dcterms:W3CDTF">2023-01-20T10:38:21Z</dcterms:modified>
</cp:coreProperties>
</file>