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7" r:id="rId5"/>
    <p:sldId id="275" r:id="rId6"/>
    <p:sldId id="274" r:id="rId7"/>
    <p:sldId id="265" r:id="rId8"/>
    <p:sldId id="266" r:id="rId9"/>
    <p:sldId id="268" r:id="rId10"/>
    <p:sldId id="286" r:id="rId11"/>
    <p:sldId id="285" r:id="rId12"/>
    <p:sldId id="267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8" r:id="rId21"/>
    <p:sldId id="28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7" autoAdjust="0"/>
  </p:normalViewPr>
  <p:slideViewPr>
    <p:cSldViewPr>
      <p:cViewPr varScale="1">
        <p:scale>
          <a:sx n="65" d="100"/>
          <a:sy n="65" d="100"/>
        </p:scale>
        <p:origin x="6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D0ECC-00FA-43A5-9444-E1380ADAF683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0A231-E32F-454D-901A-174997D0D1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on.gov.ua/storage/app/media/zagalna%20serednya/05062019-%20onovl-pravo.pd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ІННА\22-23 силабус УМЕК\лекції\тема 2. Походження українського народу\ф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07704" y="1100644"/>
            <a:ext cx="576064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b="1" dirty="0" smtClean="0"/>
              <a:t>Тема </a:t>
            </a:r>
            <a:r>
              <a:rPr lang="uk-UA" b="1" dirty="0"/>
              <a:t>3.</a:t>
            </a:r>
            <a:endParaRPr lang="ru-RU" b="1" dirty="0"/>
          </a:p>
          <a:p>
            <a:pPr algn="ctr"/>
            <a:r>
              <a:rPr lang="uk-UA" b="1" dirty="0"/>
              <a:t>Функціональні стилі сучасної української літературної мови.</a:t>
            </a:r>
            <a:endParaRPr lang="ru-RU" b="1" dirty="0"/>
          </a:p>
          <a:p>
            <a:r>
              <a:rPr lang="uk-UA" b="1" dirty="0"/>
              <a:t>План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Основні поняття теми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Художній стиль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Науковий стиль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Офіційно-діловий стиль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Публіцистичний стиль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Розмовний стиль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Конфесійний стиль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Епістолярний стиль</a:t>
            </a:r>
            <a:endParaRPr lang="ru-RU" dirty="0"/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DFKai-SB" pitchFamily="65" charset="-120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611560" y="1298417"/>
            <a:ext cx="7776864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Офіційно-діловий</a:t>
            </a:r>
            <a:r>
              <a:rPr lang="uk-UA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Офіційно-діловий</a:t>
            </a:r>
            <a:r>
              <a:rPr lang="uk-UA" sz="2000" b="1" spc="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3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20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мова</a:t>
            </a:r>
            <a:r>
              <a:rPr lang="uk-UA" sz="20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ділових</a:t>
            </a:r>
            <a:r>
              <a:rPr lang="uk-UA" sz="2000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паперів,</a:t>
            </a:r>
            <a:r>
              <a:rPr lang="uk-UA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uk-UA" sz="20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офіційному</a:t>
            </a:r>
            <a:r>
              <a:rPr lang="uk-UA" sz="2000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спілкуванні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державами,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установами,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приватною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особою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установою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регулюють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ділові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взаємини.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</a:t>
            </a:r>
            <a:r>
              <a:rPr lang="uk-UA" sz="2000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20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офіційно-ділових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стосунків.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ознаки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офіційно-ділового стилю: наявність реквізитів, що мають певну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черговість,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однозначність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формулювань,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точність,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викладу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фактів,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чіткість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висловлювання,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усталених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мовних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зворотів,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стандартизація початків і закінчень документів, широке вживання конструкцій (у зв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язку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з, відповідно до, з метою, згідно з). Лексика стилю здебільшого нейтральна,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вживається в прямому значенні.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555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67544" y="197346"/>
            <a:ext cx="734481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Виокремлюють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підстилі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1365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законодавчий</a:t>
            </a:r>
            <a:r>
              <a:rPr lang="uk-UA" sz="2000" i="1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(закони,</a:t>
            </a:r>
            <a:r>
              <a:rPr lang="uk-UA" sz="20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укази,</a:t>
            </a:r>
            <a:r>
              <a:rPr lang="uk-UA" sz="20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постанови,</a:t>
            </a:r>
            <a:r>
              <a:rPr lang="uk-UA" sz="20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статути);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1365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дипломатичний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(міжнародні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угоди,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конвенції,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комюніке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(повідомлення),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звернення (ноти),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протоколи,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меморандуми,</a:t>
            </a:r>
            <a:r>
              <a:rPr lang="uk-UA" sz="20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заяви,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ультиматуми);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1365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адміністративно-канцелярський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(накази,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інструкції,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розпорядження,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заяви,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характеристики,</a:t>
            </a:r>
            <a:r>
              <a:rPr lang="uk-UA" sz="20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довідки,</a:t>
            </a:r>
            <a:r>
              <a:rPr lang="uk-UA" sz="20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службові</a:t>
            </a:r>
            <a:r>
              <a:rPr lang="uk-UA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листи</a:t>
            </a:r>
            <a:r>
              <a:rPr lang="uk-UA" sz="20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тощо).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Офіційно-діловий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реалізується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текстах: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кодекс,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устав,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наказ,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оголошення,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доручення,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розписка,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інструкція,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перелік,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накладна</a:t>
            </a:r>
            <a:r>
              <a:rPr lang="uk-UA" sz="20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тощо,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виступи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зборах,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наради,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прес-конференції,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бесіди</a:t>
            </a:r>
            <a:r>
              <a:rPr lang="uk-UA" sz="20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діловими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партнерами.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6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59408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23528" y="336713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Взірець офіційно-ділового стилю: </a:t>
            </a:r>
            <a:endParaRPr lang="uk-UA" sz="2000" b="1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Конституція </a:t>
            </a:r>
            <a:r>
              <a:rPr lang="uk-UA" sz="2000" dirty="0"/>
              <a:t>України. Стаття № 24</a:t>
            </a:r>
            <a:endParaRPr lang="ru-RU" sz="2000" dirty="0"/>
          </a:p>
          <a:p>
            <a:pPr algn="just"/>
            <a:r>
              <a:rPr lang="uk-UA" sz="2000" i="1" dirty="0"/>
              <a:t>Громадяни мають рівні конституційні права і свободи та є рівними перед законом.</a:t>
            </a:r>
            <a:endParaRPr lang="ru-RU" sz="2000" dirty="0"/>
          </a:p>
          <a:p>
            <a:pPr algn="just"/>
            <a:r>
              <a:rPr lang="uk-UA" sz="2000" i="1" dirty="0"/>
              <a:t>Не може бути привілеїв чи обмежень за ознаками раси, кольору шкіри, політичних та інших переконань, статі, етнічного та соціального походження, майнового стану, місця проживання або іншими ознаками.</a:t>
            </a:r>
            <a:endParaRPr lang="ru-RU" sz="2000" dirty="0"/>
          </a:p>
          <a:p>
            <a:pPr algn="just"/>
            <a:r>
              <a:rPr lang="uk-UA" sz="2000" i="1" dirty="0"/>
              <a:t>Рівність прав жінки і чоловіка забезпечується: наданням жінкам рівних з чоловіками можливостей у громадсько-політичній культурній діяльності, у здобутті освіти і професійній підготовці, у праці та винагороді за неї; спеціальними заходами щодо охорони праці і здоров'я жінок, встановленням пенсійних пільг; створенням умов, які дають жінкам можливість поєднувати працю з материнством; правовим захистом, матеріальною і моральною підтримкою материнства і дитинства, зокрема надання оплачуваних відпусток та інших пільг вагітним жінкам і матерям.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483227"/>
            <a:ext cx="8064896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5. Публіцистичний стиль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Публіцистичний стиль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функціональний різновид літературної мови, яким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послуговуються в засобах масової інформації (газетах, часописах, пропагандистських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виданнях).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</a:t>
            </a:r>
            <a:r>
              <a:rPr lang="uk-UA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обговорення,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відстоювання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пропаганда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важливих</a:t>
            </a:r>
            <a:r>
              <a:rPr lang="uk-UA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суспільно-політичних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ідей,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думки,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сприяння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суспільному</a:t>
            </a:r>
            <a:r>
              <a:rPr lang="uk-UA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</a:t>
            </a:r>
            <a:r>
              <a:rPr lang="uk-UA" i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ознаки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публіцистичного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популярний,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чіткий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виклад,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орієнтований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сприймання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повідомлень,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стислість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інформації, використання суспільно політичної лексики: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державність, громадянин,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поступ,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єдність,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національна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ідея,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актуальність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Типовими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забарвлені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риторичні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запитання,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фразеологічні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одиниці,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зумовлюють емоційний вплив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слова.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Тон мовлення пристрасний,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оцінний.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Публіцистичний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реалізується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жанрах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виступ,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нарис,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публіцистична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стаття,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памфлет,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фейлетон,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дискусія,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репортаж.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476672"/>
            <a:ext cx="655272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Взірець</a:t>
            </a:r>
            <a:r>
              <a:rPr lang="uk-UA" sz="20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публіцистичного</a:t>
            </a:r>
            <a:r>
              <a:rPr lang="uk-UA" sz="2000" b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стилю: </a:t>
            </a:r>
            <a:endParaRPr lang="uk-UA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ctr">
              <a:lnSpc>
                <a:spcPct val="115000"/>
              </a:lnSpc>
              <a:spcAft>
                <a:spcPts val="0"/>
              </a:spcAft>
            </a:pP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Третє</a:t>
            </a:r>
            <a:r>
              <a:rPr lang="uk-UA" sz="2000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тисячоліття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Поколінню,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переступає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рубіж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третього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тисячоліття,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випала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щаслива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нагода,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хай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умоглядно, але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 відчути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себе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причетним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грандіозних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історичних</a:t>
            </a:r>
            <a:r>
              <a:rPr lang="uk-UA" sz="2000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перетворень,</a:t>
            </a:r>
            <a:r>
              <a:rPr lang="uk-UA" sz="20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зміна</a:t>
            </a:r>
            <a:r>
              <a:rPr lang="uk-UA" sz="2000" i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епох.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Звісно, наївно і безпідставно чекати від віку, що настає, якихось несподіваних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механічних нововведень, покликаних до невпізнанності змінити життя, чи тішити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себе надією на раптовий наплив незбагненних добрих див. Мова про інше: волею долі,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несвідомо,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нам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відчути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саму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атмосферу цього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незвичного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часу.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Реальність</a:t>
            </a:r>
            <a:r>
              <a:rPr lang="uk-UA" sz="2000" i="1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</a:t>
            </a:r>
            <a:r>
              <a:rPr lang="uk-UA" sz="2000" i="1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</a:t>
            </a:r>
            <a:r>
              <a:rPr lang="uk-UA" sz="2000" i="1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чином,</a:t>
            </a:r>
            <a:r>
              <a:rPr lang="uk-UA" sz="2000" i="1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i="1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мимохіть</a:t>
            </a:r>
            <a:r>
              <a:rPr lang="uk-UA" sz="2000" i="1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заполонює</a:t>
            </a:r>
            <a:r>
              <a:rPr lang="uk-UA" sz="2000" i="1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свідомість</a:t>
            </a:r>
            <a:r>
              <a:rPr lang="uk-UA" sz="2000" i="1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уявленнями</a:t>
            </a:r>
            <a:r>
              <a:rPr lang="uk-UA" sz="2000" i="1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масштабними</a:t>
            </a:r>
            <a:r>
              <a:rPr lang="uk-UA" sz="2000" i="1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2000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прадавнини</a:t>
            </a:r>
            <a:r>
              <a:rPr lang="uk-UA" sz="20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0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неозорого</a:t>
            </a:r>
            <a:r>
              <a:rPr lang="uk-UA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майбутнього...</a:t>
            </a:r>
            <a:r>
              <a:rPr lang="uk-UA" sz="2000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(Ігор</a:t>
            </a:r>
            <a:r>
              <a:rPr lang="uk-UA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Шаров)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332656"/>
            <a:ext cx="7848872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Розмовний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Розмовний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обслуговує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неофіційне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людей,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побутові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обмін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інформацією,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думками,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враженнями,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прохання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допомоги,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ознаки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розмовного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побутової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лексики,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фразеологізмів,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забарвлених і просторічних слів, звертань, вставних слів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словосполучень,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неповних речень.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розмовно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-побутового мовлення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уживання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росіянізмів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вульгаризмів,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жаргонізмів,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неправильна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вимова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слів.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Розмовний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"істотно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виявлений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різновид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розмовно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-професійний,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uk-UA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мова,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якою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спілкуються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побуті,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виробничій,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освітній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сферах".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404664"/>
            <a:ext cx="4572000" cy="32778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Взірець</a:t>
            </a:r>
            <a:r>
              <a:rPr lang="uk-UA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розмовного</a:t>
            </a:r>
            <a:r>
              <a:rPr lang="uk-UA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Професор</a:t>
            </a:r>
            <a:r>
              <a:rPr lang="uk-UA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запитує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студента: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1365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uk-UA" spc="-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Чому</a:t>
            </a:r>
            <a:r>
              <a:rPr lang="uk-UA" i="1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</a:t>
            </a:r>
            <a:r>
              <a:rPr lang="uk-UA" i="1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так</a:t>
            </a:r>
            <a:r>
              <a:rPr lang="uk-UA" i="1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хвилюєтеся?Боїтеся</a:t>
            </a:r>
            <a:r>
              <a:rPr lang="uk-UA" i="1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моїх</a:t>
            </a:r>
            <a:r>
              <a:rPr lang="uk-UA" i="1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запитань?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1365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uk-UA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i="1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ні,</a:t>
            </a:r>
            <a:r>
              <a:rPr lang="uk-UA" i="1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професоре,</a:t>
            </a:r>
            <a:r>
              <a:rPr lang="uk-UA" i="1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</a:t>
            </a:r>
            <a:r>
              <a:rPr lang="uk-UA" i="1" spc="-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боюся</a:t>
            </a:r>
            <a:r>
              <a:rPr lang="uk-UA" i="1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своїх</a:t>
            </a:r>
            <a:r>
              <a:rPr lang="uk-UA" i="1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відповідей.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-38103"/>
            <a:ext cx="7488832" cy="6675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7. Конфесійний</a:t>
            </a:r>
            <a:r>
              <a:rPr lang="uk-UA" b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Конфесійний</a:t>
            </a:r>
            <a:r>
              <a:rPr lang="uk-UA" sz="2000" b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стильовий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різновид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української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мови,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обслуговує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релігійні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</a:t>
            </a:r>
            <a:r>
              <a:rPr lang="uk-UA" sz="2000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</a:t>
            </a:r>
            <a:r>
              <a:rPr lang="uk-UA" sz="20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душевні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переживання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людини.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ознаки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стилю: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вживання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слів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найменування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бога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явищ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потойбічного світу (Божий Син, Святки Дух, Спаситель, Царство Боже, рай, вічне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життя,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сатана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тощо),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стосунків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Бога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(молитися,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воскресіння,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заповіді,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покаяння, грішні, праведні), мова багата на епітети, порівняння, метафори, слова з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переносним значенням. Для підкреслення урочистості використовуються речення із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зворотним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порядком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слів,</a:t>
            </a:r>
            <a:r>
              <a:rPr lang="uk-UA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поширені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слів.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Конфесійний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 репрезентується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таких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жанрах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Біблія, житія, апокрифи,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проповіді,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послання,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молитви,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тлумачення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Святого</a:t>
            </a:r>
            <a:r>
              <a:rPr lang="uk-UA" sz="2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Письма.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08518"/>
            <a:ext cx="8496944" cy="6227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Взірець конфесійного стилю: 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«Слава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Ісусу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Христу!» – так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православні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християни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вітають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одного,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відповідаючи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«Слава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навіки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Богу!». Коли вас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вітають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словами: «Слава Богу!»,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відповідайте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Навіки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слава Богу». Коли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чуємо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«Христос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посеред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нас!», то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відповісти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«І є, і буде!».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головної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церковного року для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християн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Пасхи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Христової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впродовж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40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днів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(до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віддання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свята Пасхи) ми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звертаємося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один одного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пасхальним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вітанням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«Христос воскрес!» – і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Воістину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воскрес!».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різдвяний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період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свята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Різдва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Христового і до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Стрітення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звучить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так: «Христос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народився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Христос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Рождається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!» – «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Славімо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свято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Хрещення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Господа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нашого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Ісуса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чуємо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«Христос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охрестився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!» і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«У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річці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Йордані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!».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Священного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Писання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Господь наш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Ісус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Христос часто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звіщав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істину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побажання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одвічне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«Мир вам!».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ж слова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промовив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Свого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Воскресіння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коли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явився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учням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-апостолам.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Зцілюючи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людей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недугів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Ісус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Христос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промовляв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Іди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миром!». 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посилаючи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учнів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проповідь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Спаситель наставляв: «В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дім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увійдете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кажіть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мир дому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Лк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10: 5).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нинішні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складні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випробувань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війною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згадане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Господа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Ісуса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лягає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серце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зараз, як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ніколи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розуміємо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мир –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актуальне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привітання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побажання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яке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висловити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і те,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ми,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українці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нині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прагнемо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Cлава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Ісусу</a:t>
            </a:r>
            <a:r>
              <a:rPr lang="ru-RU" i="1" dirty="0">
                <a:solidFill>
                  <a:srgbClr val="05050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Христу!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19669"/>
            <a:ext cx="8352928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8. Епістолярний</a:t>
            </a:r>
            <a:r>
              <a:rPr lang="uk-UA" sz="2000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Епістолярний</a:t>
            </a:r>
            <a:r>
              <a:rPr lang="uk-UA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 приватного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листування.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стилю -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поінформувати адресата про щось, викликати в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 відповідали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емоційній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настроєності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автора.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ознаки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епістолярного стилю: широке використання форм ввічливості -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звертань у формі кличного відмінка, наявність початкової, прикінцевої та прощальної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фраз, стереотипних словесних формул висловлення побажання, вітання, співчуття;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невимушеність</a:t>
            </a:r>
            <a:r>
              <a:rPr lang="uk-UA" sz="20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доборі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лексичних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одиниць.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епістолярного стилю зараховують не тільки листи видатних письменників,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громадських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культурних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діячів,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учених,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щоденники,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записки, мемуари.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ІННА\22-23 силабус УМЕК\лекції\тема 2. Походження українського народу\фон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618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869987"/>
            <a:ext cx="7704856" cy="5133713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Література до теми: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Мацько Л.І., Сидоренко О.М., Мацько О.М. Стилістика української мови: Підручник. Київ: Вища школа, 2019. 462 с.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Прокопчук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Л.В. Культура ділового спілкування :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/ Л.В. 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Прокопчук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Вінниця : ООО «Планер», 2021. 112 с.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Український правопис / НАН України, Інститут мовознавства імені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О.О.Потебні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Інститут української мови. 2019. 282 с. Режим доступу: </a:t>
            </a:r>
            <a:r>
              <a:rPr lang="uk-UA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https://mon.gov.ua/storage/app/media/zagalna%20serednya/05062019- onovl-pravo.pdf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19669"/>
            <a:ext cx="8352928" cy="4111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Взірець епістолярного стилю</a:t>
            </a:r>
            <a:r>
              <a:rPr lang="uk-UA" sz="2000" b="1" dirty="0" smtClean="0"/>
              <a:t>:</a:t>
            </a:r>
          </a:p>
          <a:p>
            <a:pPr algn="just"/>
            <a:endParaRPr lang="ru-RU" sz="2000" b="1" dirty="0"/>
          </a:p>
          <a:p>
            <a:pPr algn="just"/>
            <a:r>
              <a:rPr lang="uk-UA" sz="2000" i="1" dirty="0"/>
              <a:t>До Василя Стефаника 28 жовтня 1902 р. </a:t>
            </a:r>
            <a:endParaRPr lang="ru-RU" sz="2000" dirty="0"/>
          </a:p>
          <a:p>
            <a:pPr algn="just"/>
            <a:r>
              <a:rPr lang="uk-UA" sz="2000" i="1" dirty="0"/>
              <a:t>Високоповажний добродію!</a:t>
            </a:r>
            <a:endParaRPr lang="ru-RU" sz="2000" dirty="0"/>
          </a:p>
          <a:p>
            <a:pPr algn="just"/>
            <a:r>
              <a:rPr lang="uk-UA" sz="2000" i="1" dirty="0"/>
              <a:t>Ніяк не можу погодитися з думкою, що у збірнику на честь Куліша не буде Вашої  хоч би й маленької новелки! Терпеливо чекав я два місяці обіцяного оповідання, та вже й третій місяць минув, а від Вас як немає нічого, так немає. І ось пишу знову. Прошу й благаю: дозвольте нам бачити Вас дорогим гостем у нашому альманахові...</a:t>
            </a:r>
            <a:endParaRPr lang="ru-RU" sz="2000" dirty="0"/>
          </a:p>
          <a:p>
            <a:pPr algn="just"/>
            <a:r>
              <a:rPr lang="uk-UA" sz="2000" i="1" dirty="0"/>
              <a:t>Не менш бажав би я познайомитися з Вами особисто та побесідувати про спільні й дорогі нам справи.</a:t>
            </a:r>
            <a:endParaRPr lang="ru-RU" sz="2000" dirty="0"/>
          </a:p>
          <a:p>
            <a:pPr algn="just"/>
            <a:r>
              <a:rPr lang="uk-UA" sz="2000" i="1" dirty="0"/>
              <a:t>З високим поважанням Ваш щирий М. Коцюбинський.</a:t>
            </a:r>
            <a:endParaRPr lang="ru-RU" sz="2000" dirty="0"/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D:\ІННА\22-23 силабус УМЕК\лекції\тема 2. Походження українського народу\прапор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5900" cy="5373216"/>
          </a:xfrm>
          <a:prstGeom prst="rect">
            <a:avLst/>
          </a:prstGeom>
          <a:noFill/>
        </p:spPr>
      </p:pic>
      <p:sp>
        <p:nvSpPr>
          <p:cNvPr id="1026" name="AutoShape 2" descr="Трипільська культура - сенсація світового масшт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конструкція трипільського інтер'є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Трипільська культура може стати всесвітньою спадщиною ЮНЕС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Трипільська культура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Бережа – символ Берегині Роду | SPADOK.ORG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-27384"/>
            <a:ext cx="88204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000" dirty="0" smtClean="0">
                <a:solidFill>
                  <a:srgbClr val="002060"/>
                </a:solidFill>
                <a:latin typeface="Monotype Corsiva" pitchFamily="66" charset="0"/>
              </a:rPr>
              <a:t>ДЯКУЮ</a:t>
            </a:r>
            <a:r>
              <a:rPr lang="uk-UA" sz="10000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uk-UA" sz="10000" dirty="0" smtClean="0">
                <a:solidFill>
                  <a:srgbClr val="FFFF00"/>
                </a:solidFill>
                <a:latin typeface="Monotype Corsiva" pitchFamily="66" charset="0"/>
              </a:rPr>
              <a:t>ЗА УВАГУ!</a:t>
            </a:r>
            <a:endParaRPr lang="ru-RU" sz="10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404664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b="1" dirty="0"/>
              <a:t>1. Основні поняття теми</a:t>
            </a:r>
            <a:endParaRPr lang="ru-RU" sz="2000" b="1" dirty="0"/>
          </a:p>
          <a:p>
            <a:pPr algn="just"/>
            <a:r>
              <a:rPr lang="uk-UA" sz="2000" i="1" dirty="0"/>
              <a:t>            Правильно й чисто говорити своєю мовою може кожний, аби тільки було бажання. Це не є перевагою вчених-лінгвістів, письменників або вчителів-мовників, це не тільки ознака, а й обов'язок кожної культурної людини. Культурними в нас мусять бути всі, незалежно від того, працює людина розумово чи фізично.</a:t>
            </a:r>
            <a:endParaRPr lang="ru-RU" sz="2000" dirty="0"/>
          </a:p>
          <a:p>
            <a:pPr algn="just"/>
            <a:r>
              <a:rPr lang="uk-UA" sz="2000" i="1" dirty="0"/>
              <a:t>                                                                               Б. Антонечко-Давидович</a:t>
            </a:r>
            <a:endParaRPr lang="ru-RU" sz="2000" dirty="0"/>
          </a:p>
          <a:p>
            <a:pPr algn="just"/>
            <a:r>
              <a:rPr lang="uk-UA" sz="2000" dirty="0"/>
              <a:t>Слово </a:t>
            </a:r>
            <a:r>
              <a:rPr lang="uk-UA" sz="2000" b="1" dirty="0"/>
              <a:t>"стиль" </a:t>
            </a:r>
            <a:r>
              <a:rPr lang="uk-UA" sz="2000" dirty="0"/>
              <a:t>багатозначне, походить воно від латинського </a:t>
            </a:r>
            <a:r>
              <a:rPr lang="uk-UA" sz="2000" dirty="0" err="1"/>
              <a:t>stilus</a:t>
            </a:r>
            <a:r>
              <a:rPr lang="uk-UA" sz="2000" dirty="0"/>
              <a:t>, </a:t>
            </a:r>
            <a:r>
              <a:rPr lang="uk-UA" sz="2000" dirty="0" err="1"/>
              <a:t>stylus</a:t>
            </a:r>
            <a:r>
              <a:rPr lang="uk-UA" sz="2000" dirty="0"/>
              <a:t> - гостра паличка для письма, манера письма. Нині є понад 100 дефініцій стилю, що зумовлено специфікою аспекту розгляду цього поняття і різноманітністю ключових слів (спосіб, комунікація, підсистема, поведінка, стереотип тощо).</a:t>
            </a:r>
            <a:endParaRPr lang="ru-RU" sz="2000" dirty="0"/>
          </a:p>
          <a:p>
            <a:pPr algn="just"/>
            <a:r>
              <a:rPr lang="uk-UA" sz="2000" b="1" dirty="0" err="1"/>
              <a:t>Мовний</a:t>
            </a:r>
            <a:r>
              <a:rPr lang="uk-UA" sz="2000" b="1" dirty="0"/>
              <a:t> стиль </a:t>
            </a:r>
            <a:r>
              <a:rPr lang="uk-UA" sz="2000" dirty="0"/>
              <a:t>- це "усвідомлена суспільством підсистема в системі загальнонародної мови, закріплена за тими чи іншими ситуаціями спілкування, яка історично склалася й характеризується набором засобів вираження і певним принципом їхнього відбору".</a:t>
            </a:r>
            <a:endParaRPr lang="ru-RU" sz="2000" dirty="0"/>
          </a:p>
          <a:p>
            <a:pPr algn="just"/>
            <a:r>
              <a:rPr lang="uk-UA" sz="2000" b="1" dirty="0"/>
              <a:t>Мовленнєвий і функціональний стиль </a:t>
            </a:r>
            <a:r>
              <a:rPr lang="uk-UA" sz="2000" dirty="0"/>
              <a:t>розуміємо як сукупність прийомів відбору та сполучень мовленнєвих засобів, функціонально зумовлених змістом, метою та обставинами спілкування.</a:t>
            </a:r>
            <a:endParaRPr lang="ru-RU" sz="2000" dirty="0"/>
          </a:p>
          <a:p>
            <a:pPr algn="just"/>
            <a:endParaRPr lang="ru-RU" sz="24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1894180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В українській літературній мові вирізняють такі функціональні стилі: </a:t>
            </a:r>
            <a:r>
              <a:rPr lang="uk-UA" sz="2400" b="1" dirty="0"/>
              <a:t>художній, офіційно-діловий, публіцистичний, науковий, розмовний, конфесійний та епістолярний</a:t>
            </a:r>
            <a:r>
              <a:rPr lang="uk-UA" sz="2400" dirty="0"/>
              <a:t>. Кожний зі </a:t>
            </a:r>
            <a:r>
              <a:rPr lang="uk-UA" sz="2400" b="1" dirty="0"/>
              <a:t>стилів</a:t>
            </a:r>
            <a:r>
              <a:rPr lang="uk-UA" sz="2400" dirty="0"/>
              <a:t> має свої характерні ознаки й реалізується у властивих йому </a:t>
            </a:r>
            <a:r>
              <a:rPr lang="uk-UA" sz="2400" b="1" dirty="0"/>
              <a:t>жанрах</a:t>
            </a:r>
            <a:r>
              <a:rPr lang="uk-UA" sz="2400" dirty="0"/>
              <a:t>.</a:t>
            </a:r>
            <a:endParaRPr lang="ru-RU" sz="2400" dirty="0"/>
          </a:p>
          <a:p>
            <a:r>
              <a:rPr lang="uk-UA" sz="2400" b="1" dirty="0"/>
              <a:t>Жанр</a:t>
            </a:r>
            <a:r>
              <a:rPr lang="uk-UA" sz="2400" dirty="0"/>
              <a:t> - це різновид текстів певного стилю, що різняться насамперед метою мовлення, сферою спілкування та іншими ознаками.</a:t>
            </a:r>
            <a:endParaRPr lang="ru-RU" sz="2400" dirty="0"/>
          </a:p>
          <a:p>
            <a:pPr algn="just"/>
            <a:endParaRPr lang="ru-RU" sz="240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10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332656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/>
              <a:t>2. Художній стиль</a:t>
            </a:r>
          </a:p>
          <a:p>
            <a:pPr algn="just"/>
            <a:r>
              <a:rPr lang="uk-UA" sz="2000" b="1" dirty="0" smtClean="0"/>
              <a:t>              Художній </a:t>
            </a:r>
            <a:r>
              <a:rPr lang="uk-UA" sz="2000" b="1" dirty="0"/>
              <a:t>стиль</a:t>
            </a:r>
            <a:r>
              <a:rPr lang="uk-UA" sz="2000" dirty="0"/>
              <a:t> - це мова художньої літератури, "особливий спосіб мислення, створення </a:t>
            </a:r>
            <a:r>
              <a:rPr lang="uk-UA" sz="2000" dirty="0" err="1"/>
              <a:t>мовної</a:t>
            </a:r>
            <a:r>
              <a:rPr lang="uk-UA" sz="2000" dirty="0"/>
              <a:t> картини світу</a:t>
            </a:r>
            <a:r>
              <a:rPr lang="uk-UA" sz="2000" dirty="0" smtClean="0"/>
              <a:t>".</a:t>
            </a:r>
            <a:endParaRPr lang="ru-RU" sz="2000" dirty="0"/>
          </a:p>
          <a:p>
            <a:pPr algn="just"/>
            <a:r>
              <a:rPr lang="uk-UA" sz="2000" i="1" dirty="0" smtClean="0"/>
              <a:t>             Основне </a:t>
            </a:r>
            <a:r>
              <a:rPr lang="uk-UA" sz="2000" b="1" i="1" dirty="0"/>
              <a:t>призначення</a:t>
            </a:r>
            <a:r>
              <a:rPr lang="uk-UA" sz="2000" i="1" dirty="0"/>
              <a:t> стилю </a:t>
            </a:r>
            <a:r>
              <a:rPr lang="uk-UA" sz="2000" dirty="0"/>
              <a:t>- різнобічний вплив на думки і почуття людей за допомоги художніх образів.</a:t>
            </a:r>
            <a:endParaRPr lang="ru-RU" sz="2000" dirty="0"/>
          </a:p>
          <a:p>
            <a:pPr algn="just"/>
            <a:r>
              <a:rPr lang="uk-UA" sz="2000" i="1" dirty="0" smtClean="0"/>
              <a:t>             Головними </a:t>
            </a:r>
            <a:r>
              <a:rPr lang="uk-UA" sz="2000" b="1" i="1" dirty="0"/>
              <a:t>ознаками</a:t>
            </a:r>
            <a:r>
              <a:rPr lang="uk-UA" sz="2000" i="1" dirty="0"/>
              <a:t> </a:t>
            </a:r>
            <a:r>
              <a:rPr lang="uk-UA" sz="2000" dirty="0"/>
              <a:t>художнього стилю є емоційність, образність, експресивність. На лексичному рівні в ньому вживається все словникове багатство української мови: слова з найрізноманітнішим лексичним значенням, різні за походженням. Художньо-літературне мовлення багате на епітети, метафори, порівняння, повтори, перифрази, антитези, гіперболи та інші зображувальні засоби. З певною художньою метою можуть уживатися діалектна та професійна лексика, фразеологізми.</a:t>
            </a:r>
            <a:endParaRPr lang="ru-RU" sz="2000" dirty="0"/>
          </a:p>
        </p:txBody>
      </p:sp>
      <p:pic>
        <p:nvPicPr>
          <p:cNvPr id="8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27000" contrast="-31000"/>
          </a:blip>
          <a:srcRect/>
          <a:stretch>
            <a:fillRect/>
          </a:stretch>
        </p:blipFill>
        <p:spPr bwMode="auto">
          <a:xfrm>
            <a:off x="5076056" y="4091200"/>
            <a:ext cx="4067944" cy="27668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0"/>
            <a:ext cx="864096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Взірець художнього стилю:</a:t>
            </a:r>
            <a:endParaRPr lang="ru-RU" sz="3200" b="1" dirty="0"/>
          </a:p>
          <a:p>
            <a:endParaRPr lang="uk-UA" sz="2400" i="1" dirty="0" smtClean="0"/>
          </a:p>
          <a:p>
            <a:endParaRPr lang="uk-UA" sz="2400" i="1" dirty="0"/>
          </a:p>
          <a:p>
            <a:pPr algn="just"/>
            <a:r>
              <a:rPr lang="uk-UA" sz="2400" i="1" dirty="0" smtClean="0"/>
              <a:t>Втіхо </a:t>
            </a:r>
            <a:r>
              <a:rPr lang="uk-UA" sz="2400" i="1" dirty="0"/>
              <a:t>моя, пісне українська! Мов дотик зачарованої історії, ти зміцнюєш свої сили, кріпиш почування, викликаєш жадобу життя, що таке огидне і безталанне іншої доби! Велика, незрівнянна, певно, твоя сила, коли ти зачудувала Європу, перейшла нетрі Азії, прийнялася в Америці, а може, ще й по інших сторонах світу. Нехай що знають, те й галасують проти твого краю і народу питомого, твої найлютіші вороги не втечуть від казкових чарів твоєї мелодії, </a:t>
            </a:r>
            <a:r>
              <a:rPr lang="uk-UA" sz="2400" dirty="0"/>
              <a:t>а </a:t>
            </a:r>
            <a:r>
              <a:rPr lang="uk-UA" sz="2400" i="1" dirty="0"/>
              <a:t>забувши про всякі </a:t>
            </a:r>
            <a:r>
              <a:rPr lang="uk-UA" sz="2400" i="1" dirty="0" err="1"/>
              <a:t>силоміцтва</a:t>
            </a:r>
            <a:r>
              <a:rPr lang="uk-UA" sz="2400" i="1" dirty="0"/>
              <a:t>, самі пристають до хору </a:t>
            </a:r>
            <a:r>
              <a:rPr lang="uk-UA" sz="2400" i="1" dirty="0" smtClean="0"/>
              <a:t>своїх </a:t>
            </a:r>
            <a:r>
              <a:rPr lang="uk-UA" sz="2400" i="1" dirty="0"/>
              <a:t>співаків-виконавців. І лунаєш ти серед Європи на славу рідної країни </a:t>
            </a:r>
            <a:r>
              <a:rPr lang="uk-UA" sz="2400" dirty="0"/>
              <a:t>(</a:t>
            </a:r>
            <a:r>
              <a:rPr lang="uk-UA" sz="2400" dirty="0" err="1" smtClean="0"/>
              <a:t>П.Грабовський</a:t>
            </a:r>
            <a:r>
              <a:rPr lang="uk-UA" sz="2400" dirty="0"/>
              <a:t>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692696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827584" y="1124744"/>
            <a:ext cx="705678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Науковий стиль</a:t>
            </a: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Науковий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стиль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функціональний різновид літературної мови, що обслуговує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сферу</a:t>
            </a:r>
            <a:r>
              <a:rPr lang="uk-UA" sz="20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повідомлення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uk-UA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досліджень,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систематизація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знань.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Головними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ознаками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широке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термінологічної лексики, слів з абстрактним значенням та іншомовного походження.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Показовим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членування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тексту</a:t>
            </a:r>
            <a:r>
              <a:rPr lang="uk-UA" sz="20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розділи, підрозділи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параграфи, введення формул, таблиць, діаграм. Лексичні, текстові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одиниці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репрезентують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точність,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логічність,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узагальненість,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аргументацію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висловлених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положень.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467544" y="-121202"/>
            <a:ext cx="748883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науково-навчальний,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науково-популярний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підстилі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Власне науковий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репрезентується такими жанрами, як дисертація, монографія,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стаття,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доповідь,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дипломна,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магістерська,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курсова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Науково-популярному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підстилю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викладу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розрахованої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нефахівців.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Науково-навчальний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підстиль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реалізується в підручниках, посібниках для учнів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шкіл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вищих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закладів,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слухачів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просвітницьких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Науковий стиль реалізується в таких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жанрах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дисертація, монографія, стаття,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підручник,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лекція,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відгук,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анотація,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рецензія,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конференціях,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дискусії,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доповіді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ІННА\22-23 силабус УМЕК\лекції\тема 2. Походження українського народу\стара книга.jpg"/>
          <p:cNvPicPr>
            <a:picLocks noChangeAspect="1" noChangeArrowheads="1"/>
          </p:cNvPicPr>
          <p:nvPr/>
        </p:nvPicPr>
        <p:blipFill>
          <a:blip r:embed="rId2" cstate="print">
            <a:lum bright="74000" contrast="-61000"/>
          </a:blip>
          <a:srcRect/>
          <a:stretch>
            <a:fillRect/>
          </a:stretch>
        </p:blipFill>
        <p:spPr bwMode="auto">
          <a:xfrm>
            <a:off x="0" y="720079"/>
            <a:ext cx="9170536" cy="623731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51520" y="476672"/>
            <a:ext cx="7488832" cy="497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Взірець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власне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стилю: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b="1" spc="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endParaRPr lang="uk-UA" b="1" i="1" spc="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Мовна</a:t>
            </a:r>
            <a:r>
              <a:rPr lang="uk-UA" sz="2000" i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конвергенція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тактичний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вияв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комунікативної </a:t>
            </a: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 урівноваження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статусу співрозмовників як пристосування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адресанта до адресата, що передбачає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уподібнення мовлення одного до мовлення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другого</a:t>
            </a:r>
            <a:r>
              <a:rPr lang="uk-UA" sz="2000" i="1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i="1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000" i="1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uk-UA" sz="2000" i="1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комунікативної</a:t>
            </a:r>
            <a:r>
              <a:rPr lang="uk-UA" sz="2000" i="1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кооперації.</a:t>
            </a:r>
            <a:r>
              <a:rPr lang="uk-UA" sz="2000" i="1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</a:t>
            </a:r>
            <a:r>
              <a:rPr lang="uk-UA" sz="2000" i="1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спілкування</a:t>
            </a:r>
            <a:r>
              <a:rPr lang="uk-UA" sz="2000" i="1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дитиною</a:t>
            </a:r>
            <a:r>
              <a:rPr lang="uk-UA" sz="2000" i="1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i="1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підставі</a:t>
            </a:r>
            <a:r>
              <a:rPr lang="uk-UA" sz="2000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коду</a:t>
            </a:r>
            <a:r>
              <a:rPr lang="uk-UA" sz="2000" i="1" spc="-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дитячого</a:t>
            </a:r>
            <a:r>
              <a:rPr lang="uk-UA" sz="2000" i="1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мовлення,</a:t>
            </a:r>
            <a:r>
              <a:rPr lang="uk-UA" sz="2000" i="1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</a:t>
            </a:r>
            <a:r>
              <a:rPr lang="uk-UA" sz="2000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i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сленг</a:t>
            </a:r>
            <a:r>
              <a:rPr lang="uk-UA" sz="2000" i="1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z="2000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жаргон,</a:t>
            </a:r>
            <a:r>
              <a:rPr lang="uk-UA" sz="2000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спілкуючись</a:t>
            </a:r>
            <a:r>
              <a:rPr lang="uk-UA" sz="2000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людиною,</a:t>
            </a:r>
            <a:r>
              <a:rPr lang="uk-UA" sz="20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</a:t>
            </a:r>
            <a:r>
              <a:rPr lang="uk-UA" sz="20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їх.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353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i="1" spc="1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комунікативній</a:t>
            </a:r>
            <a:r>
              <a:rPr lang="uk-UA" sz="2000" i="1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лінгвістиці</a:t>
            </a:r>
            <a:r>
              <a:rPr lang="uk-UA" sz="2000" i="1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мовна</a:t>
            </a:r>
            <a:r>
              <a:rPr lang="uk-UA" sz="2000" i="1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конвергенція</a:t>
            </a:r>
            <a:r>
              <a:rPr lang="uk-UA" sz="2000" i="1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розглядається</a:t>
            </a:r>
            <a:r>
              <a:rPr lang="uk-UA" sz="2000" i="1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2000" i="1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стратегія</a:t>
            </a:r>
            <a:r>
              <a:rPr lang="uk-UA" sz="2000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перемикання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кодів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анг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codeswitchinq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адресанта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мовленнєвий</a:t>
            </a:r>
            <a:r>
              <a:rPr lang="uk-UA" sz="2000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регістр</a:t>
            </a:r>
            <a:r>
              <a:rPr lang="uk-UA" sz="2000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адресата</a:t>
            </a:r>
            <a:r>
              <a:rPr lang="uk-UA" sz="2000" i="1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(Селіванова</a:t>
            </a:r>
            <a:r>
              <a:rPr lang="uk-UA" sz="2000" i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О.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Сучасна</a:t>
            </a:r>
            <a:r>
              <a:rPr lang="uk-UA" sz="2000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лінгвістика:</a:t>
            </a:r>
            <a:r>
              <a:rPr lang="uk-UA" sz="2000" i="1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Термінологічна</a:t>
            </a:r>
            <a:r>
              <a:rPr lang="uk-UA" sz="2000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енциклопедія).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12998</TotalTime>
  <Words>2181</Words>
  <Application>Microsoft Office PowerPoint</Application>
  <PresentationFormat>Экран (4:3)</PresentationFormat>
  <Paragraphs>123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Aharoni</vt:lpstr>
      <vt:lpstr>Arial</vt:lpstr>
      <vt:lpstr>Arial Unicode MS</vt:lpstr>
      <vt:lpstr>Calibri</vt:lpstr>
      <vt:lpstr>DFKai-SB</vt:lpstr>
      <vt:lpstr>Monotype Corsiva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VnDell1</dc:creator>
  <cp:lastModifiedBy>admin</cp:lastModifiedBy>
  <cp:revision>54</cp:revision>
  <dcterms:created xsi:type="dcterms:W3CDTF">2022-08-21T15:47:35Z</dcterms:created>
  <dcterms:modified xsi:type="dcterms:W3CDTF">2023-01-20T09:31:07Z</dcterms:modified>
</cp:coreProperties>
</file>