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71" r:id="rId9"/>
    <p:sldId id="272" r:id="rId10"/>
    <p:sldId id="273" r:id="rId11"/>
    <p:sldId id="274" r:id="rId12"/>
    <p:sldId id="263" r:id="rId13"/>
    <p:sldId id="276" r:id="rId14"/>
    <p:sldId id="275" r:id="rId15"/>
    <p:sldId id="265" r:id="rId16"/>
    <p:sldId id="264" r:id="rId17"/>
    <p:sldId id="278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634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335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483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720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658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772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464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48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18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512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967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1934B-8CFB-4B18-A231-2C4AD46EEE7E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3CF2D-40C6-4903-8411-154F61D69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58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03075" y="2006222"/>
            <a:ext cx="83547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err="1"/>
              <a:t>Національні</a:t>
            </a:r>
            <a:r>
              <a:rPr lang="ru-RU" sz="3600" dirty="0"/>
              <a:t> </a:t>
            </a:r>
            <a:r>
              <a:rPr lang="ru-RU" sz="3600" dirty="0" err="1"/>
              <a:t>особливості</a:t>
            </a:r>
            <a:r>
              <a:rPr lang="ru-RU" sz="3600" dirty="0"/>
              <a:t> </a:t>
            </a:r>
            <a:r>
              <a:rPr lang="ru-RU" sz="3600" dirty="0" err="1"/>
              <a:t>словозміни</a:t>
            </a:r>
            <a:r>
              <a:rPr lang="ru-RU" sz="3600" dirty="0"/>
              <a:t> </a:t>
            </a:r>
            <a:r>
              <a:rPr lang="ru-RU" sz="3600" dirty="0" err="1"/>
              <a:t>прикметників</a:t>
            </a:r>
            <a:r>
              <a:rPr lang="ru-RU" sz="3600" dirty="0"/>
              <a:t> та </a:t>
            </a:r>
            <a:r>
              <a:rPr lang="ru-RU" sz="3600" dirty="0" err="1"/>
              <a:t>числівників</a:t>
            </a:r>
            <a:r>
              <a:rPr lang="ru-RU" sz="3600" dirty="0"/>
              <a:t>. </a:t>
            </a:r>
            <a:r>
              <a:rPr lang="ru-RU" sz="3600" dirty="0" err="1"/>
              <a:t>Національний</a:t>
            </a:r>
            <a:r>
              <a:rPr lang="ru-RU" sz="3600" dirty="0"/>
              <a:t> </a:t>
            </a:r>
            <a:r>
              <a:rPr lang="ru-RU" sz="3600" dirty="0" err="1"/>
              <a:t>етикет</a:t>
            </a:r>
            <a:r>
              <a:rPr lang="ru-RU" sz="3600" dirty="0"/>
              <a:t> </a:t>
            </a:r>
            <a:r>
              <a:rPr lang="ru-RU" sz="3600" dirty="0" err="1"/>
              <a:t>особистого</a:t>
            </a:r>
            <a:r>
              <a:rPr lang="ru-RU" sz="3600" dirty="0"/>
              <a:t> і </a:t>
            </a:r>
            <a:r>
              <a:rPr lang="ru-RU" sz="3600" dirty="0" err="1"/>
              <a:t>ділового</a:t>
            </a:r>
            <a:r>
              <a:rPr lang="ru-RU" sz="3600" dirty="0"/>
              <a:t> </a:t>
            </a:r>
            <a:r>
              <a:rPr lang="ru-RU" sz="3600" dirty="0" err="1"/>
              <a:t>листування</a:t>
            </a:r>
            <a:r>
              <a:rPr lang="ru-RU" sz="3600" dirty="0"/>
              <a:t>, </a:t>
            </a:r>
            <a:r>
              <a:rPr lang="ru-RU" sz="3600" dirty="0" err="1"/>
              <a:t>традиції</a:t>
            </a:r>
            <a:r>
              <a:rPr lang="ru-RU" sz="3600" dirty="0"/>
              <a:t> </a:t>
            </a:r>
            <a:r>
              <a:rPr lang="ru-RU" sz="3600" dirty="0" err="1"/>
              <a:t>звертань</a:t>
            </a:r>
            <a:r>
              <a:rPr lang="ru-RU" sz="3600" dirty="0"/>
              <a:t>.</a:t>
            </a:r>
            <a:endParaRPr lang="ru-RU" sz="36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032310" y="818866"/>
            <a:ext cx="28757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ТЕМА 10: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145905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716066" y="0"/>
            <a:ext cx="10384076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випадки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написання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прикметників</a:t>
            </a:r>
            <a:endParaRPr 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Через </a:t>
            </a:r>
            <a:r>
              <a:rPr lang="ru-RU" sz="2800" dirty="0" err="1" smtClean="0">
                <a:solidFill>
                  <a:srgbClr val="C00000"/>
                </a:solidFill>
              </a:rPr>
              <a:t>дефіс</a:t>
            </a: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ru-RU" sz="2800" dirty="0" err="1">
                <a:solidFill>
                  <a:srgbClr val="C00000"/>
                </a:solidFill>
              </a:rPr>
              <a:t>пишемо</a:t>
            </a:r>
            <a:r>
              <a:rPr lang="ru-RU" sz="2800" dirty="0">
                <a:solidFill>
                  <a:srgbClr val="C00000"/>
                </a:solidFill>
              </a:rPr>
              <a:t>:</a:t>
            </a:r>
          </a:p>
          <a:p>
            <a:pPr algn="just"/>
            <a:r>
              <a:rPr lang="uk-UA" sz="2800" u="sng" dirty="0"/>
              <a:t>ґ) складні прикметники, в яких перша частина не має прикметникового суфікса, але яка за змістом є однорідною з другою частиною й приєднана до неї за допомогою сполучного звука </a:t>
            </a:r>
            <a:r>
              <a:rPr lang="uk-UA" sz="2800" b="1" u="sng" dirty="0"/>
              <a:t>о</a:t>
            </a:r>
            <a:r>
              <a:rPr lang="uk-UA" sz="2800" u="sng" dirty="0"/>
              <a:t> або </a:t>
            </a:r>
            <a:r>
              <a:rPr lang="uk-UA" sz="2800" b="1" u="sng" dirty="0"/>
              <a:t>е</a:t>
            </a:r>
            <a:r>
              <a:rPr lang="uk-UA" sz="2800" u="sng" dirty="0" smtClean="0"/>
              <a:t>:</a:t>
            </a:r>
            <a:r>
              <a:rPr lang="uk-UA" sz="2800" i="1" u="sng" dirty="0" smtClean="0"/>
              <a:t> </a:t>
            </a:r>
            <a:r>
              <a:rPr lang="uk-UA" sz="2800" i="1" dirty="0" err="1"/>
              <a:t>м’я́со-во́вня́ний</a:t>
            </a:r>
            <a:r>
              <a:rPr lang="uk-UA" sz="2800" i="1" dirty="0"/>
              <a:t>, </a:t>
            </a:r>
            <a:r>
              <a:rPr lang="uk-UA" sz="2800" i="1" dirty="0" err="1"/>
              <a:t>м’я́со-моло́чний</a:t>
            </a:r>
            <a:r>
              <a:rPr lang="uk-UA" sz="2800" i="1" dirty="0"/>
              <a:t>, </a:t>
            </a:r>
            <a:r>
              <a:rPr lang="uk-UA" sz="2800" i="1" dirty="0" err="1"/>
              <a:t>крохма́ле-па́токовий</a:t>
            </a:r>
            <a:r>
              <a:rPr lang="uk-UA" sz="2800" i="1" dirty="0"/>
              <a:t>.</a:t>
            </a:r>
            <a:endParaRPr lang="ru-RU" sz="2800" dirty="0"/>
          </a:p>
          <a:p>
            <a:r>
              <a:rPr lang="uk-UA" sz="2400" b="1" u="sng" dirty="0"/>
              <a:t>Примітка. </a:t>
            </a:r>
            <a:r>
              <a:rPr lang="uk-UA" sz="2400" u="sng" dirty="0"/>
              <a:t>Складні прикметники цього типу, що </a:t>
            </a:r>
            <a:r>
              <a:rPr lang="uk-UA" sz="2400" u="sng" dirty="0" smtClean="0"/>
              <a:t>належать до нових наукових термінів, </a:t>
            </a:r>
            <a:r>
              <a:rPr lang="uk-UA" sz="2400" u="sng" dirty="0"/>
              <a:t>пишемо разом: </a:t>
            </a:r>
            <a:r>
              <a:rPr lang="uk-UA" sz="2400" i="1" u="sng" dirty="0" err="1"/>
              <a:t>головоно́гі</a:t>
            </a:r>
            <a:r>
              <a:rPr lang="uk-UA" sz="2400" i="1" u="sng" dirty="0"/>
              <a:t>, </a:t>
            </a:r>
            <a:r>
              <a:rPr lang="uk-UA" sz="2400" i="1" u="sng" dirty="0" smtClean="0"/>
              <a:t>грудочеревна́</a:t>
            </a:r>
            <a:r>
              <a:rPr lang="uk-UA" sz="2400" u="sng" dirty="0"/>
              <a:t> </a:t>
            </a:r>
            <a:r>
              <a:rPr lang="uk-UA" sz="2400" u="sng" dirty="0" smtClean="0"/>
              <a:t>(перепона);</a:t>
            </a:r>
          </a:p>
          <a:p>
            <a:endParaRPr lang="ru-RU" sz="2400" u="sng" dirty="0"/>
          </a:p>
          <a:p>
            <a:r>
              <a:rPr lang="uk-UA" sz="2800" u="sng" dirty="0"/>
              <a:t>д) складні прикметники, утворені з двох або кількох основ, які означають якість із додатковим відтінком, відтінки кольорів або поєднання кількох кольорів в одному предметі</a:t>
            </a:r>
            <a:r>
              <a:rPr lang="uk-UA" sz="2800" dirty="0"/>
              <a:t>: </a:t>
            </a:r>
            <a:r>
              <a:rPr lang="uk-UA" sz="2800" i="1" dirty="0" err="1"/>
              <a:t>блаки́тно-си́ній</a:t>
            </a:r>
            <a:r>
              <a:rPr lang="uk-UA" sz="2800" i="1" dirty="0"/>
              <a:t>, </a:t>
            </a:r>
            <a:r>
              <a:rPr lang="uk-UA" sz="2800" i="1" dirty="0" err="1"/>
              <a:t>гіркува́то-соло́ний</a:t>
            </a:r>
            <a:r>
              <a:rPr lang="uk-UA" sz="2800" i="1" dirty="0"/>
              <a:t>, </a:t>
            </a:r>
            <a:r>
              <a:rPr lang="uk-UA" sz="2800" i="1" dirty="0" err="1"/>
              <a:t>ки́сло-соло́дкий</a:t>
            </a:r>
            <a:r>
              <a:rPr lang="uk-UA" sz="2800" i="1" dirty="0"/>
              <a:t>, </a:t>
            </a:r>
            <a:r>
              <a:rPr lang="uk-UA" sz="2800" i="1" dirty="0" err="1"/>
              <a:t>моло́чно-бі́лий</a:t>
            </a:r>
            <a:r>
              <a:rPr lang="uk-UA" sz="2800" i="1" dirty="0"/>
              <a:t>, </a:t>
            </a:r>
            <a:r>
              <a:rPr lang="uk-UA" sz="2800" i="1" dirty="0" err="1"/>
              <a:t>сі́ро-голуби́й</a:t>
            </a:r>
            <a:r>
              <a:rPr lang="uk-UA" sz="2800" i="1" dirty="0"/>
              <a:t>, </a:t>
            </a:r>
            <a:r>
              <a:rPr lang="uk-UA" sz="2800" i="1" dirty="0" err="1"/>
              <a:t>те́мно-зеле́ний</a:t>
            </a:r>
            <a:r>
              <a:rPr lang="uk-UA" sz="2800" i="1" dirty="0"/>
              <a:t>, </a:t>
            </a:r>
            <a:r>
              <a:rPr lang="uk-UA" sz="2800" i="1" dirty="0" err="1"/>
              <a:t>черво́но-зеле́но-си́ній</a:t>
            </a:r>
            <a:r>
              <a:rPr lang="uk-UA" sz="2800" i="1" dirty="0"/>
              <a:t>,</a:t>
            </a:r>
            <a:r>
              <a:rPr lang="uk-UA" sz="2800" dirty="0"/>
              <a:t> </a:t>
            </a:r>
            <a:r>
              <a:rPr lang="uk-UA" sz="2800" b="1" dirty="0"/>
              <a:t>але</a:t>
            </a:r>
            <a:r>
              <a:rPr lang="uk-UA" sz="2800" dirty="0"/>
              <a:t> </a:t>
            </a:r>
            <a:r>
              <a:rPr lang="uk-UA" sz="2800" i="1" dirty="0" err="1"/>
              <a:t>жовтогаря́чий</a:t>
            </a:r>
            <a:r>
              <a:rPr lang="uk-UA" sz="2800" i="1" dirty="0"/>
              <a:t>, </a:t>
            </a:r>
            <a:r>
              <a:rPr lang="uk-UA" sz="2800" i="1" dirty="0" err="1" smtClean="0"/>
              <a:t>червоногаря́чий</a:t>
            </a:r>
            <a:r>
              <a:rPr lang="uk-UA" sz="2800" dirty="0" smtClean="0"/>
              <a:t>;</a:t>
            </a:r>
            <a:endParaRPr lang="ru-RU" sz="2800" dirty="0"/>
          </a:p>
        </p:txBody>
      </p:sp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69684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498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066794" y="0"/>
            <a:ext cx="923168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випадки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написання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прикметників</a:t>
            </a:r>
            <a:endParaRPr 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Через </a:t>
            </a:r>
            <a:r>
              <a:rPr lang="ru-RU" sz="2800" dirty="0" err="1" smtClean="0">
                <a:solidFill>
                  <a:srgbClr val="C00000"/>
                </a:solidFill>
              </a:rPr>
              <a:t>дефіс</a:t>
            </a: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ru-RU" sz="2800" dirty="0" err="1">
                <a:solidFill>
                  <a:srgbClr val="C00000"/>
                </a:solidFill>
              </a:rPr>
              <a:t>пишемо</a:t>
            </a:r>
            <a:r>
              <a:rPr lang="ru-RU" sz="2800" dirty="0">
                <a:solidFill>
                  <a:srgbClr val="C00000"/>
                </a:solidFill>
              </a:rPr>
              <a:t>:</a:t>
            </a:r>
          </a:p>
          <a:p>
            <a:pPr algn="just"/>
            <a:r>
              <a:rPr lang="uk-UA" sz="2800" dirty="0"/>
              <a:t>е) складні назви проміжних сторін світу: </a:t>
            </a:r>
            <a:r>
              <a:rPr lang="uk-UA" sz="2800" i="1" dirty="0" err="1"/>
              <a:t>півде́нно-схі́дний</a:t>
            </a:r>
            <a:r>
              <a:rPr lang="uk-UA" sz="2800" i="1" dirty="0"/>
              <a:t>, </a:t>
            </a:r>
            <a:r>
              <a:rPr lang="uk-UA" sz="2800" i="1" dirty="0" err="1"/>
              <a:t>півні́чно-за́хідний</a:t>
            </a:r>
            <a:r>
              <a:rPr lang="uk-UA" sz="2800" i="1" dirty="0"/>
              <a:t>; </a:t>
            </a:r>
            <a:r>
              <a:rPr lang="uk-UA" sz="2800" i="1" dirty="0" err="1"/>
              <a:t>норд-о́стівський</a:t>
            </a:r>
            <a:r>
              <a:rPr lang="uk-UA" sz="2800" i="1" dirty="0"/>
              <a:t>;</a:t>
            </a:r>
            <a:endParaRPr lang="ru-RU" sz="2800" dirty="0"/>
          </a:p>
          <a:p>
            <a:pPr algn="just"/>
            <a:r>
              <a:rPr lang="uk-UA" sz="2800" dirty="0"/>
              <a:t>є) складні прикметники, першим компонентом яких є числівник, написаний цифрами: </a:t>
            </a:r>
            <a:r>
              <a:rPr lang="uk-UA" sz="2800" i="1" dirty="0"/>
              <a:t>20-рі́чний, </a:t>
            </a:r>
            <a:r>
              <a:rPr lang="uk-UA" sz="2800" i="1" dirty="0" smtClean="0"/>
              <a:t>10-поверхо́вий, 26-кілограмовий.</a:t>
            </a:r>
          </a:p>
        </p:txBody>
      </p:sp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69684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Ð ÐµÐ·ÑÐ»ÑÑÐ°Ñ Ð¿Ð¾ÑÑÐºÑ Ð·Ð¾Ð±ÑÐ°Ð¶ÐµÐ½Ñ Ð·Ð° Ð·Ð°Ð¿Ð¸ÑÐ¾Ð¼ &quot;ÐÐÐÐÐÐ ÐÐÐ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525" y="3366370"/>
            <a:ext cx="3573463" cy="3105150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54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941535" y="174466"/>
            <a:ext cx="979535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indent="270510" algn="ctr">
              <a:lnSpc>
                <a:spcPct val="150000"/>
              </a:lnSpc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Самостійна робота</a:t>
            </a:r>
          </a:p>
          <a:p>
            <a:pPr marL="180340" indent="270510" algn="ctr">
              <a:lnSpc>
                <a:spcPct val="150000"/>
              </a:lnSpc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Запишіть прикметники</a:t>
            </a:r>
          </a:p>
          <a:p>
            <a:pPr marL="180340" indent="270510"/>
            <a:r>
              <a:rPr lang="uk-UA" sz="2800" i="1" dirty="0" smtClean="0">
                <a:cs typeface="Times New Roman" panose="02020603050405020304" pitchFamily="18" charset="0"/>
              </a:rPr>
              <a:t>Мікро/біологічний;                     </a:t>
            </a:r>
            <a:r>
              <a:rPr lang="uk-UA" sz="2800" i="1" dirty="0" err="1" smtClean="0"/>
              <a:t>електро</a:t>
            </a:r>
            <a:r>
              <a:rPr lang="uk-UA" sz="2800" i="1" dirty="0" smtClean="0"/>
              <a:t>/</a:t>
            </a:r>
            <a:r>
              <a:rPr lang="uk-UA" sz="2800" i="1" dirty="0" err="1" smtClean="0"/>
              <a:t>кардіо</a:t>
            </a:r>
            <a:r>
              <a:rPr lang="uk-UA" sz="2800" i="1" dirty="0" smtClean="0"/>
              <a:t>/логічний;</a:t>
            </a:r>
            <a:endParaRPr lang="uk-UA" sz="2800" i="1" dirty="0" smtClean="0">
              <a:cs typeface="Times New Roman" panose="02020603050405020304" pitchFamily="18" charset="0"/>
            </a:endParaRPr>
          </a:p>
          <a:p>
            <a:pPr marL="180340" indent="270510"/>
            <a:r>
              <a:rPr lang="uk-UA" sz="2800" i="1" dirty="0" smtClean="0">
                <a:cs typeface="Times New Roman" panose="02020603050405020304" pitchFamily="18" charset="0"/>
              </a:rPr>
              <a:t>віце/президентський;               </a:t>
            </a:r>
            <a:r>
              <a:rPr lang="uk-UA" sz="2800" i="1" dirty="0" smtClean="0"/>
              <a:t>аграрно/сировинний;</a:t>
            </a:r>
            <a:endParaRPr lang="uk-UA" sz="2800" i="1" dirty="0" smtClean="0">
              <a:cs typeface="Times New Roman" panose="02020603050405020304" pitchFamily="18" charset="0"/>
            </a:endParaRPr>
          </a:p>
          <a:p>
            <a:pPr marL="180340" indent="270510"/>
            <a:r>
              <a:rPr lang="uk-UA" sz="2800" i="1" dirty="0" smtClean="0">
                <a:cs typeface="Times New Roman" panose="02020603050405020304" pitchFamily="18" charset="0"/>
              </a:rPr>
              <a:t>м</a:t>
            </a:r>
            <a:r>
              <a:rPr lang="en-US" sz="2800" i="1" dirty="0" smtClean="0">
                <a:cs typeface="Times New Roman" panose="02020603050405020304" pitchFamily="18" charset="0"/>
              </a:rPr>
              <a:t>’</a:t>
            </a:r>
            <a:r>
              <a:rPr lang="uk-UA" sz="2800" i="1" dirty="0" smtClean="0">
                <a:cs typeface="Times New Roman" panose="02020603050405020304" pitchFamily="18" charset="0"/>
              </a:rPr>
              <a:t>ясо/молочний;                         </a:t>
            </a:r>
            <a:r>
              <a:rPr lang="uk-UA" sz="2800" i="1" dirty="0" smtClean="0"/>
              <a:t>вельми/шановний;</a:t>
            </a:r>
            <a:endParaRPr lang="uk-UA" sz="2800" i="1" dirty="0" smtClean="0">
              <a:cs typeface="Times New Roman" panose="02020603050405020304" pitchFamily="18" charset="0"/>
            </a:endParaRPr>
          </a:p>
          <a:p>
            <a:pPr marL="180340" indent="270510"/>
            <a:r>
              <a:rPr lang="uk-UA" sz="2800" i="1" dirty="0" smtClean="0"/>
              <a:t>м’ясо/заготівельний;                контрольно/вимірювальний;</a:t>
            </a:r>
          </a:p>
          <a:p>
            <a:pPr marL="180340" indent="270510"/>
            <a:r>
              <a:rPr lang="uk-UA" sz="2800" i="1" smtClean="0"/>
              <a:t>Історико/культурний</a:t>
            </a:r>
            <a:r>
              <a:rPr lang="uk-UA" sz="2800" i="1" dirty="0" smtClean="0"/>
              <a:t>;              глибоко/поважний;</a:t>
            </a:r>
          </a:p>
          <a:p>
            <a:pPr marL="180340" indent="270510"/>
            <a:r>
              <a:rPr lang="uk-UA" sz="2800" i="1" dirty="0" smtClean="0"/>
              <a:t>тепло/обмінний;                        округло/яйце/подібний;</a:t>
            </a:r>
          </a:p>
          <a:p>
            <a:pPr marL="180340" indent="270510"/>
            <a:r>
              <a:rPr lang="uk-UA" sz="2800" i="1" dirty="0" smtClean="0"/>
              <a:t>25/річний;                                      суспільно/корисний;</a:t>
            </a:r>
          </a:p>
          <a:p>
            <a:pPr marL="180340" indent="270510"/>
            <a:r>
              <a:rPr lang="uk-UA" sz="2800" i="1" dirty="0" smtClean="0"/>
              <a:t>чорно/земний;                              грудо/черевний;</a:t>
            </a:r>
          </a:p>
          <a:p>
            <a:pPr marL="180340" indent="270510"/>
            <a:r>
              <a:rPr lang="uk-UA" sz="2800" i="1" dirty="0" err="1" smtClean="0"/>
              <a:t>сільсько</a:t>
            </a:r>
            <a:r>
              <a:rPr lang="uk-UA" sz="2800" i="1" dirty="0" smtClean="0"/>
              <a:t>/господарський;            </a:t>
            </a:r>
            <a:r>
              <a:rPr lang="uk-UA" sz="2800" i="1" dirty="0" err="1" smtClean="0"/>
              <a:t>дво</a:t>
            </a:r>
            <a:r>
              <a:rPr lang="uk-UA" sz="2800" i="1" dirty="0" smtClean="0"/>
              <a:t>/вугле/кислий;</a:t>
            </a:r>
          </a:p>
          <a:p>
            <a:pPr marL="180340" indent="270510"/>
            <a:r>
              <a:rPr lang="uk-UA" sz="2800" i="1" dirty="0" smtClean="0"/>
              <a:t>радіо/хірургічний;                        сто/відсотковий.</a:t>
            </a:r>
            <a:endParaRPr lang="uk-UA" sz="2800" i="1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40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941535" y="303256"/>
            <a:ext cx="979535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Вправа 1.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слів, поданих у першій частині, доберіть слова з частини другої, поставивши їх у кличному відмінку. Які з утворених словосполучень-звертань варто використовувати в службових листах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І. Дорогий, шановний,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всечесніший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високоповажний, рідний, вельмишановний, рідненький, милий,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глибокошановний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високопреподобний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блаженніший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святий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ІІ. Професор, президент, міністр, пан прем’єр, пані, панове, генерал, друг, лікар, отець, митрополит, директор, добродій, брат.</a:t>
            </a:r>
            <a:endParaRPr lang="uk-UA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23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228044" y="450763"/>
            <a:ext cx="9478851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Вправа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Продовжте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листа. Визначте тип листа за такими ознаками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найменуванням; 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метою складання; 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ступенем формалізації.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47999" y="3957319"/>
            <a:ext cx="809222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indent="270510" algn="ctr">
              <a:lnSpc>
                <a:spcPct val="150000"/>
              </a:lnSpc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Шановні панове!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Підтверджуємо отримання Вашого листа від </a:t>
            </a:r>
            <a:r>
              <a:rPr lang="uk-UA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26.11.2019 р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на постачання 5 тис. примірників посібника «Усне спілкування».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17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15166" y="300790"/>
            <a:ext cx="92341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Вправа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Продовжте текст листа. Назвіть типові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мовні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звороти, які можна використовувати в листах такого типу.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Вельмишановний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пане...!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із найголовніших принципів роботи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нашої фірми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“Радість”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цінувати своїх клієнтів. До Вас ми ставимося з особливою повагою, адже впродовж нашої співпраці в нас не виникало серйозних непорозумінь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 прикрістю змушені повідомити Вам, що термін оплати за замовлення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ютерів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LENOVO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минув. Розуміємо Ваші фінансові труднощі, але ми більше не можемо нехтувати інтересами нашої фірми. Будемо щиро вдячні, якщо…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433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395473" y="1437918"/>
            <a:ext cx="902808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Робота в групах.</a:t>
            </a: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Завдання 1. Напишіть 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лист, у якому Ви </a:t>
            </a:r>
            <a:r>
              <a:rPr lang="uk-UA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висловлюєте претензію щодо експлуатації </a:t>
            </a:r>
            <a:r>
              <a:rPr lang="uk-UA" sz="2800" smtClean="0">
                <a:latin typeface="Times New Roman" panose="02020603050405020304" pitchFamily="18" charset="0"/>
                <a:ea typeface="Calibri" panose="020F0502020204030204" pitchFamily="34" charset="0"/>
              </a:rPr>
              <a:t>несправної електротехніки. </a:t>
            </a:r>
            <a:endParaRPr lang="uk-UA" sz="28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uk-UA" sz="28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Завдання 2. Напишіть лист-відповідь на отриманий лист-претензію, дотримуючись основних правил етикету листування.</a:t>
            </a:r>
            <a:endParaRPr lang="uk-UA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37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395473" y="538290"/>
            <a:ext cx="409381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1. Утворити прикметники з поданих словосполучень. Визначити розряд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1) рушник із льону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2) дім батька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3) стіл із дерева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4) комплекс готелів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5) намисто з бурштину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6) казка матері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7) обличчя дівчини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8) пір'я лебедя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9) нора зайця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10) отрута змії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985819" y="1151437"/>
            <a:ext cx="45621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11) привіт від осені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12) квіти з лісу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13) зоря перед світанком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14) роси у травні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15) інструменти майстра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16) лист Солохи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17) книга Ольги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18) автомобіль дядька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19) погляд вовка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20) мова солов'я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767781" y="4268414"/>
            <a:ext cx="79395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2. Утворіть усі можливі ступені порівняння прикметників: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Світлий, добрий, яскравий, лагідний, гарний, близький, рідний, ніжний, успішний, щасливий, веселий, радісний, чутливий, милий, глибокий, мілкий, вірний, рідний, старий, бездушний.</a:t>
            </a:r>
            <a:endParaRPr lang="uk-UA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37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47910" y="335845"/>
            <a:ext cx="99294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/>
              <a:t>План: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ru-RU" sz="3600" dirty="0" err="1"/>
              <a:t>Складні</a:t>
            </a:r>
            <a:r>
              <a:rPr lang="ru-RU" sz="3600" dirty="0"/>
              <a:t> </a:t>
            </a:r>
            <a:r>
              <a:rPr lang="ru-RU" sz="3600" dirty="0" err="1"/>
              <a:t>випадки</a:t>
            </a:r>
            <a:r>
              <a:rPr lang="ru-RU" sz="3600" dirty="0"/>
              <a:t> </a:t>
            </a:r>
            <a:r>
              <a:rPr lang="ru-RU" sz="3600" dirty="0" err="1"/>
              <a:t>написання</a:t>
            </a:r>
            <a:r>
              <a:rPr lang="ru-RU" sz="3600" dirty="0"/>
              <a:t> </a:t>
            </a:r>
            <a:r>
              <a:rPr lang="ru-RU" sz="3600" dirty="0" err="1"/>
              <a:t>прикметників</a:t>
            </a:r>
            <a:r>
              <a:rPr lang="ru-RU" sz="3600" dirty="0"/>
              <a:t>. </a:t>
            </a:r>
            <a:endParaRPr lang="ru-RU" sz="3600" dirty="0" smtClean="0"/>
          </a:p>
          <a:p>
            <a:pPr marL="742950" indent="-742950" algn="just">
              <a:buFont typeface="+mj-lt"/>
              <a:buAutoNum type="arabicPeriod"/>
            </a:pPr>
            <a:r>
              <a:rPr lang="ru-RU" sz="3600" dirty="0" err="1" smtClean="0"/>
              <a:t>Написання</a:t>
            </a:r>
            <a:r>
              <a:rPr lang="ru-RU" sz="3600" dirty="0" smtClean="0"/>
              <a:t> </a:t>
            </a:r>
            <a:r>
              <a:rPr lang="ru-RU" sz="3600" dirty="0" err="1"/>
              <a:t>складних</a:t>
            </a:r>
            <a:r>
              <a:rPr lang="ru-RU" sz="3600" dirty="0"/>
              <a:t> і </a:t>
            </a:r>
            <a:r>
              <a:rPr lang="ru-RU" sz="3600" dirty="0" err="1"/>
              <a:t>складених</a:t>
            </a:r>
            <a:r>
              <a:rPr lang="ru-RU" sz="3600" dirty="0"/>
              <a:t> </a:t>
            </a:r>
            <a:r>
              <a:rPr lang="ru-RU" sz="3600" dirty="0" err="1"/>
              <a:t>числівників</a:t>
            </a:r>
            <a:r>
              <a:rPr lang="ru-RU" sz="3600" dirty="0" smtClean="0"/>
              <a:t>.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ru-RU" sz="3600" dirty="0" err="1" smtClean="0"/>
              <a:t>Відмінювання</a:t>
            </a:r>
            <a:r>
              <a:rPr lang="ru-RU" sz="3600" dirty="0" smtClean="0"/>
              <a:t> </a:t>
            </a:r>
            <a:r>
              <a:rPr lang="ru-RU" sz="3600" dirty="0" err="1"/>
              <a:t>кількісних</a:t>
            </a:r>
            <a:r>
              <a:rPr lang="ru-RU" sz="3600" dirty="0"/>
              <a:t> і </a:t>
            </a:r>
            <a:r>
              <a:rPr lang="ru-RU" sz="3600" dirty="0" err="1"/>
              <a:t>порядкових</a:t>
            </a:r>
            <a:r>
              <a:rPr lang="ru-RU" sz="3600" dirty="0"/>
              <a:t> </a:t>
            </a:r>
            <a:r>
              <a:rPr lang="ru-RU" sz="3600" dirty="0" err="1"/>
              <a:t>числівників</a:t>
            </a:r>
            <a:r>
              <a:rPr lang="ru-RU" sz="3600" dirty="0"/>
              <a:t>. </a:t>
            </a:r>
            <a:endParaRPr lang="ru-RU" sz="3600" dirty="0" smtClean="0"/>
          </a:p>
          <a:p>
            <a:pPr marL="742950" indent="-742950" algn="just">
              <a:buFont typeface="+mj-lt"/>
              <a:buAutoNum type="arabicPeriod"/>
            </a:pPr>
            <a:r>
              <a:rPr lang="ru-RU" sz="3600" dirty="0" err="1" smtClean="0"/>
              <a:t>Зв’язок</a:t>
            </a:r>
            <a:r>
              <a:rPr lang="ru-RU" sz="3600" dirty="0" smtClean="0"/>
              <a:t> </a:t>
            </a:r>
            <a:r>
              <a:rPr lang="ru-RU" sz="3600" dirty="0" err="1"/>
              <a:t>числівників</a:t>
            </a:r>
            <a:r>
              <a:rPr lang="ru-RU" sz="3600" dirty="0"/>
              <a:t> з </a:t>
            </a:r>
            <a:r>
              <a:rPr lang="ru-RU" sz="3600" dirty="0" err="1"/>
              <a:t>іменниками</a:t>
            </a:r>
            <a:r>
              <a:rPr lang="ru-RU" sz="3600" dirty="0"/>
              <a:t>. </a:t>
            </a:r>
            <a:endParaRPr lang="ru-RU" sz="3600" dirty="0" smtClean="0"/>
          </a:p>
          <a:p>
            <a:pPr marL="742950" indent="-742950" algn="just">
              <a:buFont typeface="+mj-lt"/>
              <a:buAutoNum type="arabicPeriod"/>
            </a:pPr>
            <a:r>
              <a:rPr lang="ru-RU" sz="3600" dirty="0" err="1" smtClean="0"/>
              <a:t>Національний</a:t>
            </a:r>
            <a:r>
              <a:rPr lang="ru-RU" sz="3600" dirty="0" smtClean="0"/>
              <a:t> </a:t>
            </a:r>
            <a:r>
              <a:rPr lang="ru-RU" sz="3600" dirty="0" err="1"/>
              <a:t>етикет</a:t>
            </a:r>
            <a:r>
              <a:rPr lang="ru-RU" sz="3600" dirty="0"/>
              <a:t> </a:t>
            </a:r>
            <a:r>
              <a:rPr lang="ru-RU" sz="3600" dirty="0" err="1"/>
              <a:t>особистого</a:t>
            </a:r>
            <a:r>
              <a:rPr lang="ru-RU" sz="3600" dirty="0"/>
              <a:t> і </a:t>
            </a:r>
            <a:r>
              <a:rPr lang="ru-RU" sz="3600" dirty="0" err="1"/>
              <a:t>ділового</a:t>
            </a:r>
            <a:r>
              <a:rPr lang="ru-RU" sz="3600" dirty="0"/>
              <a:t> </a:t>
            </a:r>
            <a:r>
              <a:rPr lang="ru-RU" sz="3600" dirty="0" err="1"/>
              <a:t>листування</a:t>
            </a:r>
            <a:r>
              <a:rPr lang="ru-RU" sz="3600" dirty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2104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47910" y="335845"/>
            <a:ext cx="941428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600" b="1" dirty="0" smtClean="0"/>
              <a:t>Лист</a:t>
            </a:r>
            <a:r>
              <a:rPr lang="uk-UA" sz="3600" dirty="0" smtClean="0"/>
              <a:t> – це поширений вид довідково-інформаційної документації, один із способів обміну інформацією й формою оперативного управління діяльністю установ, організацій, підприємств.</a:t>
            </a:r>
            <a:endParaRPr lang="ru-RU" sz="3600" dirty="0"/>
          </a:p>
        </p:txBody>
      </p:sp>
      <p:pic>
        <p:nvPicPr>
          <p:cNvPr id="1026" name="Picture 2" descr="Картинки по запросу лист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005" y="3030539"/>
            <a:ext cx="55245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108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734242" y="129122"/>
            <a:ext cx="6594615" cy="83679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ДІЛОВИХ ЛИСТІВ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58799" y="1054927"/>
            <a:ext cx="35406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 метою </a:t>
            </a:r>
            <a:r>
              <a:rPr lang="ru-RU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складання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53295" y="1833440"/>
            <a:ext cx="9869511" cy="4044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відповіді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актах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влади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дорученнях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вищих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посадових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осіб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відповіді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запити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звернення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кореспонденція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Верховної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Ради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відповіді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доручень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установ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вищого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рівня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відповіді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запити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установ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відповіді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звернення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громадян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відповіді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запити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інформацію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ініціативні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листи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супровідні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листи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17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734242" y="129122"/>
            <a:ext cx="6594615" cy="83679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ДІЛОВИХ ЛИСТІВ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86066" y="1224184"/>
            <a:ext cx="43370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/>
              <a:t>За </a:t>
            </a:r>
            <a:r>
              <a:rPr lang="ru-RU" sz="2800" b="1" dirty="0" err="1"/>
              <a:t>ступенем</a:t>
            </a:r>
            <a:r>
              <a:rPr lang="ru-RU" sz="2800" b="1" dirty="0"/>
              <a:t> </a:t>
            </a:r>
            <a:r>
              <a:rPr lang="ru-RU" sz="2800" b="1" dirty="0" err="1"/>
              <a:t>формалізації</a:t>
            </a:r>
            <a:r>
              <a:rPr lang="ru-RU" sz="2800" b="1" dirty="0"/>
              <a:t> 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17695" y="2425866"/>
            <a:ext cx="939298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Формальні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листи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листи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підготовлені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одним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організацією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до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Неформальні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листи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скажімо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менеджер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кадрової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ветклініки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менеджеру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кадрової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іншої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пропозицією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обміну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матеріалами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34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734242" y="129122"/>
            <a:ext cx="6594615" cy="83679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ДІЛОВИХ ЛИСТІВ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85610" y="674093"/>
            <a:ext cx="48581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функціональною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ознакою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12112" y="1218658"/>
            <a:ext cx="381217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Листи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потребують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відповіді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лист-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прохання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лист-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вимога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лист-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звернення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лист-запит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ист-пропозиція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167091" y="1141768"/>
            <a:ext cx="4745867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Листи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потребують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відповіді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лист-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лист-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відмова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лист-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нагадування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лист-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повідомлення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лист-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подяка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арантійний лист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лист-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оповіщення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лист-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підтвердження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лист-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розпорядження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лист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супровідний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лист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50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154691" y="129122"/>
            <a:ext cx="6594615" cy="83679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ДІЛОВИХ ЛИСТІВ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63065" y="738579"/>
            <a:ext cx="806810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кількістю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адресатів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Звичайні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надсилаються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адресу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інстанції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18926" y="1892863"/>
            <a:ext cx="46493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Циркулярні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листи</a:t>
            </a:r>
            <a:endParaRPr 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Надсилаються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підпорядкованим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адресатом.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циркулярного листа є, як правило,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корпорація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інформує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дочірні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вказівки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розпорядження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34894" y="1944377"/>
            <a:ext cx="478511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Колективні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листи</a:t>
            </a:r>
            <a:endParaRPr 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імені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надсилаються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одну адресу. 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таких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листів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віднести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скарги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претензії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прохання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звернення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підписані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групами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усвідомлюють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свою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розв’язанні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00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996225" y="141667"/>
            <a:ext cx="9749307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випадки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написання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прикметників</a:t>
            </a:r>
            <a:endParaRPr 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Через </a:t>
            </a:r>
            <a:r>
              <a:rPr lang="ru-RU" sz="2800" dirty="0" err="1" smtClean="0">
                <a:solidFill>
                  <a:srgbClr val="C00000"/>
                </a:solidFill>
              </a:rPr>
              <a:t>дефіс</a:t>
            </a: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ru-RU" sz="2800" dirty="0" err="1">
                <a:solidFill>
                  <a:srgbClr val="C00000"/>
                </a:solidFill>
              </a:rPr>
              <a:t>пишемо</a:t>
            </a:r>
            <a:r>
              <a:rPr lang="ru-RU" sz="2800" dirty="0">
                <a:solidFill>
                  <a:srgbClr val="C00000"/>
                </a:solidFill>
              </a:rPr>
              <a:t>:</a:t>
            </a:r>
          </a:p>
          <a:p>
            <a:pPr algn="just"/>
            <a:r>
              <a:rPr lang="uk-UA" sz="2800" u="sng" dirty="0" smtClean="0"/>
              <a:t>а</a:t>
            </a:r>
            <a:r>
              <a:rPr lang="uk-UA" sz="2800" u="sng" dirty="0"/>
              <a:t>) складні прикметники, утворені від складних іменників, писаних із </a:t>
            </a:r>
            <a:r>
              <a:rPr lang="uk-UA" sz="2800" u="sng" dirty="0" err="1" smtClean="0"/>
              <a:t>дефісом:</a:t>
            </a:r>
            <a:r>
              <a:rPr lang="uk-UA" sz="2800" i="1" dirty="0" err="1" smtClean="0"/>
              <a:t>соція́л-демократи́чний</a:t>
            </a:r>
            <a:r>
              <a:rPr lang="uk-UA" sz="2800" dirty="0" smtClean="0"/>
              <a:t> (</a:t>
            </a:r>
            <a:r>
              <a:rPr lang="uk-UA" sz="2800" dirty="0" err="1" smtClean="0"/>
              <a:t>соція́л-демокра́т</a:t>
            </a:r>
            <a:r>
              <a:rPr lang="uk-UA" sz="2800" dirty="0"/>
              <a:t>), </a:t>
            </a:r>
            <a:r>
              <a:rPr lang="uk-UA" sz="2800" i="1" dirty="0" err="1" smtClean="0"/>
              <a:t>у́нтер-офіце́рський</a:t>
            </a:r>
            <a:r>
              <a:rPr lang="uk-UA" sz="2800" i="1" dirty="0" smtClean="0"/>
              <a:t> </a:t>
            </a:r>
            <a:r>
              <a:rPr lang="uk-UA" sz="2800" dirty="0" smtClean="0"/>
              <a:t>(</a:t>
            </a:r>
            <a:r>
              <a:rPr lang="uk-UA" sz="2800" dirty="0" err="1" smtClean="0"/>
              <a:t>у́нтер-офіце́р</a:t>
            </a:r>
            <a:r>
              <a:rPr lang="uk-UA" sz="2800" dirty="0" smtClean="0"/>
              <a:t>),</a:t>
            </a:r>
            <a:r>
              <a:rPr lang="uk-UA" sz="2800" i="1" dirty="0" err="1" smtClean="0"/>
              <a:t>член-кореспонде́нтський</a:t>
            </a:r>
            <a:r>
              <a:rPr lang="uk-UA" sz="2800" dirty="0"/>
              <a:t> (</a:t>
            </a:r>
            <a:r>
              <a:rPr lang="uk-UA" sz="2800" dirty="0" err="1"/>
              <a:t>член-кореспонде́нт</a:t>
            </a:r>
            <a:r>
              <a:rPr lang="uk-UA" sz="2800" dirty="0" smtClean="0"/>
              <a:t>).</a:t>
            </a:r>
          </a:p>
          <a:p>
            <a:pPr algn="just"/>
            <a:endParaRPr lang="uk-UA" sz="2800" dirty="0" smtClean="0"/>
          </a:p>
          <a:p>
            <a:pPr algn="just"/>
            <a:r>
              <a:rPr lang="uk-UA" sz="2800" u="sng" dirty="0"/>
              <a:t>б) складні прикметники, утворені з двох чи більше прикметникових основ, якщо названі цими основами поняття не підпорядковані одне одному:</a:t>
            </a:r>
            <a:r>
              <a:rPr lang="uk-UA" sz="2800" i="1" dirty="0"/>
              <a:t> </a:t>
            </a:r>
            <a:r>
              <a:rPr lang="uk-UA" sz="2800" i="1" dirty="0" err="1" smtClean="0"/>
              <a:t>держа́вно-монополісти́чний</a:t>
            </a:r>
            <a:r>
              <a:rPr lang="uk-UA" sz="2800" i="1" dirty="0"/>
              <a:t>,</a:t>
            </a:r>
            <a:r>
              <a:rPr lang="uk-UA" sz="2800" i="1" dirty="0" smtClean="0"/>
              <a:t> </a:t>
            </a:r>
            <a:r>
              <a:rPr lang="uk-UA" sz="2800" i="1" dirty="0" err="1" smtClean="0"/>
              <a:t>ма́сово-політи́чний</a:t>
            </a:r>
            <a:r>
              <a:rPr lang="uk-UA" sz="2800" i="1" dirty="0"/>
              <a:t>, </a:t>
            </a:r>
            <a:r>
              <a:rPr lang="uk-UA" sz="2800" i="1" dirty="0" err="1"/>
              <a:t>мо́вно-літерату́рний</a:t>
            </a:r>
            <a:r>
              <a:rPr lang="uk-UA" sz="2800" i="1" dirty="0"/>
              <a:t>, </a:t>
            </a:r>
            <a:r>
              <a:rPr lang="uk-UA" sz="2800" i="1" dirty="0" err="1" smtClean="0"/>
              <a:t>навча́льно-виховни́й</a:t>
            </a:r>
            <a:r>
              <a:rPr lang="uk-UA" sz="2800" i="1" dirty="0" smtClean="0"/>
              <a:t>, </a:t>
            </a:r>
            <a:r>
              <a:rPr lang="uk-UA" sz="2800" i="1" dirty="0" err="1"/>
              <a:t>озе́рно-лісови́й</a:t>
            </a:r>
            <a:r>
              <a:rPr lang="uk-UA" sz="2800" i="1" dirty="0"/>
              <a:t>, </a:t>
            </a:r>
            <a:r>
              <a:rPr lang="uk-UA" sz="2800" i="1" dirty="0" err="1"/>
              <a:t>пло́ско-опу́клий</a:t>
            </a:r>
            <a:r>
              <a:rPr lang="uk-UA" sz="2800" i="1" dirty="0" smtClean="0"/>
              <a:t>, </a:t>
            </a:r>
            <a:r>
              <a:rPr lang="uk-UA" sz="2800" i="1" dirty="0" err="1" smtClean="0"/>
              <a:t>суспі́льно-політи́чний</a:t>
            </a:r>
            <a:r>
              <a:rPr lang="uk-UA" sz="2800" dirty="0" smtClean="0"/>
              <a:t>; </a:t>
            </a:r>
            <a:r>
              <a:rPr lang="uk-UA" sz="2800" dirty="0"/>
              <a:t>а також </a:t>
            </a:r>
            <a:r>
              <a:rPr lang="uk-UA" sz="2800" dirty="0" smtClean="0"/>
              <a:t>узвичаєні:</a:t>
            </a:r>
            <a:r>
              <a:rPr lang="uk-UA" sz="2800" i="1" dirty="0"/>
              <a:t> </a:t>
            </a:r>
            <a:r>
              <a:rPr lang="uk-UA" sz="2800" i="1" dirty="0" err="1" smtClean="0"/>
              <a:t>всесві́тньо-істори́чний</a:t>
            </a:r>
            <a:r>
              <a:rPr lang="uk-UA" sz="2800" i="1" dirty="0"/>
              <a:t>, </a:t>
            </a:r>
            <a:r>
              <a:rPr lang="uk-UA" sz="2800" i="1" dirty="0" err="1"/>
              <a:t>літерату́рно-мисте́цький</a:t>
            </a:r>
            <a:r>
              <a:rPr lang="uk-UA" sz="2800" i="1" dirty="0"/>
              <a:t>, </a:t>
            </a:r>
            <a:r>
              <a:rPr lang="uk-UA" sz="2800" i="1" dirty="0" err="1"/>
              <a:t>наро́дно-ви́звольний</a:t>
            </a:r>
            <a:r>
              <a:rPr lang="uk-UA" sz="2800" i="1" dirty="0"/>
              <a:t>, </a:t>
            </a:r>
            <a:r>
              <a:rPr lang="uk-UA" sz="2800" i="1" dirty="0" err="1"/>
              <a:t>підзо́листо-боло́тний</a:t>
            </a:r>
            <a:r>
              <a:rPr lang="uk-UA" sz="2800" i="1" dirty="0"/>
              <a:t> </a:t>
            </a:r>
            <a:r>
              <a:rPr lang="uk-UA" sz="2800" dirty="0"/>
              <a:t>тощо</a:t>
            </a:r>
            <a:r>
              <a:rPr lang="uk-UA" sz="2800" dirty="0" smtClean="0"/>
              <a:t>;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1223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4715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204579" y="141667"/>
            <a:ext cx="963251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випадки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написання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прикметників</a:t>
            </a:r>
            <a:endParaRPr 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Через </a:t>
            </a:r>
            <a:r>
              <a:rPr lang="ru-RU" sz="2800" dirty="0" err="1" smtClean="0">
                <a:solidFill>
                  <a:srgbClr val="C00000"/>
                </a:solidFill>
              </a:rPr>
              <a:t>дефіс</a:t>
            </a: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ru-RU" sz="2800" dirty="0" err="1">
                <a:solidFill>
                  <a:srgbClr val="C00000"/>
                </a:solidFill>
              </a:rPr>
              <a:t>пишемо</a:t>
            </a:r>
            <a:r>
              <a:rPr lang="ru-RU" sz="2800" dirty="0">
                <a:solidFill>
                  <a:srgbClr val="C00000"/>
                </a:solidFill>
              </a:rPr>
              <a:t>:</a:t>
            </a:r>
          </a:p>
          <a:p>
            <a:pPr algn="just"/>
            <a:r>
              <a:rPr lang="uk-UA" sz="2800" u="sng" dirty="0"/>
              <a:t>в) складні прикметники, першу частину яких закінчують </a:t>
            </a:r>
            <a:r>
              <a:rPr lang="uk-UA" sz="2800" b="1" u="sng" dirty="0"/>
              <a:t>-</a:t>
            </a:r>
            <a:r>
              <a:rPr lang="uk-UA" sz="2800" b="1" u="sng" dirty="0" err="1"/>
              <a:t>ико</a:t>
            </a:r>
            <a:r>
              <a:rPr lang="uk-UA" sz="2800" b="1" u="sng" dirty="0"/>
              <a:t> (-</a:t>
            </a:r>
            <a:r>
              <a:rPr lang="uk-UA" sz="2800" b="1" u="sng" dirty="0" err="1"/>
              <a:t>іко</a:t>
            </a:r>
            <a:r>
              <a:rPr lang="uk-UA" sz="2800" b="1" u="sng" dirty="0"/>
              <a:t>, -</a:t>
            </a:r>
            <a:r>
              <a:rPr lang="uk-UA" sz="2800" b="1" u="sng" dirty="0" err="1"/>
              <a:t>їко</a:t>
            </a:r>
            <a:r>
              <a:rPr lang="uk-UA" sz="2800" b="1" u="sng" dirty="0"/>
              <a:t>)</a:t>
            </a:r>
            <a:r>
              <a:rPr lang="uk-UA" sz="2800" u="sng" dirty="0"/>
              <a:t>:</a:t>
            </a:r>
            <a:r>
              <a:rPr lang="uk-UA" sz="2800" dirty="0"/>
              <a:t> </a:t>
            </a:r>
            <a:r>
              <a:rPr lang="uk-UA" sz="2800" i="1" dirty="0" err="1"/>
              <a:t>геро́їко-романти́чний</a:t>
            </a:r>
            <a:r>
              <a:rPr lang="uk-UA" sz="2800" i="1" dirty="0"/>
              <a:t>, </a:t>
            </a:r>
            <a:r>
              <a:rPr lang="uk-UA" sz="2800" i="1" dirty="0" err="1"/>
              <a:t>істор</a:t>
            </a:r>
            <a:r>
              <a:rPr lang="uk-UA" sz="2800" i="1" u="sng" dirty="0" err="1"/>
              <a:t>и́ко</a:t>
            </a:r>
            <a:r>
              <a:rPr lang="uk-UA" sz="2800" i="1" dirty="0" err="1"/>
              <a:t>-культу́рний</a:t>
            </a:r>
            <a:r>
              <a:rPr lang="uk-UA" sz="2800" i="1" dirty="0"/>
              <a:t>, </a:t>
            </a:r>
            <a:r>
              <a:rPr lang="uk-UA" sz="2800" i="1" dirty="0" err="1"/>
              <a:t>меха́н</a:t>
            </a:r>
            <a:r>
              <a:rPr lang="uk-UA" sz="2800" i="1" u="sng" dirty="0" err="1"/>
              <a:t>іко</a:t>
            </a:r>
            <a:r>
              <a:rPr lang="uk-UA" sz="2800" i="1" dirty="0" err="1"/>
              <a:t>-математи́чний</a:t>
            </a:r>
            <a:r>
              <a:rPr lang="uk-UA" sz="2800" i="1" dirty="0"/>
              <a:t>, </a:t>
            </a:r>
            <a:r>
              <a:rPr lang="uk-UA" sz="2800" i="1" dirty="0" err="1"/>
              <a:t>полі́т</a:t>
            </a:r>
            <a:r>
              <a:rPr lang="uk-UA" sz="2800" i="1" u="sng" dirty="0" err="1"/>
              <a:t>ико</a:t>
            </a:r>
            <a:r>
              <a:rPr lang="uk-UA" sz="2800" i="1" dirty="0" err="1"/>
              <a:t>-економі́чний</a:t>
            </a:r>
            <a:r>
              <a:rPr lang="uk-UA" sz="2800" i="1" dirty="0"/>
              <a:t>, </a:t>
            </a:r>
            <a:r>
              <a:rPr lang="uk-UA" sz="2800" i="1" dirty="0" err="1"/>
              <a:t>фі́з</a:t>
            </a:r>
            <a:r>
              <a:rPr lang="uk-UA" sz="2800" i="1" u="sng" dirty="0" err="1"/>
              <a:t>ико</a:t>
            </a:r>
            <a:r>
              <a:rPr lang="uk-UA" sz="2800" i="1" dirty="0" err="1"/>
              <a:t>-географі́чний</a:t>
            </a:r>
            <a:r>
              <a:rPr lang="uk-UA" sz="2800" i="1" dirty="0"/>
              <a:t>;</a:t>
            </a:r>
            <a:endParaRPr lang="ru-RU" sz="2800" dirty="0"/>
          </a:p>
          <a:p>
            <a:pPr algn="just"/>
            <a:r>
              <a:rPr lang="uk-UA" sz="2800" u="sng" dirty="0"/>
              <a:t>г) складні прикметники з першою частиною </a:t>
            </a:r>
            <a:r>
              <a:rPr lang="uk-UA" sz="2800" b="1" u="sng" dirty="0"/>
              <a:t>військово-, воєнно</a:t>
            </a:r>
            <a:r>
              <a:rPr lang="uk-UA" sz="2800" u="sng" dirty="0"/>
              <a:t>-</a:t>
            </a:r>
            <a:r>
              <a:rPr lang="uk-UA" sz="2800" dirty="0"/>
              <a:t>:</a:t>
            </a:r>
            <a:r>
              <a:rPr lang="uk-UA" sz="2800" i="1" dirty="0"/>
              <a:t> </a:t>
            </a:r>
            <a:r>
              <a:rPr lang="uk-UA" sz="2800" i="1" dirty="0" err="1"/>
              <a:t>військо́во-морськи́й</a:t>
            </a:r>
            <a:r>
              <a:rPr lang="uk-UA" sz="2800" i="1" dirty="0"/>
              <a:t>, </a:t>
            </a:r>
            <a:r>
              <a:rPr lang="uk-UA" sz="2800" i="1" dirty="0" err="1"/>
              <a:t>військо́во-спорти́вний</a:t>
            </a:r>
            <a:r>
              <a:rPr lang="uk-UA" sz="2800" i="1" dirty="0"/>
              <a:t>, </a:t>
            </a:r>
            <a:r>
              <a:rPr lang="uk-UA" sz="2800" i="1" dirty="0" err="1"/>
              <a:t>воє́нно-істори́чний</a:t>
            </a:r>
            <a:r>
              <a:rPr lang="uk-UA" sz="2800" i="1" dirty="0"/>
              <a:t>, </a:t>
            </a:r>
            <a:r>
              <a:rPr lang="uk-UA" sz="2800" i="1" dirty="0" err="1"/>
              <a:t>воє́нно-стратегі́чний</a:t>
            </a:r>
            <a:r>
              <a:rPr lang="uk-UA" sz="2800" i="1" dirty="0" smtClean="0"/>
              <a:t>.</a:t>
            </a:r>
          </a:p>
          <a:p>
            <a:pPr algn="just"/>
            <a:endParaRPr lang="ru-RU" sz="2800" dirty="0"/>
          </a:p>
          <a:p>
            <a:pPr algn="just"/>
            <a:r>
              <a:rPr lang="uk-UA" sz="2800" b="1" u="sng" dirty="0"/>
              <a:t>Примітка. </a:t>
            </a:r>
            <a:r>
              <a:rPr lang="uk-UA" sz="2800" u="sng" dirty="0"/>
              <a:t>Складні субстантивовані </a:t>
            </a:r>
            <a:r>
              <a:rPr lang="uk-UA" sz="2800" u="sng" dirty="0" smtClean="0"/>
              <a:t>прикметники</a:t>
            </a:r>
            <a:r>
              <a:rPr lang="uk-UA" sz="2800" dirty="0" smtClean="0"/>
              <a:t>: </a:t>
            </a:r>
            <a:r>
              <a:rPr lang="uk-UA" sz="2800" i="1" dirty="0" err="1" smtClean="0"/>
              <a:t>військовозобов’я́заний</a:t>
            </a:r>
            <a:r>
              <a:rPr lang="uk-UA" sz="2800" i="1" dirty="0" smtClean="0"/>
              <a:t>, </a:t>
            </a:r>
            <a:r>
              <a:rPr lang="uk-UA" sz="2800" i="1" dirty="0" err="1" smtClean="0"/>
              <a:t>військовополоне́ний</a:t>
            </a:r>
            <a:r>
              <a:rPr lang="uk-UA" sz="2800" dirty="0"/>
              <a:t> пишемо разом</a:t>
            </a:r>
            <a:r>
              <a:rPr lang="uk-UA" sz="2800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25897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1033</TotalTime>
  <Words>887</Words>
  <Application>Microsoft Office PowerPoint</Application>
  <PresentationFormat>Широкоэкранный</PresentationFormat>
  <Paragraphs>128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admin</cp:lastModifiedBy>
  <cp:revision>61</cp:revision>
  <dcterms:created xsi:type="dcterms:W3CDTF">2019-11-18T14:22:59Z</dcterms:created>
  <dcterms:modified xsi:type="dcterms:W3CDTF">2023-01-20T10:29:27Z</dcterms:modified>
</cp:coreProperties>
</file>